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drawings/drawing14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005" r:id="rId5"/>
    <p:sldId id="3108" r:id="rId6"/>
    <p:sldId id="3657" r:id="rId7"/>
    <p:sldId id="3656" r:id="rId8"/>
    <p:sldId id="3210" r:id="rId9"/>
    <p:sldId id="2566" r:id="rId10"/>
    <p:sldId id="3655" r:id="rId11"/>
    <p:sldId id="3653" r:id="rId12"/>
    <p:sldId id="3658" r:id="rId13"/>
    <p:sldId id="3211" r:id="rId14"/>
    <p:sldId id="3659" r:id="rId15"/>
    <p:sldId id="3121" r:id="rId16"/>
    <p:sldId id="3644" r:id="rId17"/>
    <p:sldId id="3661" r:id="rId18"/>
    <p:sldId id="3200" r:id="rId19"/>
    <p:sldId id="3660" r:id="rId20"/>
    <p:sldId id="3648" r:id="rId21"/>
    <p:sldId id="3647" r:id="rId22"/>
    <p:sldId id="1979" r:id="rId23"/>
    <p:sldId id="282" r:id="rId24"/>
  </p:sldIdLst>
  <p:sldSz cx="13817600" cy="7772400"/>
  <p:notesSz cx="6980238" cy="91440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13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ung Ju Kim" initials="EJK" lastIdx="1" clrIdx="0">
    <p:extLst>
      <p:ext uri="{19B8F6BF-5375-455C-9EA6-DF929625EA0E}">
        <p15:presenceInfo xmlns:p15="http://schemas.microsoft.com/office/powerpoint/2012/main" userId="S-1-5-21-88094858-919529-1617787245-11594" providerId="AD"/>
      </p:ext>
    </p:extLst>
  </p:cmAuthor>
  <p:cmAuthor id="2" name="Eung Ju Kim" initials="EJK [2]" lastIdx="2" clrIdx="1">
    <p:extLst>
      <p:ext uri="{19B8F6BF-5375-455C-9EA6-DF929625EA0E}">
        <p15:presenceInfo xmlns:p15="http://schemas.microsoft.com/office/powerpoint/2012/main" userId="S::ekim@worldbank.org::4b597771-e436-4366-96af-b1c8efb330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00CC00"/>
    <a:srgbClr val="FFFF66"/>
    <a:srgbClr val="CC9900"/>
    <a:srgbClr val="356BE5"/>
    <a:srgbClr val="FF6600"/>
    <a:srgbClr val="F7C63B"/>
    <a:srgbClr val="EEA512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30A523-39AC-4A59-AAB0-265A56F6AA32}" v="197" dt="2024-02-10T04:12:20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32" autoAdjust="0"/>
    <p:restoredTop sz="93372" autoAdjust="0"/>
  </p:normalViewPr>
  <p:slideViewPr>
    <p:cSldViewPr snapToGrid="0">
      <p:cViewPr varScale="1">
        <p:scale>
          <a:sx n="51" d="100"/>
          <a:sy n="51" d="100"/>
        </p:scale>
        <p:origin x="80" y="216"/>
      </p:cViewPr>
      <p:guideLst>
        <p:guide orient="horz" pos="1392"/>
        <p:guide pos="1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lip Ratha" userId="d48e392d-bd7f-44f3-b999-6e5e814b537c" providerId="ADAL" clId="{3030A523-39AC-4A59-AAB0-265A56F6AA32}"/>
    <pc:docChg chg="undo redo custSel addSld delSld modSld sldOrd">
      <pc:chgData name="Dilip Ratha" userId="d48e392d-bd7f-44f3-b999-6e5e814b537c" providerId="ADAL" clId="{3030A523-39AC-4A59-AAB0-265A56F6AA32}" dt="2024-02-10T04:13:38.327" v="1835" actId="1076"/>
      <pc:docMkLst>
        <pc:docMk/>
      </pc:docMkLst>
      <pc:sldChg chg="addSp delSp modSp mod">
        <pc:chgData name="Dilip Ratha" userId="d48e392d-bd7f-44f3-b999-6e5e814b537c" providerId="ADAL" clId="{3030A523-39AC-4A59-AAB0-265A56F6AA32}" dt="2024-02-10T04:07:39.635" v="1817"/>
        <pc:sldMkLst>
          <pc:docMk/>
          <pc:sldMk cId="509075502" sldId="2005"/>
        </pc:sldMkLst>
        <pc:spChg chg="mod">
          <ac:chgData name="Dilip Ratha" userId="d48e392d-bd7f-44f3-b999-6e5e814b537c" providerId="ADAL" clId="{3030A523-39AC-4A59-AAB0-265A56F6AA32}" dt="2024-02-10T04:06:29.479" v="1811" actId="14100"/>
          <ac:spMkLst>
            <pc:docMk/>
            <pc:sldMk cId="509075502" sldId="2005"/>
            <ac:spMk id="4" creationId="{00000000-0000-0000-0000-000000000000}"/>
          </ac:spMkLst>
        </pc:spChg>
        <pc:spChg chg="add mod">
          <ac:chgData name="Dilip Ratha" userId="d48e392d-bd7f-44f3-b999-6e5e814b537c" providerId="ADAL" clId="{3030A523-39AC-4A59-AAB0-265A56F6AA32}" dt="2024-02-10T04:07:39.635" v="1817"/>
          <ac:spMkLst>
            <pc:docMk/>
            <pc:sldMk cId="509075502" sldId="2005"/>
            <ac:spMk id="6" creationId="{1A097D9A-BA48-6586-87E1-24F67584155F}"/>
          </ac:spMkLst>
        </pc:spChg>
        <pc:spChg chg="add del mod">
          <ac:chgData name="Dilip Ratha" userId="d48e392d-bd7f-44f3-b999-6e5e814b537c" providerId="ADAL" clId="{3030A523-39AC-4A59-AAB0-265A56F6AA32}" dt="2024-02-09T21:03:12.802" v="147" actId="2710"/>
          <ac:spMkLst>
            <pc:docMk/>
            <pc:sldMk cId="509075502" sldId="2005"/>
            <ac:spMk id="36866" creationId="{00000000-0000-0000-0000-000000000000}"/>
          </ac:spMkLst>
        </pc:spChg>
        <pc:picChg chg="add del mod">
          <ac:chgData name="Dilip Ratha" userId="d48e392d-bd7f-44f3-b999-6e5e814b537c" providerId="ADAL" clId="{3030A523-39AC-4A59-AAB0-265A56F6AA32}" dt="2024-02-10T04:07:11.512" v="1815" actId="478"/>
          <ac:picMkLst>
            <pc:docMk/>
            <pc:sldMk cId="509075502" sldId="2005"/>
            <ac:picMk id="2" creationId="{CE25EAD7-A7BE-2977-10A9-5B148B02908F}"/>
          </ac:picMkLst>
        </pc:picChg>
        <pc:picChg chg="add mod">
          <ac:chgData name="Dilip Ratha" userId="d48e392d-bd7f-44f3-b999-6e5e814b537c" providerId="ADAL" clId="{3030A523-39AC-4A59-AAB0-265A56F6AA32}" dt="2024-02-10T04:07:17.361" v="1816" actId="1076"/>
          <ac:picMkLst>
            <pc:docMk/>
            <pc:sldMk cId="509075502" sldId="2005"/>
            <ac:picMk id="3" creationId="{CB93471E-5A68-A376-063F-130D24632A11}"/>
          </ac:picMkLst>
        </pc:picChg>
      </pc:sldChg>
      <pc:sldChg chg="ord">
        <pc:chgData name="Dilip Ratha" userId="d48e392d-bd7f-44f3-b999-6e5e814b537c" providerId="ADAL" clId="{3030A523-39AC-4A59-AAB0-265A56F6AA32}" dt="2024-02-09T21:25:59.552" v="1108"/>
        <pc:sldMkLst>
          <pc:docMk/>
          <pc:sldMk cId="1663978403" sldId="2566"/>
        </pc:sldMkLst>
      </pc:sldChg>
      <pc:sldChg chg="addSp modSp mod modAnim">
        <pc:chgData name="Dilip Ratha" userId="d48e392d-bd7f-44f3-b999-6e5e814b537c" providerId="ADAL" clId="{3030A523-39AC-4A59-AAB0-265A56F6AA32}" dt="2024-02-10T04:09:01.004" v="1819"/>
        <pc:sldMkLst>
          <pc:docMk/>
          <pc:sldMk cId="2951162937" sldId="3108"/>
        </pc:sldMkLst>
        <pc:spChg chg="add mod">
          <ac:chgData name="Dilip Ratha" userId="d48e392d-bd7f-44f3-b999-6e5e814b537c" providerId="ADAL" clId="{3030A523-39AC-4A59-AAB0-265A56F6AA32}" dt="2024-02-10T03:52:48.977" v="1608" actId="20577"/>
          <ac:spMkLst>
            <pc:docMk/>
            <pc:sldMk cId="2951162937" sldId="3108"/>
            <ac:spMk id="2" creationId="{26AB14C0-2E2F-D837-E1BA-E3FFDC44B27A}"/>
          </ac:spMkLst>
        </pc:spChg>
        <pc:spChg chg="mod">
          <ac:chgData name="Dilip Ratha" userId="d48e392d-bd7f-44f3-b999-6e5e814b537c" providerId="ADAL" clId="{3030A523-39AC-4A59-AAB0-265A56F6AA32}" dt="2024-02-10T03:52:44.984" v="1607" actId="20577"/>
          <ac:spMkLst>
            <pc:docMk/>
            <pc:sldMk cId="2951162937" sldId="3108"/>
            <ac:spMk id="61443" creationId="{00000000-0000-0000-0000-000000000000}"/>
          </ac:spMkLst>
        </pc:spChg>
      </pc:sldChg>
      <pc:sldChg chg="mod modShow">
        <pc:chgData name="Dilip Ratha" userId="d48e392d-bd7f-44f3-b999-6e5e814b537c" providerId="ADAL" clId="{3030A523-39AC-4A59-AAB0-265A56F6AA32}" dt="2024-02-09T21:26:53.894" v="1111" actId="729"/>
        <pc:sldMkLst>
          <pc:docMk/>
          <pc:sldMk cId="1737683835" sldId="3121"/>
        </pc:sldMkLst>
      </pc:sldChg>
      <pc:sldChg chg="modSp mod">
        <pc:chgData name="Dilip Ratha" userId="d48e392d-bd7f-44f3-b999-6e5e814b537c" providerId="ADAL" clId="{3030A523-39AC-4A59-AAB0-265A56F6AA32}" dt="2024-02-10T04:02:34.370" v="1701"/>
        <pc:sldMkLst>
          <pc:docMk/>
          <pc:sldMk cId="3332933385" sldId="3200"/>
        </pc:sldMkLst>
        <pc:graphicFrameChg chg="mod modGraphic">
          <ac:chgData name="Dilip Ratha" userId="d48e392d-bd7f-44f3-b999-6e5e814b537c" providerId="ADAL" clId="{3030A523-39AC-4A59-AAB0-265A56F6AA32}" dt="2024-02-10T04:02:34.370" v="1701"/>
          <ac:graphicFrameMkLst>
            <pc:docMk/>
            <pc:sldMk cId="3332933385" sldId="3200"/>
            <ac:graphicFrameMk id="5" creationId="{00000000-0000-0000-0000-000000000000}"/>
          </ac:graphicFrameMkLst>
        </pc:graphicFrameChg>
      </pc:sldChg>
      <pc:sldChg chg="modSp mod">
        <pc:chgData name="Dilip Ratha" userId="d48e392d-bd7f-44f3-b999-6e5e814b537c" providerId="ADAL" clId="{3030A523-39AC-4A59-AAB0-265A56F6AA32}" dt="2024-02-10T03:50:59.970" v="1579" actId="1076"/>
        <pc:sldMkLst>
          <pc:docMk/>
          <pc:sldMk cId="30598857" sldId="3210"/>
        </pc:sldMkLst>
        <pc:spChg chg="mod">
          <ac:chgData name="Dilip Ratha" userId="d48e392d-bd7f-44f3-b999-6e5e814b537c" providerId="ADAL" clId="{3030A523-39AC-4A59-AAB0-265A56F6AA32}" dt="2024-02-10T03:49:59.360" v="1540" actId="1076"/>
          <ac:spMkLst>
            <pc:docMk/>
            <pc:sldMk cId="30598857" sldId="3210"/>
            <ac:spMk id="2" creationId="{00000000-0000-0000-0000-000000000000}"/>
          </ac:spMkLst>
        </pc:spChg>
        <pc:spChg chg="mod">
          <ac:chgData name="Dilip Ratha" userId="d48e392d-bd7f-44f3-b999-6e5e814b537c" providerId="ADAL" clId="{3030A523-39AC-4A59-AAB0-265A56F6AA32}" dt="2024-02-10T03:50:59.970" v="1579" actId="1076"/>
          <ac:spMkLst>
            <pc:docMk/>
            <pc:sldMk cId="30598857" sldId="3210"/>
            <ac:spMk id="8" creationId="{B139794E-883C-4604-9F0E-96632932012A}"/>
          </ac:spMkLst>
        </pc:spChg>
        <pc:graphicFrameChg chg="mod">
          <ac:chgData name="Dilip Ratha" userId="d48e392d-bd7f-44f3-b999-6e5e814b537c" providerId="ADAL" clId="{3030A523-39AC-4A59-AAB0-265A56F6AA32}" dt="2024-02-10T03:50:30.455" v="1544"/>
          <ac:graphicFrameMkLst>
            <pc:docMk/>
            <pc:sldMk cId="30598857" sldId="3210"/>
            <ac:graphicFrameMk id="5" creationId="{2FD2194A-7234-4FBA-9E0C-FB1D09604BD8}"/>
          </ac:graphicFrameMkLst>
        </pc:graphicFrameChg>
      </pc:sldChg>
      <pc:sldChg chg="add">
        <pc:chgData name="Dilip Ratha" userId="d48e392d-bd7f-44f3-b999-6e5e814b537c" providerId="ADAL" clId="{3030A523-39AC-4A59-AAB0-265A56F6AA32}" dt="2024-02-10T03:58:14.712" v="1685"/>
        <pc:sldMkLst>
          <pc:docMk/>
          <pc:sldMk cId="1404631068" sldId="3211"/>
        </pc:sldMkLst>
      </pc:sldChg>
      <pc:sldChg chg="del">
        <pc:chgData name="Dilip Ratha" userId="d48e392d-bd7f-44f3-b999-6e5e814b537c" providerId="ADAL" clId="{3030A523-39AC-4A59-AAB0-265A56F6AA32}" dt="2024-02-10T03:58:10.902" v="1684" actId="2696"/>
        <pc:sldMkLst>
          <pc:docMk/>
          <pc:sldMk cId="3447279109" sldId="3211"/>
        </pc:sldMkLst>
      </pc:sldChg>
      <pc:sldChg chg="modSp mod">
        <pc:chgData name="Dilip Ratha" userId="d48e392d-bd7f-44f3-b999-6e5e814b537c" providerId="ADAL" clId="{3030A523-39AC-4A59-AAB0-265A56F6AA32}" dt="2024-02-10T03:56:30.657" v="1667" actId="1076"/>
        <pc:sldMkLst>
          <pc:docMk/>
          <pc:sldMk cId="266638270" sldId="3644"/>
        </pc:sldMkLst>
        <pc:spChg chg="mod">
          <ac:chgData name="Dilip Ratha" userId="d48e392d-bd7f-44f3-b999-6e5e814b537c" providerId="ADAL" clId="{3030A523-39AC-4A59-AAB0-265A56F6AA32}" dt="2024-02-10T03:56:14.903" v="1664" actId="1076"/>
          <ac:spMkLst>
            <pc:docMk/>
            <pc:sldMk cId="266638270" sldId="3644"/>
            <ac:spMk id="10" creationId="{5B17AB65-70B4-469E-BDFF-CC177C3CC967}"/>
          </ac:spMkLst>
        </pc:spChg>
        <pc:graphicFrameChg chg="mod">
          <ac:chgData name="Dilip Ratha" userId="d48e392d-bd7f-44f3-b999-6e5e814b537c" providerId="ADAL" clId="{3030A523-39AC-4A59-AAB0-265A56F6AA32}" dt="2024-02-10T03:56:20.806" v="1666"/>
          <ac:graphicFrameMkLst>
            <pc:docMk/>
            <pc:sldMk cId="266638270" sldId="3644"/>
            <ac:graphicFrameMk id="7" creationId="{91941F2A-43E7-42D5-80A0-2F8BBA219AE1}"/>
          </ac:graphicFrameMkLst>
        </pc:graphicFrameChg>
        <pc:cxnChg chg="mod">
          <ac:chgData name="Dilip Ratha" userId="d48e392d-bd7f-44f3-b999-6e5e814b537c" providerId="ADAL" clId="{3030A523-39AC-4A59-AAB0-265A56F6AA32}" dt="2024-02-10T03:56:30.657" v="1667" actId="1076"/>
          <ac:cxnSpMkLst>
            <pc:docMk/>
            <pc:sldMk cId="266638270" sldId="3644"/>
            <ac:cxnSpMk id="3" creationId="{6E57EFD1-00FA-C443-3EC1-A7AEF7F79AFA}"/>
          </ac:cxnSpMkLst>
        </pc:cxnChg>
      </pc:sldChg>
      <pc:sldChg chg="modTransition">
        <pc:chgData name="Dilip Ratha" userId="d48e392d-bd7f-44f3-b999-6e5e814b537c" providerId="ADAL" clId="{3030A523-39AC-4A59-AAB0-265A56F6AA32}" dt="2024-02-10T04:09:38.159" v="1821"/>
        <pc:sldMkLst>
          <pc:docMk/>
          <pc:sldMk cId="2838881094" sldId="3647"/>
        </pc:sldMkLst>
      </pc:sldChg>
      <pc:sldChg chg="modTransition">
        <pc:chgData name="Dilip Ratha" userId="d48e392d-bd7f-44f3-b999-6e5e814b537c" providerId="ADAL" clId="{3030A523-39AC-4A59-AAB0-265A56F6AA32}" dt="2024-02-10T04:09:35.362" v="1820"/>
        <pc:sldMkLst>
          <pc:docMk/>
          <pc:sldMk cId="748079267" sldId="3648"/>
        </pc:sldMkLst>
      </pc:sldChg>
      <pc:sldChg chg="modSp mod">
        <pc:chgData name="Dilip Ratha" userId="d48e392d-bd7f-44f3-b999-6e5e814b537c" providerId="ADAL" clId="{3030A523-39AC-4A59-AAB0-265A56F6AA32}" dt="2024-02-10T03:54:48.582" v="1662" actId="20577"/>
        <pc:sldMkLst>
          <pc:docMk/>
          <pc:sldMk cId="2296869975" sldId="3653"/>
        </pc:sldMkLst>
        <pc:spChg chg="mod">
          <ac:chgData name="Dilip Ratha" userId="d48e392d-bd7f-44f3-b999-6e5e814b537c" providerId="ADAL" clId="{3030A523-39AC-4A59-AAB0-265A56F6AA32}" dt="2024-02-10T03:54:48.582" v="1662" actId="20577"/>
          <ac:spMkLst>
            <pc:docMk/>
            <pc:sldMk cId="2296869975" sldId="3653"/>
            <ac:spMk id="2" creationId="{00000000-0000-0000-0000-000000000000}"/>
          </ac:spMkLst>
        </pc:spChg>
        <pc:graphicFrameChg chg="mod">
          <ac:chgData name="Dilip Ratha" userId="d48e392d-bd7f-44f3-b999-6e5e814b537c" providerId="ADAL" clId="{3030A523-39AC-4A59-AAB0-265A56F6AA32}" dt="2024-02-09T21:25:34.938" v="1105"/>
          <ac:graphicFrameMkLst>
            <pc:docMk/>
            <pc:sldMk cId="2296869975" sldId="3653"/>
            <ac:graphicFrameMk id="5" creationId="{2FD2194A-7234-4FBA-9E0C-FB1D09604BD8}"/>
          </ac:graphicFrameMkLst>
        </pc:graphicFrameChg>
      </pc:sldChg>
      <pc:sldChg chg="del mod">
        <pc:chgData name="Dilip Ratha" userId="d48e392d-bd7f-44f3-b999-6e5e814b537c" providerId="ADAL" clId="{3030A523-39AC-4A59-AAB0-265A56F6AA32}" dt="2024-02-09T21:25:47.592" v="1106" actId="47"/>
        <pc:sldMkLst>
          <pc:docMk/>
          <pc:sldMk cId="1525646790" sldId="3654"/>
        </pc:sldMkLst>
      </pc:sldChg>
      <pc:sldChg chg="modSp mod ord">
        <pc:chgData name="Dilip Ratha" userId="d48e392d-bd7f-44f3-b999-6e5e814b537c" providerId="ADAL" clId="{3030A523-39AC-4A59-AAB0-265A56F6AA32}" dt="2024-02-10T03:57:59.458" v="1683" actId="6549"/>
        <pc:sldMkLst>
          <pc:docMk/>
          <pc:sldMk cId="624377186" sldId="3655"/>
        </pc:sldMkLst>
        <pc:spChg chg="mod">
          <ac:chgData name="Dilip Ratha" userId="d48e392d-bd7f-44f3-b999-6e5e814b537c" providerId="ADAL" clId="{3030A523-39AC-4A59-AAB0-265A56F6AA32}" dt="2024-02-10T03:57:59.458" v="1683" actId="6549"/>
          <ac:spMkLst>
            <pc:docMk/>
            <pc:sldMk cId="624377186" sldId="3655"/>
            <ac:spMk id="2" creationId="{00000000-0000-0000-0000-000000000000}"/>
          </ac:spMkLst>
        </pc:spChg>
      </pc:sldChg>
      <pc:sldChg chg="add">
        <pc:chgData name="Dilip Ratha" userId="d48e392d-bd7f-44f3-b999-6e5e814b537c" providerId="ADAL" clId="{3030A523-39AC-4A59-AAB0-265A56F6AA32}" dt="2024-02-10T03:57:21.695" v="1669"/>
        <pc:sldMkLst>
          <pc:docMk/>
          <pc:sldMk cId="1934350963" sldId="3656"/>
        </pc:sldMkLst>
      </pc:sldChg>
      <pc:sldChg chg="del">
        <pc:chgData name="Dilip Ratha" userId="d48e392d-bd7f-44f3-b999-6e5e814b537c" providerId="ADAL" clId="{3030A523-39AC-4A59-AAB0-265A56F6AA32}" dt="2024-02-10T03:57:10.009" v="1668" actId="2696"/>
        <pc:sldMkLst>
          <pc:docMk/>
          <pc:sldMk cId="3373569081" sldId="3656"/>
        </pc:sldMkLst>
      </pc:sldChg>
      <pc:sldChg chg="add">
        <pc:chgData name="Dilip Ratha" userId="d48e392d-bd7f-44f3-b999-6e5e814b537c" providerId="ADAL" clId="{3030A523-39AC-4A59-AAB0-265A56F6AA32}" dt="2024-02-10T03:57:21.695" v="1669"/>
        <pc:sldMkLst>
          <pc:docMk/>
          <pc:sldMk cId="147097454" sldId="3657"/>
        </pc:sldMkLst>
      </pc:sldChg>
      <pc:sldChg chg="modSp del mod">
        <pc:chgData name="Dilip Ratha" userId="d48e392d-bd7f-44f3-b999-6e5e814b537c" providerId="ADAL" clId="{3030A523-39AC-4A59-AAB0-265A56F6AA32}" dt="2024-02-10T03:57:10.009" v="1668" actId="2696"/>
        <pc:sldMkLst>
          <pc:docMk/>
          <pc:sldMk cId="578496156" sldId="3657"/>
        </pc:sldMkLst>
        <pc:spChg chg="mod">
          <ac:chgData name="Dilip Ratha" userId="d48e392d-bd7f-44f3-b999-6e5e814b537c" providerId="ADAL" clId="{3030A523-39AC-4A59-AAB0-265A56F6AA32}" dt="2024-02-09T21:28:33.967" v="1128" actId="20577"/>
          <ac:spMkLst>
            <pc:docMk/>
            <pc:sldMk cId="578496156" sldId="3657"/>
            <ac:spMk id="2" creationId="{00000000-0000-0000-0000-000000000000}"/>
          </ac:spMkLst>
        </pc:spChg>
      </pc:sldChg>
      <pc:sldChg chg="addSp modSp add mod">
        <pc:chgData name="Dilip Ratha" userId="d48e392d-bd7f-44f3-b999-6e5e814b537c" providerId="ADAL" clId="{3030A523-39AC-4A59-AAB0-265A56F6AA32}" dt="2024-02-10T04:13:38.327" v="1835" actId="1076"/>
        <pc:sldMkLst>
          <pc:docMk/>
          <pc:sldMk cId="4146596458" sldId="3658"/>
        </pc:sldMkLst>
        <pc:spChg chg="mod">
          <ac:chgData name="Dilip Ratha" userId="d48e392d-bd7f-44f3-b999-6e5e814b537c" providerId="ADAL" clId="{3030A523-39AC-4A59-AAB0-265A56F6AA32}" dt="2024-02-10T04:13:22.648" v="1833" actId="1076"/>
          <ac:spMkLst>
            <pc:docMk/>
            <pc:sldMk cId="4146596458" sldId="3658"/>
            <ac:spMk id="2" creationId="{00000000-0000-0000-0000-000000000000}"/>
          </ac:spMkLst>
        </pc:spChg>
        <pc:spChg chg="add mod ord">
          <ac:chgData name="Dilip Ratha" userId="d48e392d-bd7f-44f3-b999-6e5e814b537c" providerId="ADAL" clId="{3030A523-39AC-4A59-AAB0-265A56F6AA32}" dt="2024-02-10T04:13:03.697" v="1831" actId="207"/>
          <ac:spMkLst>
            <pc:docMk/>
            <pc:sldMk cId="4146596458" sldId="3658"/>
            <ac:spMk id="4" creationId="{81A48D62-E825-B789-2503-DF02303F0812}"/>
          </ac:spMkLst>
        </pc:spChg>
        <pc:graphicFrameChg chg="mod">
          <ac:chgData name="Dilip Ratha" userId="d48e392d-bd7f-44f3-b999-6e5e814b537c" providerId="ADAL" clId="{3030A523-39AC-4A59-AAB0-265A56F6AA32}" dt="2024-02-10T04:13:38.327" v="1835" actId="1076"/>
          <ac:graphicFrameMkLst>
            <pc:docMk/>
            <pc:sldMk cId="4146596458" sldId="3658"/>
            <ac:graphicFrameMk id="5" creationId="{2FD2194A-7234-4FBA-9E0C-FB1D09604BD8}"/>
          </ac:graphicFrameMkLst>
        </pc:graphicFrameChg>
      </pc:sldChg>
      <pc:sldChg chg="delSp modSp add mod">
        <pc:chgData name="Dilip Ratha" userId="d48e392d-bd7f-44f3-b999-6e5e814b537c" providerId="ADAL" clId="{3030A523-39AC-4A59-AAB0-265A56F6AA32}" dt="2024-02-10T03:59:29.744" v="1689" actId="478"/>
        <pc:sldMkLst>
          <pc:docMk/>
          <pc:sldMk cId="3380463862" sldId="3659"/>
        </pc:sldMkLst>
        <pc:spChg chg="del">
          <ac:chgData name="Dilip Ratha" userId="d48e392d-bd7f-44f3-b999-6e5e814b537c" providerId="ADAL" clId="{3030A523-39AC-4A59-AAB0-265A56F6AA32}" dt="2024-02-10T03:59:29.744" v="1689" actId="478"/>
          <ac:spMkLst>
            <pc:docMk/>
            <pc:sldMk cId="3380463862" sldId="3659"/>
            <ac:spMk id="2" creationId="{26AB14C0-2E2F-D837-E1BA-E3FFDC44B27A}"/>
          </ac:spMkLst>
        </pc:spChg>
        <pc:spChg chg="mod">
          <ac:chgData name="Dilip Ratha" userId="d48e392d-bd7f-44f3-b999-6e5e814b537c" providerId="ADAL" clId="{3030A523-39AC-4A59-AAB0-265A56F6AA32}" dt="2024-02-10T03:59:26.393" v="1688" actId="207"/>
          <ac:spMkLst>
            <pc:docMk/>
            <pc:sldMk cId="3380463862" sldId="3659"/>
            <ac:spMk id="61443" creationId="{00000000-0000-0000-0000-000000000000}"/>
          </ac:spMkLst>
        </pc:spChg>
      </pc:sldChg>
      <pc:sldChg chg="delSp modSp add mod">
        <pc:chgData name="Dilip Ratha" userId="d48e392d-bd7f-44f3-b999-6e5e814b537c" providerId="ADAL" clId="{3030A523-39AC-4A59-AAB0-265A56F6AA32}" dt="2024-02-10T04:00:38.248" v="1692" actId="478"/>
        <pc:sldMkLst>
          <pc:docMk/>
          <pc:sldMk cId="2046947755" sldId="3660"/>
        </pc:sldMkLst>
        <pc:spChg chg="del">
          <ac:chgData name="Dilip Ratha" userId="d48e392d-bd7f-44f3-b999-6e5e814b537c" providerId="ADAL" clId="{3030A523-39AC-4A59-AAB0-265A56F6AA32}" dt="2024-02-10T04:00:38.248" v="1692" actId="478"/>
          <ac:spMkLst>
            <pc:docMk/>
            <pc:sldMk cId="2046947755" sldId="3660"/>
            <ac:spMk id="2" creationId="{26AB14C0-2E2F-D837-E1BA-E3FFDC44B27A}"/>
          </ac:spMkLst>
        </pc:spChg>
        <pc:spChg chg="mod">
          <ac:chgData name="Dilip Ratha" userId="d48e392d-bd7f-44f3-b999-6e5e814b537c" providerId="ADAL" clId="{3030A523-39AC-4A59-AAB0-265A56F6AA32}" dt="2024-02-10T04:00:35.014" v="1691" actId="207"/>
          <ac:spMkLst>
            <pc:docMk/>
            <pc:sldMk cId="2046947755" sldId="3660"/>
            <ac:spMk id="61443" creationId="{00000000-0000-0000-0000-000000000000}"/>
          </ac:spMkLst>
        </pc:spChg>
      </pc:sldChg>
      <pc:sldChg chg="addSp delSp modSp add mod">
        <pc:chgData name="Dilip Ratha" userId="d48e392d-bd7f-44f3-b999-6e5e814b537c" providerId="ADAL" clId="{3030A523-39AC-4A59-AAB0-265A56F6AA32}" dt="2024-02-10T04:04:10.961" v="1809" actId="1076"/>
        <pc:sldMkLst>
          <pc:docMk/>
          <pc:sldMk cId="2026178857" sldId="3661"/>
        </pc:sldMkLst>
        <pc:spChg chg="add del mod">
          <ac:chgData name="Dilip Ratha" userId="d48e392d-bd7f-44f3-b999-6e5e814b537c" providerId="ADAL" clId="{3030A523-39AC-4A59-AAB0-265A56F6AA32}" dt="2024-02-10T04:04:07.421" v="1808" actId="478"/>
          <ac:spMkLst>
            <pc:docMk/>
            <pc:sldMk cId="2026178857" sldId="3661"/>
            <ac:spMk id="3" creationId="{344E28B9-0AE2-83A7-D8F3-93E1BC32CD2E}"/>
          </ac:spMkLst>
        </pc:spChg>
        <pc:spChg chg="mod">
          <ac:chgData name="Dilip Ratha" userId="d48e392d-bd7f-44f3-b999-6e5e814b537c" providerId="ADAL" clId="{3030A523-39AC-4A59-AAB0-265A56F6AA32}" dt="2024-02-10T04:04:10.961" v="1809" actId="1076"/>
          <ac:spMkLst>
            <pc:docMk/>
            <pc:sldMk cId="2026178857" sldId="3661"/>
            <ac:spMk id="61442" creationId="{00000000-0000-0000-0000-000000000000}"/>
          </ac:spMkLst>
        </pc:spChg>
        <pc:spChg chg="del">
          <ac:chgData name="Dilip Ratha" userId="d48e392d-bd7f-44f3-b999-6e5e814b537c" providerId="ADAL" clId="{3030A523-39AC-4A59-AAB0-265A56F6AA32}" dt="2024-02-10T04:04:01.043" v="1807" actId="478"/>
          <ac:spMkLst>
            <pc:docMk/>
            <pc:sldMk cId="2026178857" sldId="3661"/>
            <ac:spMk id="6144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715770203487647E-2"/>
          <c:y val="0.13016034405342339"/>
          <c:w val="0.92039261233472569"/>
          <c:h val="0.66694139032951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total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Oman</c:v>
                </c:pt>
                <c:pt idx="1">
                  <c:v>Qatar</c:v>
                </c:pt>
                <c:pt idx="2">
                  <c:v>Malaysia</c:v>
                </c:pt>
                <c:pt idx="3">
                  <c:v>United Arab Emirates</c:v>
                </c:pt>
                <c:pt idx="4">
                  <c:v>Bahrain</c:v>
                </c:pt>
                <c:pt idx="5">
                  <c:v>Kuwait</c:v>
                </c:pt>
                <c:pt idx="6">
                  <c:v>Saudi Arabia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88.217685503760052</c:v>
                </c:pt>
                <c:pt idx="1">
                  <c:v>81.97985618491127</c:v>
                </c:pt>
                <c:pt idx="2">
                  <c:v>78.281260786524612</c:v>
                </c:pt>
                <c:pt idx="3">
                  <c:v>75.901009736664463</c:v>
                </c:pt>
                <c:pt idx="4">
                  <c:v>74.305251395693176</c:v>
                </c:pt>
                <c:pt idx="5">
                  <c:v>72.258685166899824</c:v>
                </c:pt>
                <c:pt idx="6">
                  <c:v>67.869983162938667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67-48DE-80B3-0D94E7937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-27"/>
        <c:axId val="162738239"/>
        <c:axId val="2131624015"/>
      </c:barChart>
      <c:catAx>
        <c:axId val="16273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624015"/>
        <c:crosses val="autoZero"/>
        <c:auto val="1"/>
        <c:lblAlgn val="ctr"/>
        <c:lblOffset val="100"/>
        <c:noMultiLvlLbl val="0"/>
      </c:catAx>
      <c:valAx>
        <c:axId val="2131624015"/>
        <c:scaling>
          <c:orientation val="minMax"/>
          <c:max val="9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3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766232181016E-2"/>
          <c:y val="0.11533365396505067"/>
          <c:w val="0.93074923620445915"/>
          <c:h val="0.75687690133128205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Q3 2022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SAR</c:v>
                </c:pt>
                <c:pt idx="2">
                  <c:v>LAC</c:v>
                </c:pt>
                <c:pt idx="3">
                  <c:v>EAP</c:v>
                </c:pt>
                <c:pt idx="4">
                  <c:v>ECA(excl. Russia)</c:v>
                </c:pt>
                <c:pt idx="5">
                  <c:v>MENA</c:v>
                </c:pt>
                <c:pt idx="6">
                  <c:v>SSA</c:v>
                </c:pt>
              </c:strCache>
            </c:strRef>
          </c:cat>
          <c:val>
            <c:numRef>
              <c:f>Sheet1!$B$2:$B$8</c:f>
              <c:numCache>
                <c:formatCode>0.00</c:formatCode>
                <c:ptCount val="7"/>
                <c:pt idx="0">
                  <c:v>6.3</c:v>
                </c:pt>
                <c:pt idx="1">
                  <c:v>4.9400000000000004</c:v>
                </c:pt>
                <c:pt idx="2">
                  <c:v>5.64</c:v>
                </c:pt>
                <c:pt idx="3">
                  <c:v>5.7</c:v>
                </c:pt>
                <c:pt idx="4">
                  <c:v>6.89</c:v>
                </c:pt>
                <c:pt idx="5">
                  <c:v>6.15</c:v>
                </c:pt>
                <c:pt idx="6">
                  <c:v>8.4600000000000009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E6-446C-948D-7540C1FAE2A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Q3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SAR</c:v>
                </c:pt>
                <c:pt idx="2">
                  <c:v>LAC</c:v>
                </c:pt>
                <c:pt idx="3">
                  <c:v>EAP</c:v>
                </c:pt>
                <c:pt idx="4">
                  <c:v>ECA(excl. Russia)</c:v>
                </c:pt>
                <c:pt idx="5">
                  <c:v>MENA</c:v>
                </c:pt>
                <c:pt idx="6">
                  <c:v>SSA</c:v>
                </c:pt>
              </c:strCache>
            </c:strRef>
          </c:cat>
          <c:val>
            <c:numRef>
              <c:f>Sheet1!$C$2:$C$8</c:f>
              <c:numCache>
                <c:formatCode>0.00</c:formatCode>
                <c:ptCount val="7"/>
                <c:pt idx="0">
                  <c:v>6.18</c:v>
                </c:pt>
                <c:pt idx="1">
                  <c:v>5.44</c:v>
                </c:pt>
                <c:pt idx="2">
                  <c:v>6.87</c:v>
                </c:pt>
                <c:pt idx="3">
                  <c:v>5.73</c:v>
                </c:pt>
                <c:pt idx="4">
                  <c:v>6.6</c:v>
                </c:pt>
                <c:pt idx="5">
                  <c:v>5.83</c:v>
                </c:pt>
                <c:pt idx="6">
                  <c:v>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59-4518-A7AE-F74E0F1C9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-27"/>
        <c:axId val="171000656"/>
        <c:axId val="164708912"/>
      </c:barChart>
      <c:catAx>
        <c:axId val="17100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4708912"/>
        <c:crosses val="autoZero"/>
        <c:auto val="1"/>
        <c:lblAlgn val="ctr"/>
        <c:lblOffset val="100"/>
        <c:noMultiLvlLbl val="0"/>
      </c:catAx>
      <c:valAx>
        <c:axId val="164708912"/>
        <c:scaling>
          <c:orientation val="minMax"/>
          <c:max val="9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1000656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31262048813031"/>
          <c:y val="0.15814652778394522"/>
          <c:w val="0.27927608383870201"/>
          <c:h val="6.09968253360996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36015901912904E-2"/>
          <c:y val="0.13320115319184539"/>
          <c:w val="0.95794731333563676"/>
          <c:h val="0.412421885246041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2023Q3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1BB7-47FA-BD33-D7A6FC5A727D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54-4039-8431-F8D5641C7B94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954-4039-8431-F8D5641C7B94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B7-47FA-BD33-D7A6FC5A727D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Kuwait to Pakistan</c:v>
                </c:pt>
                <c:pt idx="1">
                  <c:v>Malaysia to India</c:v>
                </c:pt>
                <c:pt idx="2">
                  <c:v>Qatar to Sri Lanka</c:v>
                </c:pt>
                <c:pt idx="3">
                  <c:v>UAE to Pakistan</c:v>
                </c:pt>
                <c:pt idx="4">
                  <c:v>Kuwait to India</c:v>
                </c:pt>
                <c:pt idx="5">
                  <c:v>Qatar to Bangladesh</c:v>
                </c:pt>
                <c:pt idx="6">
                  <c:v>Malaysia to Bangladesh</c:v>
                </c:pt>
                <c:pt idx="7">
                  <c:v>Oman to Bangladesh</c:v>
                </c:pt>
                <c:pt idx="8">
                  <c:v>UAE to Bangladesh</c:v>
                </c:pt>
                <c:pt idx="9">
                  <c:v>Saudi Arabia to Bangladesh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1.4</c:v>
                </c:pt>
                <c:pt idx="1">
                  <c:v>1.66</c:v>
                </c:pt>
                <c:pt idx="2">
                  <c:v>1.97</c:v>
                </c:pt>
                <c:pt idx="3">
                  <c:v>1.97</c:v>
                </c:pt>
                <c:pt idx="4">
                  <c:v>2.12</c:v>
                </c:pt>
                <c:pt idx="5">
                  <c:v>8.41</c:v>
                </c:pt>
                <c:pt idx="6">
                  <c:v>9.6199999999999992</c:v>
                </c:pt>
                <c:pt idx="7">
                  <c:v>9.6999999999999993</c:v>
                </c:pt>
                <c:pt idx="8">
                  <c:v>10.039999999999999</c:v>
                </c:pt>
                <c:pt idx="9">
                  <c:v>11.65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EE-4C47-816E-2BC527C0B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27"/>
        <c:axId val="1012755200"/>
        <c:axId val="1099667056"/>
      </c:barChart>
      <c:catAx>
        <c:axId val="101275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9667056"/>
        <c:crosses val="autoZero"/>
        <c:auto val="1"/>
        <c:lblAlgn val="ctr"/>
        <c:lblOffset val="100"/>
        <c:noMultiLvlLbl val="0"/>
      </c:catAx>
      <c:valAx>
        <c:axId val="1099667056"/>
        <c:scaling>
          <c:orientation val="minMax"/>
          <c:max val="12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12755200"/>
        <c:crosses val="autoZero"/>
        <c:crossBetween val="between"/>
        <c:majorUnit val="3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344115052172816E-2"/>
          <c:y val="2.6239079994696372E-2"/>
          <c:w val="0.92229980519494881"/>
          <c:h val="0.895949253840089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Remittance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BBB- and above </c:v>
                </c:pt>
                <c:pt idx="1">
                  <c:v>BB </c:v>
                </c:pt>
                <c:pt idx="2">
                  <c:v>B</c:v>
                </c:pt>
                <c:pt idx="3">
                  <c:v>CCC and below</c:v>
                </c:pt>
                <c:pt idx="4">
                  <c:v>Unrated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1.1104867778168444</c:v>
                </c:pt>
                <c:pt idx="1">
                  <c:v>3.0611688802244501</c:v>
                </c:pt>
                <c:pt idx="2">
                  <c:v>3.1002153270783626</c:v>
                </c:pt>
                <c:pt idx="3">
                  <c:v>4.0636652647171037</c:v>
                </c:pt>
                <c:pt idx="4">
                  <c:v>1.7046307606551636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83-4560-A2CE-B4400B2FE7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BBB- and above </c:v>
                </c:pt>
                <c:pt idx="1">
                  <c:v>BB </c:v>
                </c:pt>
                <c:pt idx="2">
                  <c:v>B</c:v>
                </c:pt>
                <c:pt idx="3">
                  <c:v>CCC and below</c:v>
                </c:pt>
                <c:pt idx="4">
                  <c:v>Unrated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1.3539348440614365</c:v>
                </c:pt>
                <c:pt idx="1">
                  <c:v>3.5622861869266735</c:v>
                </c:pt>
                <c:pt idx="2">
                  <c:v>1.1970506525049587</c:v>
                </c:pt>
                <c:pt idx="3">
                  <c:v>1.6894417420139141</c:v>
                </c:pt>
                <c:pt idx="4">
                  <c:v>-0.85901672734392465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83-4560-A2CE-B4400B2FE7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2430368"/>
        <c:axId val="2073520416"/>
      </c:barChart>
      <c:catAx>
        <c:axId val="76243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73520416"/>
        <c:crosses val="autoZero"/>
        <c:auto val="1"/>
        <c:lblAlgn val="ctr"/>
        <c:lblOffset val="100"/>
        <c:noMultiLvlLbl val="0"/>
      </c:catAx>
      <c:valAx>
        <c:axId val="2073520416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624303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0917781654715234"/>
          <c:y val="0.89569764040259281"/>
          <c:w val="0.63556171738010425"/>
          <c:h val="6.6044384397501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000" dirty="0"/>
              <a:t>India’s NRI deposits (US$ billion)</a:t>
            </a:r>
          </a:p>
        </c:rich>
      </c:tx>
      <c:layout>
        <c:manualLayout>
          <c:xMode val="edge"/>
          <c:yMode val="edge"/>
          <c:x val="1.3342317673711732E-2"/>
          <c:y val="8.98478317312828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800379302582727E-2"/>
          <c:y val="0.10820491106833317"/>
          <c:w val="0.90730639698632665"/>
          <c:h val="0.75012734338355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NRI deposits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Sheet1!$A$2:$A$28</c:f>
              <c:numCache>
                <c:formatCode>General</c:formatCode>
                <c:ptCount val="2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</c:numCache>
            </c:numRef>
          </c:cat>
          <c:val>
            <c:numRef>
              <c:f>Sheet1!$B$2:$B$28</c:f>
              <c:numCache>
                <c:formatCode>0</c:formatCode>
                <c:ptCount val="27"/>
                <c:pt idx="0">
                  <c:v>13.337999999999999</c:v>
                </c:pt>
                <c:pt idx="1">
                  <c:v>13.279</c:v>
                </c:pt>
                <c:pt idx="2">
                  <c:v>14.222</c:v>
                </c:pt>
                <c:pt idx="3">
                  <c:v>15.467000000000001</c:v>
                </c:pt>
                <c:pt idx="4">
                  <c:v>17.045000000000002</c:v>
                </c:pt>
                <c:pt idx="5">
                  <c:v>21.74</c:v>
                </c:pt>
                <c:pt idx="6">
                  <c:v>28.975000000000001</c:v>
                </c:pt>
                <c:pt idx="7">
                  <c:v>30.559000000000001</c:v>
                </c:pt>
                <c:pt idx="8">
                  <c:v>32.860999999999997</c:v>
                </c:pt>
                <c:pt idx="9">
                  <c:v>36.515000000000001</c:v>
                </c:pt>
                <c:pt idx="10">
                  <c:v>41.646000000000001</c:v>
                </c:pt>
                <c:pt idx="11">
                  <c:v>37.384</c:v>
                </c:pt>
                <c:pt idx="12">
                  <c:v>45.972000000000001</c:v>
                </c:pt>
                <c:pt idx="13">
                  <c:v>49.906999999999996</c:v>
                </c:pt>
                <c:pt idx="14">
                  <c:v>52.304000000000002</c:v>
                </c:pt>
                <c:pt idx="15">
                  <c:v>67.01836999999999</c:v>
                </c:pt>
                <c:pt idx="16">
                  <c:v>77.806097223000009</c:v>
                </c:pt>
                <c:pt idx="17">
                  <c:v>108.723510686</c:v>
                </c:pt>
                <c:pt idx="18">
                  <c:v>121.83969725700001</c:v>
                </c:pt>
                <c:pt idx="19">
                  <c:v>130.02000435099998</c:v>
                </c:pt>
                <c:pt idx="20">
                  <c:v>118.02066694</c:v>
                </c:pt>
                <c:pt idx="21">
                  <c:v>121.91356651000001</c:v>
                </c:pt>
                <c:pt idx="22">
                  <c:v>132.89334356800001</c:v>
                </c:pt>
                <c:pt idx="23">
                  <c:v>137.29292767999999</c:v>
                </c:pt>
                <c:pt idx="24">
                  <c:v>141.55498403499999</c:v>
                </c:pt>
                <c:pt idx="25">
                  <c:v>133.67369453000001</c:v>
                </c:pt>
                <c:pt idx="26">
                  <c:v>143.06973632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1D-4DA8-ACD5-A26B267A1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58768287"/>
        <c:axId val="604960368"/>
      </c:barChart>
      <c:catAx>
        <c:axId val="587682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04960368"/>
        <c:crosses val="autoZero"/>
        <c:auto val="1"/>
        <c:lblAlgn val="ctr"/>
        <c:lblOffset val="100"/>
        <c:noMultiLvlLbl val="0"/>
      </c:catAx>
      <c:valAx>
        <c:axId val="604960368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876828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3642547386272E-2"/>
          <c:y val="9.8384359325724285E-2"/>
          <c:w val="0.87819148205854103"/>
          <c:h val="0.6746964344163003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Israel bond </c:v>
                </c:pt>
              </c:strCache>
            </c:strRef>
          </c:tx>
          <c:spPr>
            <a:ln w="63500" cap="sq">
              <a:solidFill>
                <a:srgbClr val="00FF00"/>
              </a:solidFill>
              <a:prstDash val="solid"/>
              <a:bevel/>
            </a:ln>
          </c:spPr>
          <c:marker>
            <c:symbol val="none"/>
          </c:marker>
          <c:cat>
            <c:numRef>
              <c:f>Sheet1!$B$1:$AZ$1</c:f>
              <c:numCache>
                <c:formatCode>General</c:formatCode>
                <c:ptCount val="51"/>
                <c:pt idx="0">
                  <c:v>1953</c:v>
                </c:pt>
                <c:pt idx="1">
                  <c:v>1954</c:v>
                </c:pt>
                <c:pt idx="2">
                  <c:v>1955</c:v>
                </c:pt>
                <c:pt idx="3">
                  <c:v>1956</c:v>
                </c:pt>
                <c:pt idx="4">
                  <c:v>1957</c:v>
                </c:pt>
                <c:pt idx="5">
                  <c:v>1958</c:v>
                </c:pt>
                <c:pt idx="6">
                  <c:v>1959</c:v>
                </c:pt>
                <c:pt idx="7">
                  <c:v>1960</c:v>
                </c:pt>
                <c:pt idx="8">
                  <c:v>1961</c:v>
                </c:pt>
                <c:pt idx="9">
                  <c:v>1962</c:v>
                </c:pt>
                <c:pt idx="10">
                  <c:v>1963</c:v>
                </c:pt>
                <c:pt idx="11">
                  <c:v>1964</c:v>
                </c:pt>
                <c:pt idx="12">
                  <c:v>1965</c:v>
                </c:pt>
                <c:pt idx="13">
                  <c:v>1966</c:v>
                </c:pt>
                <c:pt idx="14">
                  <c:v>1967</c:v>
                </c:pt>
                <c:pt idx="15">
                  <c:v>1968</c:v>
                </c:pt>
                <c:pt idx="16">
                  <c:v>1969</c:v>
                </c:pt>
                <c:pt idx="17">
                  <c:v>1970</c:v>
                </c:pt>
                <c:pt idx="18">
                  <c:v>1971</c:v>
                </c:pt>
                <c:pt idx="19">
                  <c:v>1972</c:v>
                </c:pt>
                <c:pt idx="20">
                  <c:v>1973</c:v>
                </c:pt>
                <c:pt idx="21">
                  <c:v>1974</c:v>
                </c:pt>
                <c:pt idx="22">
                  <c:v>1975</c:v>
                </c:pt>
                <c:pt idx="23">
                  <c:v>1976</c:v>
                </c:pt>
                <c:pt idx="24">
                  <c:v>1977</c:v>
                </c:pt>
                <c:pt idx="25">
                  <c:v>1978</c:v>
                </c:pt>
                <c:pt idx="26">
                  <c:v>1979</c:v>
                </c:pt>
                <c:pt idx="27">
                  <c:v>1980</c:v>
                </c:pt>
                <c:pt idx="28">
                  <c:v>1981</c:v>
                </c:pt>
                <c:pt idx="29">
                  <c:v>1982</c:v>
                </c:pt>
                <c:pt idx="30">
                  <c:v>1983</c:v>
                </c:pt>
                <c:pt idx="31">
                  <c:v>1984</c:v>
                </c:pt>
                <c:pt idx="32">
                  <c:v>1985</c:v>
                </c:pt>
                <c:pt idx="33">
                  <c:v>1986</c:v>
                </c:pt>
                <c:pt idx="34">
                  <c:v>1987</c:v>
                </c:pt>
                <c:pt idx="35">
                  <c:v>1988</c:v>
                </c:pt>
                <c:pt idx="36">
                  <c:v>1989</c:v>
                </c:pt>
                <c:pt idx="37">
                  <c:v>1990</c:v>
                </c:pt>
                <c:pt idx="38">
                  <c:v>1991</c:v>
                </c:pt>
                <c:pt idx="39">
                  <c:v>1992</c:v>
                </c:pt>
                <c:pt idx="40">
                  <c:v>1993</c:v>
                </c:pt>
                <c:pt idx="41">
                  <c:v>1994</c:v>
                </c:pt>
                <c:pt idx="42">
                  <c:v>1995</c:v>
                </c:pt>
                <c:pt idx="43">
                  <c:v>1996</c:v>
                </c:pt>
                <c:pt idx="44">
                  <c:v>1997</c:v>
                </c:pt>
                <c:pt idx="45">
                  <c:v>1998</c:v>
                </c:pt>
                <c:pt idx="46">
                  <c:v>1999</c:v>
                </c:pt>
                <c:pt idx="47">
                  <c:v>2000</c:v>
                </c:pt>
                <c:pt idx="48">
                  <c:v>2001</c:v>
                </c:pt>
                <c:pt idx="49">
                  <c:v>2002</c:v>
                </c:pt>
                <c:pt idx="50">
                  <c:v>2003</c:v>
                </c:pt>
              </c:numCache>
            </c:numRef>
          </c:cat>
          <c:val>
            <c:numRef>
              <c:f>Sheet1!$B$2:$AZ$2</c:f>
              <c:numCache>
                <c:formatCode>General</c:formatCode>
                <c:ptCount val="51"/>
                <c:pt idx="0">
                  <c:v>3.8</c:v>
                </c:pt>
                <c:pt idx="1">
                  <c:v>3.9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5.8</c:v>
                </c:pt>
                <c:pt idx="23">
                  <c:v>5.8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4</c:v>
                </c:pt>
                <c:pt idx="30">
                  <c:v>4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4</c:v>
                </c:pt>
                <c:pt idx="36">
                  <c:v>4</c:v>
                </c:pt>
                <c:pt idx="37">
                  <c:v>4</c:v>
                </c:pt>
                <c:pt idx="38">
                  <c:v>4.5</c:v>
                </c:pt>
                <c:pt idx="39">
                  <c:v>4.8</c:v>
                </c:pt>
                <c:pt idx="40">
                  <c:v>6</c:v>
                </c:pt>
                <c:pt idx="41">
                  <c:v>6</c:v>
                </c:pt>
                <c:pt idx="42">
                  <c:v>7.8</c:v>
                </c:pt>
                <c:pt idx="43">
                  <c:v>7.6</c:v>
                </c:pt>
                <c:pt idx="44">
                  <c:v>7.5</c:v>
                </c:pt>
                <c:pt idx="45">
                  <c:v>6.2</c:v>
                </c:pt>
                <c:pt idx="46">
                  <c:v>5.9</c:v>
                </c:pt>
                <c:pt idx="47">
                  <c:v>5.8</c:v>
                </c:pt>
                <c:pt idx="48">
                  <c:v>6</c:v>
                </c:pt>
                <c:pt idx="49">
                  <c:v>5</c:v>
                </c:pt>
                <c:pt idx="50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B735-49CA-B448-771BAA5EED6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UST 10-yr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Sheet1!$B$1:$AZ$1</c:f>
              <c:numCache>
                <c:formatCode>General</c:formatCode>
                <c:ptCount val="51"/>
                <c:pt idx="0">
                  <c:v>1953</c:v>
                </c:pt>
                <c:pt idx="1">
                  <c:v>1954</c:v>
                </c:pt>
                <c:pt idx="2">
                  <c:v>1955</c:v>
                </c:pt>
                <c:pt idx="3">
                  <c:v>1956</c:v>
                </c:pt>
                <c:pt idx="4">
                  <c:v>1957</c:v>
                </c:pt>
                <c:pt idx="5">
                  <c:v>1958</c:v>
                </c:pt>
                <c:pt idx="6">
                  <c:v>1959</c:v>
                </c:pt>
                <c:pt idx="7">
                  <c:v>1960</c:v>
                </c:pt>
                <c:pt idx="8">
                  <c:v>1961</c:v>
                </c:pt>
                <c:pt idx="9">
                  <c:v>1962</c:v>
                </c:pt>
                <c:pt idx="10">
                  <c:v>1963</c:v>
                </c:pt>
                <c:pt idx="11">
                  <c:v>1964</c:v>
                </c:pt>
                <c:pt idx="12">
                  <c:v>1965</c:v>
                </c:pt>
                <c:pt idx="13">
                  <c:v>1966</c:v>
                </c:pt>
                <c:pt idx="14">
                  <c:v>1967</c:v>
                </c:pt>
                <c:pt idx="15">
                  <c:v>1968</c:v>
                </c:pt>
                <c:pt idx="16">
                  <c:v>1969</c:v>
                </c:pt>
                <c:pt idx="17">
                  <c:v>1970</c:v>
                </c:pt>
                <c:pt idx="18">
                  <c:v>1971</c:v>
                </c:pt>
                <c:pt idx="19">
                  <c:v>1972</c:v>
                </c:pt>
                <c:pt idx="20">
                  <c:v>1973</c:v>
                </c:pt>
                <c:pt idx="21">
                  <c:v>1974</c:v>
                </c:pt>
                <c:pt idx="22">
                  <c:v>1975</c:v>
                </c:pt>
                <c:pt idx="23">
                  <c:v>1976</c:v>
                </c:pt>
                <c:pt idx="24">
                  <c:v>1977</c:v>
                </c:pt>
                <c:pt idx="25">
                  <c:v>1978</c:v>
                </c:pt>
                <c:pt idx="26">
                  <c:v>1979</c:v>
                </c:pt>
                <c:pt idx="27">
                  <c:v>1980</c:v>
                </c:pt>
                <c:pt idx="28">
                  <c:v>1981</c:v>
                </c:pt>
                <c:pt idx="29">
                  <c:v>1982</c:v>
                </c:pt>
                <c:pt idx="30">
                  <c:v>1983</c:v>
                </c:pt>
                <c:pt idx="31">
                  <c:v>1984</c:v>
                </c:pt>
                <c:pt idx="32">
                  <c:v>1985</c:v>
                </c:pt>
                <c:pt idx="33">
                  <c:v>1986</c:v>
                </c:pt>
                <c:pt idx="34">
                  <c:v>1987</c:v>
                </c:pt>
                <c:pt idx="35">
                  <c:v>1988</c:v>
                </c:pt>
                <c:pt idx="36">
                  <c:v>1989</c:v>
                </c:pt>
                <c:pt idx="37">
                  <c:v>1990</c:v>
                </c:pt>
                <c:pt idx="38">
                  <c:v>1991</c:v>
                </c:pt>
                <c:pt idx="39">
                  <c:v>1992</c:v>
                </c:pt>
                <c:pt idx="40">
                  <c:v>1993</c:v>
                </c:pt>
                <c:pt idx="41">
                  <c:v>1994</c:v>
                </c:pt>
                <c:pt idx="42">
                  <c:v>1995</c:v>
                </c:pt>
                <c:pt idx="43">
                  <c:v>1996</c:v>
                </c:pt>
                <c:pt idx="44">
                  <c:v>1997</c:v>
                </c:pt>
                <c:pt idx="45">
                  <c:v>1998</c:v>
                </c:pt>
                <c:pt idx="46">
                  <c:v>1999</c:v>
                </c:pt>
                <c:pt idx="47">
                  <c:v>2000</c:v>
                </c:pt>
                <c:pt idx="48">
                  <c:v>2001</c:v>
                </c:pt>
                <c:pt idx="49">
                  <c:v>2002</c:v>
                </c:pt>
                <c:pt idx="50">
                  <c:v>2003</c:v>
                </c:pt>
              </c:numCache>
            </c:numRef>
          </c:cat>
          <c:val>
            <c:numRef>
              <c:f>Sheet1!$B$3:$AZ$3</c:f>
              <c:numCache>
                <c:formatCode>General</c:formatCode>
                <c:ptCount val="51"/>
                <c:pt idx="0">
                  <c:v>3</c:v>
                </c:pt>
                <c:pt idx="1">
                  <c:v>2.5</c:v>
                </c:pt>
                <c:pt idx="2">
                  <c:v>3.4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3.6</c:v>
                </c:pt>
                <c:pt idx="7">
                  <c:v>3.7</c:v>
                </c:pt>
                <c:pt idx="8">
                  <c:v>4.2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4.2</c:v>
                </c:pt>
                <c:pt idx="14">
                  <c:v>4.3</c:v>
                </c:pt>
                <c:pt idx="15">
                  <c:v>5.8</c:v>
                </c:pt>
                <c:pt idx="16">
                  <c:v>5.9</c:v>
                </c:pt>
                <c:pt idx="17">
                  <c:v>7.9</c:v>
                </c:pt>
                <c:pt idx="18">
                  <c:v>7.7</c:v>
                </c:pt>
                <c:pt idx="19">
                  <c:v>6</c:v>
                </c:pt>
                <c:pt idx="20">
                  <c:v>6</c:v>
                </c:pt>
                <c:pt idx="21">
                  <c:v>7</c:v>
                </c:pt>
                <c:pt idx="22">
                  <c:v>7.5</c:v>
                </c:pt>
                <c:pt idx="23">
                  <c:v>8</c:v>
                </c:pt>
                <c:pt idx="24">
                  <c:v>7.9</c:v>
                </c:pt>
                <c:pt idx="25">
                  <c:v>7.8</c:v>
                </c:pt>
                <c:pt idx="26">
                  <c:v>8</c:v>
                </c:pt>
                <c:pt idx="27">
                  <c:v>9.1999999999999993</c:v>
                </c:pt>
                <c:pt idx="28">
                  <c:v>14</c:v>
                </c:pt>
                <c:pt idx="29">
                  <c:v>13</c:v>
                </c:pt>
                <c:pt idx="30">
                  <c:v>11</c:v>
                </c:pt>
                <c:pt idx="31">
                  <c:v>11.8</c:v>
                </c:pt>
                <c:pt idx="32">
                  <c:v>12.8</c:v>
                </c:pt>
                <c:pt idx="33">
                  <c:v>10</c:v>
                </c:pt>
                <c:pt idx="34">
                  <c:v>7.9</c:v>
                </c:pt>
                <c:pt idx="35">
                  <c:v>8.8000000000000007</c:v>
                </c:pt>
                <c:pt idx="36">
                  <c:v>8.1999999999999993</c:v>
                </c:pt>
                <c:pt idx="37">
                  <c:v>8.1999999999999993</c:v>
                </c:pt>
                <c:pt idx="38">
                  <c:v>8.3000000000000007</c:v>
                </c:pt>
                <c:pt idx="39">
                  <c:v>7.6</c:v>
                </c:pt>
                <c:pt idx="40">
                  <c:v>6.9</c:v>
                </c:pt>
                <c:pt idx="41">
                  <c:v>6</c:v>
                </c:pt>
                <c:pt idx="42">
                  <c:v>7</c:v>
                </c:pt>
                <c:pt idx="43">
                  <c:v>6.6</c:v>
                </c:pt>
                <c:pt idx="44">
                  <c:v>6.4</c:v>
                </c:pt>
                <c:pt idx="45">
                  <c:v>6.1</c:v>
                </c:pt>
                <c:pt idx="46">
                  <c:v>5.8</c:v>
                </c:pt>
                <c:pt idx="47">
                  <c:v>6</c:v>
                </c:pt>
                <c:pt idx="48">
                  <c:v>5</c:v>
                </c:pt>
                <c:pt idx="49">
                  <c:v>4.8</c:v>
                </c:pt>
                <c:pt idx="50">
                  <c:v>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735-49CA-B448-771BAA5EE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1920184"/>
        <c:axId val="601921360"/>
      </c:lineChart>
      <c:catAx>
        <c:axId val="601920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14">
            <a:solidFill>
              <a:schemeClr val="bg1">
                <a:lumMod val="60000"/>
                <a:lumOff val="40000"/>
              </a:schemeClr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60192136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601921360"/>
        <c:scaling>
          <c:orientation val="minMax"/>
          <c:max val="15"/>
          <c:min val="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2914">
            <a:solidFill>
              <a:schemeClr val="bg1">
                <a:lumMod val="60000"/>
                <a:lumOff val="4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01920184"/>
        <c:crosses val="autoZero"/>
        <c:crossBetween val="between"/>
        <c:majorUnit val="5"/>
        <c:minorUnit val="0.1"/>
      </c:valAx>
      <c:spPr>
        <a:noFill/>
        <a:ln w="23309">
          <a:noFill/>
        </a:ln>
      </c:spPr>
    </c:plotArea>
    <c:legend>
      <c:legendPos val="r"/>
      <c:layout>
        <c:manualLayout>
          <c:xMode val="edge"/>
          <c:yMode val="edge"/>
          <c:x val="0.11679097909176984"/>
          <c:y val="0.23749699010126393"/>
          <c:w val="0.28359207222253485"/>
          <c:h val="0.22105338429365518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chemeClr val="tx1"/>
          </a:solidFill>
          <a:latin typeface="Arial" panose="020B0604020202020204" pitchFamily="34" charset="0"/>
          <a:ea typeface="Helvetica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834132347985414E-2"/>
          <c:y val="9.591739234842836E-2"/>
          <c:w val="0.95816586765201461"/>
          <c:h val="0.44669556754843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India to UAE</c:v>
                </c:pt>
                <c:pt idx="1">
                  <c:v>India to Saudi Arabia</c:v>
                </c:pt>
                <c:pt idx="2">
                  <c:v>Indonesia to Saudi Arabia</c:v>
                </c:pt>
                <c:pt idx="3">
                  <c:v>Paksitan to Saudi Arabia</c:v>
                </c:pt>
                <c:pt idx="4">
                  <c:v>India to Oman</c:v>
                </c:pt>
                <c:pt idx="5">
                  <c:v>Bangladesh to Saudi Arabia</c:v>
                </c:pt>
                <c:pt idx="6">
                  <c:v>Indonesia to Malaysia</c:v>
                </c:pt>
                <c:pt idx="7">
                  <c:v>India to Kuwait</c:v>
                </c:pt>
                <c:pt idx="8">
                  <c:v>Bangladesh to UAE</c:v>
                </c:pt>
                <c:pt idx="9">
                  <c:v>Pakistan to UAE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3471.3</c:v>
                </c:pt>
                <c:pt idx="1">
                  <c:v>2502.337</c:v>
                </c:pt>
                <c:pt idx="2">
                  <c:v>1709.318</c:v>
                </c:pt>
                <c:pt idx="3">
                  <c:v>1483.7370000000001</c:v>
                </c:pt>
                <c:pt idx="4">
                  <c:v>1375.6669999999999</c:v>
                </c:pt>
                <c:pt idx="5">
                  <c:v>1277.624</c:v>
                </c:pt>
                <c:pt idx="6">
                  <c:v>1241.634</c:v>
                </c:pt>
                <c:pt idx="7">
                  <c:v>1152.175</c:v>
                </c:pt>
                <c:pt idx="8">
                  <c:v>1095.231</c:v>
                </c:pt>
                <c:pt idx="9">
                  <c:v>996.28800000000001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67-48DE-80B3-0D94E7937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-27"/>
        <c:axId val="162738239"/>
        <c:axId val="2131624015"/>
      </c:barChart>
      <c:catAx>
        <c:axId val="16273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624015"/>
        <c:crosses val="autoZero"/>
        <c:auto val="1"/>
        <c:lblAlgn val="ctr"/>
        <c:lblOffset val="100"/>
        <c:noMultiLvlLbl val="0"/>
      </c:catAx>
      <c:valAx>
        <c:axId val="2131624015"/>
        <c:scaling>
          <c:orientation val="minMax"/>
          <c:max val="4000"/>
          <c:min val="0"/>
        </c:scaling>
        <c:delete val="1"/>
        <c:axPos val="l"/>
        <c:numFmt formatCode="#,##0" sourceLinked="1"/>
        <c:majorTickMark val="none"/>
        <c:minorTickMark val="none"/>
        <c:tickLblPos val="nextTo"/>
        <c:crossAx val="16273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47737094586108E-2"/>
          <c:y val="3.7235299513017787E-2"/>
          <c:w val="0.85070680829638745"/>
          <c:h val="0.7805665910666441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Remittances </c:v>
                </c:pt>
              </c:strCache>
            </c:strRef>
          </c:tx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3.3303730017761987E-3"/>
                  <c:y val="-1.660697309801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CA-48EF-9E3A-2CA0A1D68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Sheet1!$A$2:$A$37</c:f>
              <c:strCach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  <c:pt idx="24">
                  <c:v>2024f</c:v>
                </c:pt>
              </c:strCache>
            </c:strRef>
          </c:cat>
          <c:val>
            <c:numRef>
              <c:f>Sheet1!$B$2:$B$37</c:f>
              <c:numCache>
                <c:formatCode>#,##0</c:formatCode>
                <c:ptCount val="25"/>
                <c:pt idx="0">
                  <c:v>69.948666953758817</c:v>
                </c:pt>
                <c:pt idx="1">
                  <c:v>78.459022810973082</c:v>
                </c:pt>
                <c:pt idx="2">
                  <c:v>92.149600681702935</c:v>
                </c:pt>
                <c:pt idx="3">
                  <c:v>113.20891166804806</c:v>
                </c:pt>
                <c:pt idx="4">
                  <c:v>129.09082633717676</c:v>
                </c:pt>
                <c:pt idx="5">
                  <c:v>167.67231145568661</c:v>
                </c:pt>
                <c:pt idx="6">
                  <c:v>196.79821589657774</c:v>
                </c:pt>
                <c:pt idx="7">
                  <c:v>234.65128252703721</c:v>
                </c:pt>
                <c:pt idx="8">
                  <c:v>271.64880011333548</c:v>
                </c:pt>
                <c:pt idx="9">
                  <c:v>261.66905056308696</c:v>
                </c:pt>
                <c:pt idx="10">
                  <c:v>286.17414328977424</c:v>
                </c:pt>
                <c:pt idx="11">
                  <c:v>320.19970128112504</c:v>
                </c:pt>
                <c:pt idx="12">
                  <c:v>344.15873980961925</c:v>
                </c:pt>
                <c:pt idx="13">
                  <c:v>361.4206756596015</c:v>
                </c:pt>
                <c:pt idx="14">
                  <c:v>379.40216914796633</c:v>
                </c:pt>
                <c:pt idx="15">
                  <c:v>377.32061871921729</c:v>
                </c:pt>
                <c:pt idx="16">
                  <c:v>373.78994862387293</c:v>
                </c:pt>
                <c:pt idx="17">
                  <c:v>411.1306383352362</c:v>
                </c:pt>
                <c:pt idx="18">
                  <c:v>453.77368845899286</c:v>
                </c:pt>
                <c:pt idx="19">
                  <c:v>478.61991051452588</c:v>
                </c:pt>
                <c:pt idx="20">
                  <c:v>481.8592272428279</c:v>
                </c:pt>
                <c:pt idx="21">
                  <c:v>545.92369879186742</c:v>
                </c:pt>
                <c:pt idx="22">
                  <c:v>593.76989229838489</c:v>
                </c:pt>
                <c:pt idx="23">
                  <c:v>619.56226145037397</c:v>
                </c:pt>
                <c:pt idx="24">
                  <c:v>642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A23-4AD9-B753-E5C143460A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FDI</c:v>
                </c:pt>
              </c:strCache>
            </c:strRef>
          </c:tx>
          <c:spPr>
            <a:ln w="38100" cap="rnd">
              <a:solidFill>
                <a:srgbClr val="EEA51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CA-48EF-9E3A-2CA0A1D68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Sheet1!$A$2:$A$37</c:f>
              <c:strCach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  <c:pt idx="24">
                  <c:v>2024f</c:v>
                </c:pt>
              </c:strCache>
            </c:strRef>
          </c:cat>
          <c:val>
            <c:numRef>
              <c:f>Sheet1!$C$2:$C$37</c:f>
              <c:numCache>
                <c:formatCode>#,##0</c:formatCode>
                <c:ptCount val="25"/>
                <c:pt idx="0">
                  <c:v>95.882460513472367</c:v>
                </c:pt>
                <c:pt idx="1">
                  <c:v>103.32382526548125</c:v>
                </c:pt>
                <c:pt idx="2">
                  <c:v>87.595976318765182</c:v>
                </c:pt>
                <c:pt idx="3">
                  <c:v>90.753770152822483</c:v>
                </c:pt>
                <c:pt idx="4">
                  <c:v>132.15029321977946</c:v>
                </c:pt>
                <c:pt idx="5">
                  <c:v>180.73157798139303</c:v>
                </c:pt>
                <c:pt idx="6">
                  <c:v>250.58623143779593</c:v>
                </c:pt>
                <c:pt idx="7">
                  <c:v>369.39195979149792</c:v>
                </c:pt>
                <c:pt idx="8">
                  <c:v>434.89280572030157</c:v>
                </c:pt>
                <c:pt idx="9">
                  <c:v>283.46392767387482</c:v>
                </c:pt>
                <c:pt idx="10">
                  <c:v>400.21014919694221</c:v>
                </c:pt>
                <c:pt idx="11">
                  <c:v>493.46977126081936</c:v>
                </c:pt>
                <c:pt idx="12">
                  <c:v>447.7646341535974</c:v>
                </c:pt>
                <c:pt idx="13">
                  <c:v>438.08797490766671</c:v>
                </c:pt>
                <c:pt idx="14">
                  <c:v>393.10409926893675</c:v>
                </c:pt>
                <c:pt idx="15">
                  <c:v>373.53489005975274</c:v>
                </c:pt>
                <c:pt idx="16">
                  <c:v>370.13359392883933</c:v>
                </c:pt>
                <c:pt idx="17">
                  <c:v>387.75099342315303</c:v>
                </c:pt>
                <c:pt idx="18">
                  <c:v>370.53413338547887</c:v>
                </c:pt>
                <c:pt idx="19">
                  <c:v>369.10049406056385</c:v>
                </c:pt>
                <c:pt idx="20">
                  <c:v>263.79666331669875</c:v>
                </c:pt>
                <c:pt idx="21">
                  <c:v>431.35231891687744</c:v>
                </c:pt>
                <c:pt idx="22">
                  <c:v>361.38930366862843</c:v>
                </c:pt>
                <c:pt idx="23">
                  <c:v>380.06908924276513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0A23-4AD9-B753-E5C143460A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ODA</c:v>
                </c:pt>
              </c:strCache>
            </c:strRef>
          </c:tx>
          <c:spPr>
            <a:ln w="38100" cap="rnd">
              <a:solidFill>
                <a:schemeClr val="bg2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CA-48EF-9E3A-2CA0A1D68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Sheet1!$A$2:$A$37</c:f>
              <c:strCach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  <c:pt idx="24">
                  <c:v>2024f</c:v>
                </c:pt>
              </c:strCache>
            </c:strRef>
          </c:cat>
          <c:val>
            <c:numRef>
              <c:f>Sheet1!$D$2:$D$37</c:f>
              <c:numCache>
                <c:formatCode>#,##0</c:formatCode>
                <c:ptCount val="25"/>
                <c:pt idx="0">
                  <c:v>49.809699999999999</c:v>
                </c:pt>
                <c:pt idx="1">
                  <c:v>51.374100000000006</c:v>
                </c:pt>
                <c:pt idx="2">
                  <c:v>61.476500000000001</c:v>
                </c:pt>
                <c:pt idx="3">
                  <c:v>71.146899999999988</c:v>
                </c:pt>
                <c:pt idx="4">
                  <c:v>79.589900000000014</c:v>
                </c:pt>
                <c:pt idx="5">
                  <c:v>104.7499</c:v>
                </c:pt>
                <c:pt idx="6">
                  <c:v>103.6194</c:v>
                </c:pt>
                <c:pt idx="7">
                  <c:v>104.8079</c:v>
                </c:pt>
                <c:pt idx="8">
                  <c:v>122.56689999999999</c:v>
                </c:pt>
                <c:pt idx="9">
                  <c:v>122.5175</c:v>
                </c:pt>
                <c:pt idx="10">
                  <c:v>126.9388</c:v>
                </c:pt>
                <c:pt idx="11">
                  <c:v>139.13460000000001</c:v>
                </c:pt>
                <c:pt idx="12">
                  <c:v>132.95910000000001</c:v>
                </c:pt>
                <c:pt idx="13">
                  <c:v>151.0411</c:v>
                </c:pt>
                <c:pt idx="14">
                  <c:v>161.9572</c:v>
                </c:pt>
                <c:pt idx="15">
                  <c:v>146.43369999999999</c:v>
                </c:pt>
                <c:pt idx="16">
                  <c:v>158.81659999999999</c:v>
                </c:pt>
                <c:pt idx="17">
                  <c:v>165.2741</c:v>
                </c:pt>
                <c:pt idx="18">
                  <c:v>167.48509999999999</c:v>
                </c:pt>
                <c:pt idx="19">
                  <c:v>162.96420000000001</c:v>
                </c:pt>
                <c:pt idx="20">
                  <c:v>193.27659999999997</c:v>
                </c:pt>
                <c:pt idx="21">
                  <c:v>202.34210000000002</c:v>
                </c:pt>
                <c:pt idx="22">
                  <c:v>222.56539999999998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0A23-4AD9-B753-E5C143460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8805328"/>
        <c:axId val="708000848"/>
      </c:lineChart>
      <c:catAx>
        <c:axId val="72880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336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0800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000848"/>
        <c:scaling>
          <c:orientation val="minMax"/>
          <c:max val="7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8805328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+mn-lt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8904676353717"/>
          <c:y val="0.11241519793931937"/>
          <c:w val="0.85497965120626507"/>
          <c:h val="0.55900372273129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bg1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dLbl>
              <c:idx val="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0FE-40F2-A2FF-4E398BEF8F3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India</c:v>
                </c:pt>
                <c:pt idx="1">
                  <c:v>Philippines</c:v>
                </c:pt>
                <c:pt idx="2">
                  <c:v>Pakistan</c:v>
                </c:pt>
                <c:pt idx="3">
                  <c:v>Bangladesh </c:v>
                </c:pt>
                <c:pt idx="4">
                  <c:v>Vietnam </c:v>
                </c:pt>
                <c:pt idx="5">
                  <c:v>Indonesia</c:v>
                </c:pt>
                <c:pt idx="6">
                  <c:v>Nepal</c:v>
                </c:pt>
                <c:pt idx="7">
                  <c:v>Thailand</c:v>
                </c:pt>
                <c:pt idx="8">
                  <c:v>Sri Lanka</c:v>
                </c:pt>
                <c:pt idx="9">
                  <c:v>Afghanistan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125</c:v>
                </c:pt>
                <c:pt idx="1">
                  <c:v>40</c:v>
                </c:pt>
                <c:pt idx="2">
                  <c:v>26.3</c:v>
                </c:pt>
                <c:pt idx="3">
                  <c:v>23</c:v>
                </c:pt>
                <c:pt idx="4">
                  <c:v>14</c:v>
                </c:pt>
                <c:pt idx="5">
                  <c:v>11</c:v>
                </c:pt>
                <c:pt idx="6">
                  <c:v>11</c:v>
                </c:pt>
                <c:pt idx="7">
                  <c:v>9.8000000000000007</c:v>
                </c:pt>
                <c:pt idx="8">
                  <c:v>5.4</c:v>
                </c:pt>
                <c:pt idx="9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CE-418D-B6A3-E76EF65F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863241583"/>
        <c:axId val="2098592287"/>
      </c:barChart>
      <c:catAx>
        <c:axId val="186324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592287"/>
        <c:crosses val="autoZero"/>
        <c:auto val="1"/>
        <c:lblAlgn val="ctr"/>
        <c:lblOffset val="100"/>
        <c:noMultiLvlLbl val="0"/>
      </c:catAx>
      <c:valAx>
        <c:axId val="209859228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3241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69842964544686E-2"/>
          <c:y val="8.3262694400398782E-2"/>
          <c:w val="0.89322812402686957"/>
          <c:h val="0.57218409868167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bg1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Nepal</c:v>
                </c:pt>
                <c:pt idx="1">
                  <c:v>Philippines</c:v>
                </c:pt>
                <c:pt idx="2">
                  <c:v>Pakistan</c:v>
                </c:pt>
                <c:pt idx="3">
                  <c:v>Sri Lanka</c:v>
                </c:pt>
                <c:pt idx="4">
                  <c:v>Bangladesh </c:v>
                </c:pt>
                <c:pt idx="5">
                  <c:v>India</c:v>
                </c:pt>
                <c:pt idx="6">
                  <c:v>Vietnam </c:v>
                </c:pt>
                <c:pt idx="7">
                  <c:v>Afghanistan</c:v>
                </c:pt>
                <c:pt idx="8">
                  <c:v>Thailand</c:v>
                </c:pt>
                <c:pt idx="9">
                  <c:v>Indonesia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26.609255182757202</c:v>
                </c:pt>
                <c:pt idx="1">
                  <c:v>9.1743119266055047</c:v>
                </c:pt>
                <c:pt idx="2">
                  <c:v>7.7</c:v>
                </c:pt>
                <c:pt idx="3">
                  <c:v>7.2577154470373637</c:v>
                </c:pt>
                <c:pt idx="4">
                  <c:v>5.1569506726457401</c:v>
                </c:pt>
                <c:pt idx="5">
                  <c:v>3.3512064343163539</c:v>
                </c:pt>
                <c:pt idx="6">
                  <c:v>3.2332563510392611</c:v>
                </c:pt>
                <c:pt idx="7">
                  <c:v>2.0078977310755639</c:v>
                </c:pt>
                <c:pt idx="8">
                  <c:v>1.9140625000000002</c:v>
                </c:pt>
                <c:pt idx="9">
                  <c:v>0.77464788732394363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79-45F2-9281-E65395137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863241583"/>
        <c:axId val="2098592287"/>
      </c:barChart>
      <c:catAx>
        <c:axId val="186324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592287"/>
        <c:crosses val="autoZero"/>
        <c:auto val="1"/>
        <c:lblAlgn val="ctr"/>
        <c:lblOffset val="100"/>
        <c:noMultiLvlLbl val="0"/>
      </c:catAx>
      <c:valAx>
        <c:axId val="209859228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3241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715770203487647E-2"/>
          <c:y val="0.13016034405342339"/>
          <c:w val="0.92039261233472569"/>
          <c:h val="0.66694139032951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2019-23 average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Bangladesh</c:v>
                </c:pt>
                <c:pt idx="1">
                  <c:v>Indonesia</c:v>
                </c:pt>
                <c:pt idx="2">
                  <c:v>Pakistan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60.620482540551812</c:v>
                </c:pt>
                <c:pt idx="1">
                  <c:v>60.198691265963006</c:v>
                </c:pt>
                <c:pt idx="2">
                  <c:v>58.169678352231301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67-48DE-80B3-0D94E7937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-27"/>
        <c:axId val="162738239"/>
        <c:axId val="2131624015"/>
      </c:barChart>
      <c:catAx>
        <c:axId val="16273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624015"/>
        <c:crosses val="autoZero"/>
        <c:auto val="1"/>
        <c:lblAlgn val="ctr"/>
        <c:lblOffset val="100"/>
        <c:noMultiLvlLbl val="0"/>
      </c:catAx>
      <c:valAx>
        <c:axId val="2131624015"/>
        <c:scaling>
          <c:orientation val="minMax"/>
          <c:max val="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3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27031789765185E-2"/>
          <c:y val="3.7838861886522919E-2"/>
          <c:w val="0.90611849193807303"/>
          <c:h val="0.774109246256235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Remittances </c:v>
                </c:pt>
              </c:strCache>
            </c:strRef>
          </c:tx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3"/>
              <c:layout>
                <c:manualLayout>
                  <c:x val="0"/>
                  <c:y val="-9.69185250984638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01-4150-B36E-BA61016202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</c:strCache>
            </c:strRef>
          </c:cat>
          <c:val>
            <c:numRef>
              <c:f>Sheet1!$B$2:$B$36</c:f>
              <c:numCache>
                <c:formatCode>General</c:formatCode>
                <c:ptCount val="24"/>
                <c:pt idx="0" formatCode="0.0">
                  <c:v>28.587763999792038</c:v>
                </c:pt>
                <c:pt idx="1">
                  <c:v>31.313812886749378</c:v>
                </c:pt>
                <c:pt idx="2" formatCode="0.0">
                  <c:v>38.263262940877532</c:v>
                </c:pt>
                <c:pt idx="3">
                  <c:v>45.784417582048931</c:v>
                </c:pt>
                <c:pt idx="4">
                  <c:v>46.55077423575424</c:v>
                </c:pt>
                <c:pt idx="5">
                  <c:v>57.396169461757644</c:v>
                </c:pt>
                <c:pt idx="6">
                  <c:v>68.853965108785133</c:v>
                </c:pt>
                <c:pt idx="7">
                  <c:v>84.444854206796478</c:v>
                </c:pt>
                <c:pt idx="8">
                  <c:v>106.04531236268629</c:v>
                </c:pt>
                <c:pt idx="9">
                  <c:v>111.4807999686269</c:v>
                </c:pt>
                <c:pt idx="10">
                  <c:v>122.46039487509002</c:v>
                </c:pt>
                <c:pt idx="11">
                  <c:v>139.94138573030881</c:v>
                </c:pt>
                <c:pt idx="12">
                  <c:v>153.34933214446784</c:v>
                </c:pt>
                <c:pt idx="13">
                  <c:v>161.1644889771396</c:v>
                </c:pt>
                <c:pt idx="14">
                  <c:v>169.35859605939291</c:v>
                </c:pt>
                <c:pt idx="15">
                  <c:v>170.99344774210067</c:v>
                </c:pt>
                <c:pt idx="16">
                  <c:v>165.51379844726631</c:v>
                </c:pt>
                <c:pt idx="17">
                  <c:v>175.19129422787006</c:v>
                </c:pt>
                <c:pt idx="18">
                  <c:v>194.364383930782</c:v>
                </c:pt>
                <c:pt idx="19">
                  <c:v>205.65093156045481</c:v>
                </c:pt>
                <c:pt idx="20">
                  <c:v>210.53220025871946</c:v>
                </c:pt>
                <c:pt idx="21">
                  <c:v>224.83515336383832</c:v>
                </c:pt>
                <c:pt idx="22">
                  <c:v>246.2000866430642</c:v>
                </c:pt>
                <c:pt idx="23">
                  <c:v>263.5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A23-4AD9-B753-E5C143460A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FDI</c:v>
                </c:pt>
              </c:strCache>
            </c:strRef>
          </c:tx>
          <c:spPr>
            <a:ln w="38100" cap="rnd">
              <a:solidFill>
                <a:srgbClr val="EEA51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01-4150-B36E-BA61016202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</c:strCache>
            </c:strRef>
          </c:cat>
          <c:val>
            <c:numRef>
              <c:f>Sheet1!$C$2:$C$36</c:f>
              <c:numCache>
                <c:formatCode>General</c:formatCode>
                <c:ptCount val="24"/>
                <c:pt idx="0" formatCode="0.0">
                  <c:v>5.9456908168525811</c:v>
                </c:pt>
                <c:pt idx="1">
                  <c:v>9.9061891326515017</c:v>
                </c:pt>
                <c:pt idx="2" formatCode="0.0">
                  <c:v>12.933517052150007</c:v>
                </c:pt>
                <c:pt idx="3">
                  <c:v>11.305114501280347</c:v>
                </c:pt>
                <c:pt idx="4">
                  <c:v>17.186877756781975</c:v>
                </c:pt>
                <c:pt idx="5">
                  <c:v>30.72841621796433</c:v>
                </c:pt>
                <c:pt idx="6">
                  <c:v>44.170781234340119</c:v>
                </c:pt>
                <c:pt idx="7">
                  <c:v>57.258620611894024</c:v>
                </c:pt>
                <c:pt idx="8">
                  <c:v>79.770934123888964</c:v>
                </c:pt>
                <c:pt idx="9">
                  <c:v>60.272513500408785</c:v>
                </c:pt>
                <c:pt idx="10">
                  <c:v>70.51627828350594</c:v>
                </c:pt>
                <c:pt idx="11">
                  <c:v>72.667270287128318</c:v>
                </c:pt>
                <c:pt idx="12">
                  <c:v>73.212196156359468</c:v>
                </c:pt>
                <c:pt idx="13">
                  <c:v>84.999110428069116</c:v>
                </c:pt>
                <c:pt idx="14">
                  <c:v>85.005603297484924</c:v>
                </c:pt>
                <c:pt idx="15">
                  <c:v>95.560205967853861</c:v>
                </c:pt>
                <c:pt idx="16">
                  <c:v>79.371379797706666</c:v>
                </c:pt>
                <c:pt idx="17">
                  <c:v>99.044932251790215</c:v>
                </c:pt>
                <c:pt idx="18">
                  <c:v>106.18346256324797</c:v>
                </c:pt>
                <c:pt idx="19">
                  <c:v>111.00875262751698</c:v>
                </c:pt>
                <c:pt idx="20">
                  <c:v>105.36808588033757</c:v>
                </c:pt>
                <c:pt idx="21">
                  <c:v>113.40196745098356</c:v>
                </c:pt>
                <c:pt idx="22">
                  <c:v>117.1754193634103</c:v>
                </c:pt>
                <c:pt idx="23">
                  <c:v>89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0A23-4AD9-B753-E5C143460A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ODA</c:v>
                </c:pt>
              </c:strCache>
            </c:strRef>
          </c:tx>
          <c:spPr>
            <a:ln w="38100" cap="rnd">
              <a:solidFill>
                <a:schemeClr val="bg2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01-4150-B36E-BA61016202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</c:strCache>
            </c:strRef>
          </c:cat>
          <c:val>
            <c:numRef>
              <c:f>Sheet1!$D$2:$D$36</c:f>
              <c:numCache>
                <c:formatCode>General</c:formatCode>
                <c:ptCount val="24"/>
                <c:pt idx="0" formatCode="0.0">
                  <c:v>7.9631000000000007</c:v>
                </c:pt>
                <c:pt idx="1">
                  <c:v>9.0092999999999996</c:v>
                </c:pt>
                <c:pt idx="2" formatCode="0.0">
                  <c:v>9.5160999999999998</c:v>
                </c:pt>
                <c:pt idx="3">
                  <c:v>8.6415999999999986</c:v>
                </c:pt>
                <c:pt idx="4">
                  <c:v>8.9062000000000001</c:v>
                </c:pt>
                <c:pt idx="5">
                  <c:v>13.472100000000001</c:v>
                </c:pt>
                <c:pt idx="6">
                  <c:v>11.805099999999999</c:v>
                </c:pt>
                <c:pt idx="7">
                  <c:v>14.100399999999997</c:v>
                </c:pt>
                <c:pt idx="8">
                  <c:v>13.815500000000002</c:v>
                </c:pt>
                <c:pt idx="9">
                  <c:v>18.040300000000002</c:v>
                </c:pt>
                <c:pt idx="10">
                  <c:v>19.308799999999998</c:v>
                </c:pt>
                <c:pt idx="11">
                  <c:v>19.9498</c:v>
                </c:pt>
                <c:pt idx="12">
                  <c:v>17.828200000000002</c:v>
                </c:pt>
                <c:pt idx="13">
                  <c:v>18.089400000000001</c:v>
                </c:pt>
                <c:pt idx="14">
                  <c:v>20.214200000000005</c:v>
                </c:pt>
                <c:pt idx="15">
                  <c:v>19.1875</c:v>
                </c:pt>
                <c:pt idx="16">
                  <c:v>16.9895</c:v>
                </c:pt>
                <c:pt idx="17">
                  <c:v>17.840200000000003</c:v>
                </c:pt>
                <c:pt idx="18">
                  <c:v>14.627000000000001</c:v>
                </c:pt>
                <c:pt idx="19">
                  <c:v>15.532400000000001</c:v>
                </c:pt>
                <c:pt idx="20">
                  <c:v>19.979400000000002</c:v>
                </c:pt>
                <c:pt idx="21">
                  <c:v>20.128</c:v>
                </c:pt>
                <c:pt idx="22">
                  <c:v>20.100000000000001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0A23-4AD9-B753-E5C143460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8805328"/>
        <c:axId val="708000848"/>
      </c:lineChart>
      <c:catAx>
        <c:axId val="72880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336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0800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000848"/>
        <c:scaling>
          <c:orientation val="minMax"/>
          <c:max val="28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8805328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+mn-lt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363799107704788E-2"/>
          <c:y val="3.7838861886522905E-2"/>
          <c:w val="0.90611849193807303"/>
          <c:h val="0.7838010987660820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Inflows to 10 ADD countries</c:v>
                </c:pt>
              </c:strCache>
            </c:strRef>
          </c:tx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3"/>
              <c:layout>
                <c:manualLayout>
                  <c:x val="0"/>
                  <c:y val="-2.9075557529539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01-4150-B36E-BA61016202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</c:strCache>
            </c:strRef>
          </c:cat>
          <c:val>
            <c:numRef>
              <c:f>Sheet1!$B$2:$B$36</c:f>
              <c:numCache>
                <c:formatCode>General</c:formatCode>
                <c:ptCount val="24"/>
                <c:pt idx="0" formatCode="0.0">
                  <c:v>28.587763999792038</c:v>
                </c:pt>
                <c:pt idx="1">
                  <c:v>31.313812886749378</c:v>
                </c:pt>
                <c:pt idx="2" formatCode="0.0">
                  <c:v>38.263262940877532</c:v>
                </c:pt>
                <c:pt idx="3">
                  <c:v>45.784417582048931</c:v>
                </c:pt>
                <c:pt idx="4">
                  <c:v>46.55077423575424</c:v>
                </c:pt>
                <c:pt idx="5">
                  <c:v>57.396169461757644</c:v>
                </c:pt>
                <c:pt idx="6">
                  <c:v>68.853965108785133</c:v>
                </c:pt>
                <c:pt idx="7">
                  <c:v>84.444854206796478</c:v>
                </c:pt>
                <c:pt idx="8">
                  <c:v>106.04531236268629</c:v>
                </c:pt>
                <c:pt idx="9">
                  <c:v>111.4807999686269</c:v>
                </c:pt>
                <c:pt idx="10">
                  <c:v>122.46039487509002</c:v>
                </c:pt>
                <c:pt idx="11">
                  <c:v>139.94138573030881</c:v>
                </c:pt>
                <c:pt idx="12">
                  <c:v>153.34933214446784</c:v>
                </c:pt>
                <c:pt idx="13">
                  <c:v>161.1644889771396</c:v>
                </c:pt>
                <c:pt idx="14">
                  <c:v>169.35859605939291</c:v>
                </c:pt>
                <c:pt idx="15">
                  <c:v>170.99344774210067</c:v>
                </c:pt>
                <c:pt idx="16">
                  <c:v>165.51379844726631</c:v>
                </c:pt>
                <c:pt idx="17">
                  <c:v>175.19129422787006</c:v>
                </c:pt>
                <c:pt idx="18">
                  <c:v>194.364383930782</c:v>
                </c:pt>
                <c:pt idx="19">
                  <c:v>205.65093156045481</c:v>
                </c:pt>
                <c:pt idx="20">
                  <c:v>210.53220025871946</c:v>
                </c:pt>
                <c:pt idx="21">
                  <c:v>224.83515336383832</c:v>
                </c:pt>
                <c:pt idx="22">
                  <c:v>246.2000866430642</c:v>
                </c:pt>
                <c:pt idx="23">
                  <c:v>263.5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A23-4AD9-B753-E5C143460A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Outward flows from 7 ADD countries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8B-4D33-9469-E29AED15D45F}"/>
                </c:ext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01-4150-B36E-BA610162024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</c:strCache>
            </c:strRef>
          </c:cat>
          <c:val>
            <c:numRef>
              <c:f>Sheet1!$C$2:$C$36</c:f>
              <c:numCache>
                <c:formatCode>General</c:formatCode>
                <c:ptCount val="24"/>
                <c:pt idx="0" formatCode="0.0">
                  <c:v>20.18726491</c:v>
                </c:pt>
                <c:pt idx="1">
                  <c:v>20.35737181</c:v>
                </c:pt>
                <c:pt idx="2" formatCode="0.0">
                  <c:v>24.079082100000001</c:v>
                </c:pt>
                <c:pt idx="3">
                  <c:v>23.145428859999999</c:v>
                </c:pt>
                <c:pt idx="4">
                  <c:v>23.9695298</c:v>
                </c:pt>
                <c:pt idx="5">
                  <c:v>26.111094319999999</c:v>
                </c:pt>
                <c:pt idx="6">
                  <c:v>29.041588999999998</c:v>
                </c:pt>
                <c:pt idx="7">
                  <c:v>37.740568189999998</c:v>
                </c:pt>
                <c:pt idx="8">
                  <c:v>45.759502480000002</c:v>
                </c:pt>
                <c:pt idx="9">
                  <c:v>51.454438089999996</c:v>
                </c:pt>
                <c:pt idx="10">
                  <c:v>54.906575680000003</c:v>
                </c:pt>
                <c:pt idx="11">
                  <c:v>70.618002750000002</c:v>
                </c:pt>
                <c:pt idx="12">
                  <c:v>74.483962239999997</c:v>
                </c:pt>
                <c:pt idx="13">
                  <c:v>84.229022299999997</c:v>
                </c:pt>
                <c:pt idx="14">
                  <c:v>89.14047497</c:v>
                </c:pt>
                <c:pt idx="15">
                  <c:v>90.022949530000005</c:v>
                </c:pt>
                <c:pt idx="16">
                  <c:v>87.921373590000002</c:v>
                </c:pt>
                <c:pt idx="17">
                  <c:v>84.313550059999997</c:v>
                </c:pt>
                <c:pt idx="18">
                  <c:v>83.928402599999998</c:v>
                </c:pt>
                <c:pt idx="19">
                  <c:v>85.437663709999995</c:v>
                </c:pt>
                <c:pt idx="20">
                  <c:v>82.665052500000002</c:v>
                </c:pt>
                <c:pt idx="21">
                  <c:v>89.448943790000001</c:v>
                </c:pt>
                <c:pt idx="22">
                  <c:v>90.230630619999999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0A23-4AD9-B753-E5C143460A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38100" cap="rnd">
              <a:solidFill>
                <a:schemeClr val="bg2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01-4150-B36E-BA61016202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2023e</c:v>
                </c:pt>
              </c:strCache>
            </c:strRef>
          </c:cat>
          <c:val>
            <c:numRef>
              <c:f>Sheet1!$D$2:$D$36</c:f>
              <c:numCache>
                <c:formatCode>General</c:formatCode>
                <c:ptCount val="24"/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0A23-4AD9-B753-E5C143460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8805328"/>
        <c:axId val="708000848"/>
      </c:lineChart>
      <c:catAx>
        <c:axId val="72880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336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0800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000848"/>
        <c:scaling>
          <c:orientation val="minMax"/>
          <c:max val="28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8805328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+mn-lt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715770203487647E-2"/>
          <c:y val="0.13016034405342339"/>
          <c:w val="0.92039261233472569"/>
          <c:h val="0.66694139032951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Non-Saudi workers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Sheet1!$A$2:$A$27</c:f>
              <c:strCache>
                <c:ptCount val="26"/>
                <c:pt idx="0">
                  <c:v>2017 - Q1</c:v>
                </c:pt>
                <c:pt idx="1">
                  <c:v>2017 - Q2</c:v>
                </c:pt>
                <c:pt idx="2">
                  <c:v>2017 - Q3</c:v>
                </c:pt>
                <c:pt idx="3">
                  <c:v>2017 - Q4</c:v>
                </c:pt>
                <c:pt idx="4">
                  <c:v>2018 - Q1</c:v>
                </c:pt>
                <c:pt idx="5">
                  <c:v>2018 - Q2</c:v>
                </c:pt>
                <c:pt idx="6">
                  <c:v>2018 - Q3</c:v>
                </c:pt>
                <c:pt idx="7">
                  <c:v>2018 - Q4</c:v>
                </c:pt>
                <c:pt idx="8">
                  <c:v>2019 - Q1</c:v>
                </c:pt>
                <c:pt idx="9">
                  <c:v>2019 - Q2</c:v>
                </c:pt>
                <c:pt idx="10">
                  <c:v>2019 - Q3</c:v>
                </c:pt>
                <c:pt idx="11">
                  <c:v>2019 - Q4</c:v>
                </c:pt>
                <c:pt idx="12">
                  <c:v>2020 - Q1</c:v>
                </c:pt>
                <c:pt idx="13">
                  <c:v>2020 - Q2</c:v>
                </c:pt>
                <c:pt idx="14">
                  <c:v>2020 - Q3</c:v>
                </c:pt>
                <c:pt idx="15">
                  <c:v>2020 - Q4</c:v>
                </c:pt>
                <c:pt idx="16">
                  <c:v>2021 - Q1</c:v>
                </c:pt>
                <c:pt idx="17">
                  <c:v>2021 - Q2</c:v>
                </c:pt>
                <c:pt idx="18">
                  <c:v>2021 - Q3</c:v>
                </c:pt>
                <c:pt idx="19">
                  <c:v>2021 - Q4</c:v>
                </c:pt>
                <c:pt idx="20">
                  <c:v>2022 - Q1</c:v>
                </c:pt>
                <c:pt idx="21">
                  <c:v>2022 - Q2</c:v>
                </c:pt>
                <c:pt idx="22">
                  <c:v>2022 - Q3</c:v>
                </c:pt>
                <c:pt idx="23">
                  <c:v>2022 - Q4</c:v>
                </c:pt>
                <c:pt idx="24">
                  <c:v>2023 - Q1</c:v>
                </c:pt>
                <c:pt idx="25">
                  <c:v>2023 - Q2</c:v>
                </c:pt>
              </c:strCache>
            </c:strRef>
          </c:cat>
          <c:val>
            <c:numRef>
              <c:f>Sheet1!$B$2:$B$27</c:f>
              <c:numCache>
                <c:formatCode>#,##0.0</c:formatCode>
                <c:ptCount val="26"/>
                <c:pt idx="0">
                  <c:v>8.4493299999999998</c:v>
                </c:pt>
                <c:pt idx="1">
                  <c:v>8.3389299999999995</c:v>
                </c:pt>
                <c:pt idx="2">
                  <c:v>8.2108469999999993</c:v>
                </c:pt>
                <c:pt idx="3">
                  <c:v>7.9536179999999996</c:v>
                </c:pt>
                <c:pt idx="4">
                  <c:v>7.7332559999999999</c:v>
                </c:pt>
                <c:pt idx="5">
                  <c:v>7.4214520000000004</c:v>
                </c:pt>
                <c:pt idx="6">
                  <c:v>7.2066650000000001</c:v>
                </c:pt>
                <c:pt idx="7">
                  <c:v>6.9746769999999998</c:v>
                </c:pt>
                <c:pt idx="8">
                  <c:v>6.7895149999999997</c:v>
                </c:pt>
                <c:pt idx="9">
                  <c:v>6.6576110000000002</c:v>
                </c:pt>
                <c:pt idx="10">
                  <c:v>6.6013109999999999</c:v>
                </c:pt>
                <c:pt idx="11">
                  <c:v>6.5299839999999998</c:v>
                </c:pt>
                <c:pt idx="12">
                  <c:v>6.7734589999999999</c:v>
                </c:pt>
                <c:pt idx="13">
                  <c:v>6.754391</c:v>
                </c:pt>
                <c:pt idx="14">
                  <c:v>6.5232979999999996</c:v>
                </c:pt>
                <c:pt idx="15">
                  <c:v>6.4025610000000004</c:v>
                </c:pt>
                <c:pt idx="16">
                  <c:v>6.3501890000000003</c:v>
                </c:pt>
                <c:pt idx="17">
                  <c:v>6.1732069999999997</c:v>
                </c:pt>
                <c:pt idx="18">
                  <c:v>6.0699969999999999</c:v>
                </c:pt>
                <c:pt idx="19">
                  <c:v>6.3368130000000003</c:v>
                </c:pt>
                <c:pt idx="20" formatCode="0.0">
                  <c:v>6.7229889999999992</c:v>
                </c:pt>
                <c:pt idx="21" formatCode="0.0">
                  <c:v>7.0986690000000001</c:v>
                </c:pt>
                <c:pt idx="22" formatCode="0.0">
                  <c:v>7.2736879999999999</c:v>
                </c:pt>
                <c:pt idx="23" formatCode="0.0">
                  <c:v>7.3416229999999993</c:v>
                </c:pt>
                <c:pt idx="24" formatCode="0.0">
                  <c:v>7.8099430000000005</c:v>
                </c:pt>
                <c:pt idx="25" formatCode="0.0">
                  <c:v>7.8638819999999994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67-48DE-80B3-0D94E7937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-27"/>
        <c:axId val="162738239"/>
        <c:axId val="2131624015"/>
      </c:barChart>
      <c:catAx>
        <c:axId val="16273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624015"/>
        <c:crosses val="autoZero"/>
        <c:auto val="1"/>
        <c:lblAlgn val="ctr"/>
        <c:lblOffset val="100"/>
        <c:noMultiLvlLbl val="0"/>
      </c:catAx>
      <c:valAx>
        <c:axId val="2131624015"/>
        <c:scaling>
          <c:orientation val="minMax"/>
          <c:max val="8.5"/>
          <c:min val="5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3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20F135-38C0-4264-8C92-638AA87C12E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2D8861-AD06-43DB-904E-A253A76923BB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>
              <a:solidFill>
                <a:srgbClr val="FF0000"/>
              </a:solidFill>
            </a:rPr>
            <a:t>Capital market access for countries, companies</a:t>
          </a:r>
        </a:p>
      </dgm:t>
    </dgm:pt>
    <dgm:pt modelId="{9E4FFCB0-9F35-41DC-A127-AB018F3FF64B}" type="parTrans" cxnId="{659BEA99-FBA9-40D0-9E39-35121BD40E9E}">
      <dgm:prSet/>
      <dgm:spPr/>
      <dgm:t>
        <a:bodyPr/>
        <a:lstStyle/>
        <a:p>
          <a:endParaRPr lang="en-US"/>
        </a:p>
      </dgm:t>
    </dgm:pt>
    <dgm:pt modelId="{E9D8FE45-1944-4377-855A-5F44829B608C}" type="sibTrans" cxnId="{659BEA99-FBA9-40D0-9E39-35121BD40E9E}">
      <dgm:prSet/>
      <dgm:spPr/>
      <dgm:t>
        <a:bodyPr/>
        <a:lstStyle/>
        <a:p>
          <a:endParaRPr lang="en-US"/>
        </a:p>
      </dgm:t>
    </dgm:pt>
    <dgm:pt modelId="{2A1627E5-54B4-4594-A061-864406CB417E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Diaspora bonds</a:t>
          </a:r>
          <a:endParaRPr lang="en-US" sz="1800" dirty="0">
            <a:solidFill>
              <a:srgbClr val="FF0000"/>
            </a:solidFill>
          </a:endParaRPr>
        </a:p>
      </dgm:t>
    </dgm:pt>
    <dgm:pt modelId="{448D118A-278F-4E8E-B5BF-7096886780C3}" type="parTrans" cxnId="{862BF1E4-6D61-452A-AD7F-DD4FB49BD87A}">
      <dgm:prSet/>
      <dgm:spPr/>
      <dgm:t>
        <a:bodyPr/>
        <a:lstStyle/>
        <a:p>
          <a:endParaRPr lang="en-US"/>
        </a:p>
      </dgm:t>
    </dgm:pt>
    <dgm:pt modelId="{D1EE7682-9507-4A8C-997F-5DA59026A688}" type="sibTrans" cxnId="{862BF1E4-6D61-452A-AD7F-DD4FB49BD87A}">
      <dgm:prSet/>
      <dgm:spPr/>
      <dgm:t>
        <a:bodyPr/>
        <a:lstStyle/>
        <a:p>
          <a:endParaRPr lang="en-US"/>
        </a:p>
      </dgm:t>
    </dgm:pt>
    <dgm:pt modelId="{3C034200-A876-4D80-8ABB-2687323CD65E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Bonds backed by future remittances as collateral</a:t>
          </a:r>
          <a:endParaRPr lang="en-US" sz="1800" dirty="0">
            <a:solidFill>
              <a:srgbClr val="FF0000"/>
            </a:solidFill>
          </a:endParaRPr>
        </a:p>
      </dgm:t>
    </dgm:pt>
    <dgm:pt modelId="{74259FD5-F5D6-45D9-8B66-FEE0E7A2ACBD}" type="parTrans" cxnId="{A455D055-332D-488E-B035-0558C7C7BB63}">
      <dgm:prSet/>
      <dgm:spPr/>
      <dgm:t>
        <a:bodyPr/>
        <a:lstStyle/>
        <a:p>
          <a:endParaRPr lang="en-US"/>
        </a:p>
      </dgm:t>
    </dgm:pt>
    <dgm:pt modelId="{6CAA8EC8-E80E-4A07-B249-D92EB3ABF946}" type="sibTrans" cxnId="{A455D055-332D-488E-B035-0558C7C7BB63}">
      <dgm:prSet/>
      <dgm:spPr/>
      <dgm:t>
        <a:bodyPr/>
        <a:lstStyle/>
        <a:p>
          <a:endParaRPr lang="en-US"/>
        </a:p>
      </dgm:t>
    </dgm:pt>
    <dgm:pt modelId="{CF77D5DF-8D98-4E04-92ED-3CDA2319B300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Sovereign credit rating</a:t>
          </a:r>
        </a:p>
      </dgm:t>
    </dgm:pt>
    <dgm:pt modelId="{1B53D0D2-0C16-4A2E-B18A-0AEE95DADE45}" type="parTrans" cxnId="{ED74519C-A3AE-4FF5-8F9E-0E2DE490AF81}">
      <dgm:prSet/>
      <dgm:spPr/>
      <dgm:t>
        <a:bodyPr/>
        <a:lstStyle/>
        <a:p>
          <a:endParaRPr lang="en-US"/>
        </a:p>
      </dgm:t>
    </dgm:pt>
    <dgm:pt modelId="{40C6B467-5014-4370-BC13-51085C118A75}" type="sibTrans" cxnId="{ED74519C-A3AE-4FF5-8F9E-0E2DE490AF81}">
      <dgm:prSet/>
      <dgm:spPr/>
      <dgm:t>
        <a:bodyPr/>
        <a:lstStyle/>
        <a:p>
          <a:endParaRPr lang="en-US"/>
        </a:p>
      </dgm:t>
    </dgm:pt>
    <dgm:pt modelId="{2779F266-9A92-47F2-8C78-4A3ED8A7C0C8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>
              <a:solidFill>
                <a:srgbClr val="FF0000"/>
              </a:solidFill>
            </a:rPr>
            <a:t>Financial access for households, SMEs</a:t>
          </a:r>
        </a:p>
      </dgm:t>
    </dgm:pt>
    <dgm:pt modelId="{33913A2F-6CBE-490E-9474-9C703805758B}" type="parTrans" cxnId="{CC115C59-AD2E-4BEA-A374-EA20C37A6881}">
      <dgm:prSet/>
      <dgm:spPr/>
      <dgm:t>
        <a:bodyPr/>
        <a:lstStyle/>
        <a:p>
          <a:endParaRPr lang="en-US"/>
        </a:p>
      </dgm:t>
    </dgm:pt>
    <dgm:pt modelId="{8F990A3A-4FD7-4B74-BA08-A4A70B9C3A58}" type="sibTrans" cxnId="{CC115C59-AD2E-4BEA-A374-EA20C37A6881}">
      <dgm:prSet/>
      <dgm:spPr/>
      <dgm:t>
        <a:bodyPr/>
        <a:lstStyle/>
        <a:p>
          <a:endParaRPr lang="en-US"/>
        </a:p>
      </dgm:t>
    </dgm:pt>
    <dgm:pt modelId="{C8805A5C-32B1-4A07-8303-B893A43206A6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Deposit and saving products</a:t>
          </a:r>
          <a:endParaRPr lang="en-US" dirty="0">
            <a:solidFill>
              <a:srgbClr val="FF0000"/>
            </a:solidFill>
          </a:endParaRPr>
        </a:p>
      </dgm:t>
    </dgm:pt>
    <dgm:pt modelId="{E0C6A811-D878-4ACE-BE77-188092EAD288}" type="parTrans" cxnId="{E480C1AF-C526-4AB9-9E0D-7906F320F7DF}">
      <dgm:prSet/>
      <dgm:spPr/>
      <dgm:t>
        <a:bodyPr/>
        <a:lstStyle/>
        <a:p>
          <a:endParaRPr lang="en-US"/>
        </a:p>
      </dgm:t>
    </dgm:pt>
    <dgm:pt modelId="{90C9E13B-2748-44F1-9149-359FD48ABBA4}" type="sibTrans" cxnId="{E480C1AF-C526-4AB9-9E0D-7906F320F7DF}">
      <dgm:prSet/>
      <dgm:spPr/>
      <dgm:t>
        <a:bodyPr/>
        <a:lstStyle/>
        <a:p>
          <a:endParaRPr lang="en-US"/>
        </a:p>
      </dgm:t>
    </dgm:pt>
    <dgm:pt modelId="{50240613-4F85-4D9C-8BD4-7BFA45B9A003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Mortgage, consumer loans, microfinance</a:t>
          </a:r>
        </a:p>
      </dgm:t>
    </dgm:pt>
    <dgm:pt modelId="{B1DC63CB-9FDB-439C-8294-7BD1232E2B46}" type="parTrans" cxnId="{5E14BFFE-8BCC-40C9-87D1-D9A7F607763F}">
      <dgm:prSet/>
      <dgm:spPr/>
      <dgm:t>
        <a:bodyPr/>
        <a:lstStyle/>
        <a:p>
          <a:endParaRPr lang="en-US"/>
        </a:p>
      </dgm:t>
    </dgm:pt>
    <dgm:pt modelId="{C0A25FA7-00FA-49FE-ACC0-BF9F5B73240F}" type="sibTrans" cxnId="{5E14BFFE-8BCC-40C9-87D1-D9A7F607763F}">
      <dgm:prSet/>
      <dgm:spPr/>
      <dgm:t>
        <a:bodyPr/>
        <a:lstStyle/>
        <a:p>
          <a:endParaRPr lang="en-US"/>
        </a:p>
      </dgm:t>
    </dgm:pt>
    <dgm:pt modelId="{20E1084A-4797-46AA-B576-9480CB1CC813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Credit history for MFI clients</a:t>
          </a:r>
        </a:p>
      </dgm:t>
    </dgm:pt>
    <dgm:pt modelId="{4D1B3D17-FE8A-4517-8DEC-5180CCCCCB65}" type="parTrans" cxnId="{AD90FFCD-538D-4311-8EB4-2AD260A0C813}">
      <dgm:prSet/>
      <dgm:spPr/>
      <dgm:t>
        <a:bodyPr/>
        <a:lstStyle/>
        <a:p>
          <a:endParaRPr lang="en-US"/>
        </a:p>
      </dgm:t>
    </dgm:pt>
    <dgm:pt modelId="{20B2F701-B0EA-4C09-9A74-9949040D52BB}" type="sibTrans" cxnId="{AD90FFCD-538D-4311-8EB4-2AD260A0C813}">
      <dgm:prSet/>
      <dgm:spPr/>
      <dgm:t>
        <a:bodyPr/>
        <a:lstStyle/>
        <a:p>
          <a:endParaRPr lang="en-US"/>
        </a:p>
      </dgm:t>
    </dgm:pt>
    <dgm:pt modelId="{24856B36-6218-4043-99CD-0E6FEF26C151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Insurance products</a:t>
          </a:r>
        </a:p>
      </dgm:t>
    </dgm:pt>
    <dgm:pt modelId="{292E10F5-E3D1-461C-A297-22652A4082F4}" type="parTrans" cxnId="{B305147A-C9C0-4065-84D6-38966F270401}">
      <dgm:prSet/>
      <dgm:spPr/>
      <dgm:t>
        <a:bodyPr/>
        <a:lstStyle/>
        <a:p>
          <a:endParaRPr lang="en-US"/>
        </a:p>
      </dgm:t>
    </dgm:pt>
    <dgm:pt modelId="{3971A552-6BC8-47DA-A15F-E1DD120B7851}" type="sibTrans" cxnId="{B305147A-C9C0-4065-84D6-38966F270401}">
      <dgm:prSet/>
      <dgm:spPr/>
      <dgm:t>
        <a:bodyPr/>
        <a:lstStyle/>
        <a:p>
          <a:endParaRPr lang="en-US"/>
        </a:p>
      </dgm:t>
    </dgm:pt>
    <dgm:pt modelId="{6661BFAF-E4C0-476D-92ED-F7075E181334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Philanthropy</a:t>
          </a:r>
        </a:p>
      </dgm:t>
    </dgm:pt>
    <dgm:pt modelId="{0B8A99F6-D480-4D21-9F55-93F291F708C6}" type="parTrans" cxnId="{011825F5-2A65-4DBF-A3F5-1366A1F03D19}">
      <dgm:prSet/>
      <dgm:spPr/>
      <dgm:t>
        <a:bodyPr/>
        <a:lstStyle/>
        <a:p>
          <a:endParaRPr lang="en-US"/>
        </a:p>
      </dgm:t>
    </dgm:pt>
    <dgm:pt modelId="{2CB15866-F7B3-4264-BD7B-4951EC705E6D}" type="sibTrans" cxnId="{011825F5-2A65-4DBF-A3F5-1366A1F03D19}">
      <dgm:prSet/>
      <dgm:spPr/>
      <dgm:t>
        <a:bodyPr/>
        <a:lstStyle/>
        <a:p>
          <a:endParaRPr lang="en-US"/>
        </a:p>
      </dgm:t>
    </dgm:pt>
    <dgm:pt modelId="{B0945E27-597C-4B96-B495-479E7E1711D9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Monitoring, analysis, projection</a:t>
          </a:r>
        </a:p>
      </dgm:t>
    </dgm:pt>
    <dgm:pt modelId="{54E36C62-A065-4EAA-A04F-355B50F7A00E}" type="parTrans" cxnId="{DCE3C10E-DCA5-4EA7-9D60-37C49BE2D920}">
      <dgm:prSet/>
      <dgm:spPr/>
      <dgm:t>
        <a:bodyPr/>
        <a:lstStyle/>
        <a:p>
          <a:endParaRPr lang="en-US"/>
        </a:p>
      </dgm:t>
    </dgm:pt>
    <dgm:pt modelId="{ABDBB237-0FA1-40B8-9CF6-D1250FAC3060}" type="sibTrans" cxnId="{DCE3C10E-DCA5-4EA7-9D60-37C49BE2D920}">
      <dgm:prSet/>
      <dgm:spPr/>
      <dgm:t>
        <a:bodyPr/>
        <a:lstStyle/>
        <a:p>
          <a:endParaRPr lang="en-US"/>
        </a:p>
      </dgm:t>
    </dgm:pt>
    <dgm:pt modelId="{CEE3EA95-C2A7-4193-B161-14A9CC697BCD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Size, corridors, channels</a:t>
          </a:r>
        </a:p>
      </dgm:t>
    </dgm:pt>
    <dgm:pt modelId="{EC036892-0515-421F-BE9C-519E4FDA5A3B}" type="parTrans" cxnId="{E1A9BCB3-189A-4EA4-A590-08FFF46559E2}">
      <dgm:prSet/>
      <dgm:spPr/>
      <dgm:t>
        <a:bodyPr/>
        <a:lstStyle/>
        <a:p>
          <a:endParaRPr lang="en-US"/>
        </a:p>
      </dgm:t>
    </dgm:pt>
    <dgm:pt modelId="{FC6D5C75-4251-485E-817F-481E06BF6D3C}" type="sibTrans" cxnId="{E1A9BCB3-189A-4EA4-A590-08FFF46559E2}">
      <dgm:prSet/>
      <dgm:spPr/>
      <dgm:t>
        <a:bodyPr/>
        <a:lstStyle/>
        <a:p>
          <a:endParaRPr lang="en-US"/>
        </a:p>
      </dgm:t>
    </dgm:pt>
    <dgm:pt modelId="{EC0B2EFE-CB59-4DB1-B1D7-AB87271E0209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Counter-cyclicality </a:t>
          </a:r>
        </a:p>
      </dgm:t>
    </dgm:pt>
    <dgm:pt modelId="{8DB083AA-8994-4EE2-8BB8-1253D325F855}" type="parTrans" cxnId="{8A551B49-8BC7-4A0C-9F4B-E2CE7F3022ED}">
      <dgm:prSet/>
      <dgm:spPr/>
      <dgm:t>
        <a:bodyPr/>
        <a:lstStyle/>
        <a:p>
          <a:endParaRPr lang="en-US"/>
        </a:p>
      </dgm:t>
    </dgm:pt>
    <dgm:pt modelId="{18CD38B7-E4FF-47AA-B0C7-F3AC9C5700F6}" type="sibTrans" cxnId="{8A551B49-8BC7-4A0C-9F4B-E2CE7F3022ED}">
      <dgm:prSet/>
      <dgm:spPr/>
      <dgm:t>
        <a:bodyPr/>
        <a:lstStyle/>
        <a:p>
          <a:endParaRPr lang="en-US"/>
        </a:p>
      </dgm:t>
    </dgm:pt>
    <dgm:pt modelId="{903904C1-9DBB-4B82-8D7F-BF12605083FD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Effects on poverty, education, health, investment</a:t>
          </a:r>
        </a:p>
      </dgm:t>
    </dgm:pt>
    <dgm:pt modelId="{326CED8D-AA89-4F59-99AD-116FB3014F3F}" type="parTrans" cxnId="{C9F369A1-E88F-4CC8-8A8A-97F24B5818BB}">
      <dgm:prSet/>
      <dgm:spPr/>
      <dgm:t>
        <a:bodyPr/>
        <a:lstStyle/>
        <a:p>
          <a:endParaRPr lang="en-US"/>
        </a:p>
      </dgm:t>
    </dgm:pt>
    <dgm:pt modelId="{767B2802-493B-47E7-88C0-FE42E13C8EB9}" type="sibTrans" cxnId="{C9F369A1-E88F-4CC8-8A8A-97F24B5818BB}">
      <dgm:prSet/>
      <dgm:spPr/>
      <dgm:t>
        <a:bodyPr/>
        <a:lstStyle/>
        <a:p>
          <a:endParaRPr lang="en-US"/>
        </a:p>
      </dgm:t>
    </dgm:pt>
    <dgm:pt modelId="{C954420D-6368-4F89-BFCD-91D6B0F552EB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/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Policy (costs, competition, exchange controls)</a:t>
          </a:r>
        </a:p>
      </dgm:t>
    </dgm:pt>
    <dgm:pt modelId="{B0B06F71-06CD-4A8B-BCC5-B3A3F35682FA}" type="parTrans" cxnId="{54F6C4D3-FF9D-47BA-BB29-7EC6AAA8F3C3}">
      <dgm:prSet/>
      <dgm:spPr/>
      <dgm:t>
        <a:bodyPr/>
        <a:lstStyle/>
        <a:p>
          <a:endParaRPr lang="en-US"/>
        </a:p>
      </dgm:t>
    </dgm:pt>
    <dgm:pt modelId="{5BD3034A-643E-4B2F-A261-E959EE2C24C2}" type="sibTrans" cxnId="{54F6C4D3-FF9D-47BA-BB29-7EC6AAA8F3C3}">
      <dgm:prSet/>
      <dgm:spPr/>
      <dgm:t>
        <a:bodyPr/>
        <a:lstStyle/>
        <a:p>
          <a:endParaRPr lang="en-US"/>
        </a:p>
      </dgm:t>
    </dgm:pt>
    <dgm:pt modelId="{A50ECB90-A054-43C7-8EA9-9FD8491E2C64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Retail payment system</a:t>
          </a:r>
        </a:p>
      </dgm:t>
    </dgm:pt>
    <dgm:pt modelId="{73024758-2EA5-409E-B3FC-A104BB74E40F}" type="parTrans" cxnId="{92829703-0990-4474-ABDA-DB168CF0EDAE}">
      <dgm:prSet/>
      <dgm:spPr/>
      <dgm:t>
        <a:bodyPr/>
        <a:lstStyle/>
        <a:p>
          <a:endParaRPr lang="en-US"/>
        </a:p>
      </dgm:t>
    </dgm:pt>
    <dgm:pt modelId="{7CE8BBCD-2118-4932-89E2-563B765B23B4}" type="sibTrans" cxnId="{92829703-0990-4474-ABDA-DB168CF0EDAE}">
      <dgm:prSet/>
      <dgm:spPr/>
      <dgm:t>
        <a:bodyPr/>
        <a:lstStyle/>
        <a:p>
          <a:endParaRPr lang="en-US"/>
        </a:p>
      </dgm:t>
    </dgm:pt>
    <dgm:pt modelId="{49ECF602-B39E-4706-A7E4-E259FB8A7CA8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>
            <a:buChar char="•"/>
          </a:pPr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Mobile money, cryptocurrency (Payment platforms/instruments)</a:t>
          </a:r>
        </a:p>
      </dgm:t>
    </dgm:pt>
    <dgm:pt modelId="{342460A9-854D-42AA-BC55-8F09B93E58E3}" type="parTrans" cxnId="{020982CF-9374-47B0-AF8F-33DAF23522B9}">
      <dgm:prSet/>
      <dgm:spPr/>
      <dgm:t>
        <a:bodyPr/>
        <a:lstStyle/>
        <a:p>
          <a:endParaRPr lang="en-US"/>
        </a:p>
      </dgm:t>
    </dgm:pt>
    <dgm:pt modelId="{66412901-9728-4B50-A77B-D858BA719BD9}" type="sibTrans" cxnId="{020982CF-9374-47B0-AF8F-33DAF23522B9}">
      <dgm:prSet/>
      <dgm:spPr/>
      <dgm:t>
        <a:bodyPr/>
        <a:lstStyle/>
        <a:p>
          <a:endParaRPr lang="en-US"/>
        </a:p>
      </dgm:t>
    </dgm:pt>
    <dgm:pt modelId="{B2F8CAAA-6EB6-4748-B849-121936367FB3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>
            <a:buChar char="•"/>
          </a:pPr>
          <a:r>
            <a:rPr kumimoji="0" lang="en-US" sz="1800" b="1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eKYC</a:t>
          </a:r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, De-risking, anti-money laundering (AML/CFT)</a:t>
          </a:r>
        </a:p>
      </dgm:t>
    </dgm:pt>
    <dgm:pt modelId="{5C7248B6-0138-4D7F-BA7D-FF19E9626F7D}" type="parTrans" cxnId="{952FD157-7227-418C-8AEF-FA24AF7E117E}">
      <dgm:prSet/>
      <dgm:spPr/>
      <dgm:t>
        <a:bodyPr/>
        <a:lstStyle/>
        <a:p>
          <a:endParaRPr lang="en-US"/>
        </a:p>
      </dgm:t>
    </dgm:pt>
    <dgm:pt modelId="{B151796A-292D-4C82-AF5C-2E550E2307F1}" type="sibTrans" cxnId="{952FD157-7227-418C-8AEF-FA24AF7E117E}">
      <dgm:prSet/>
      <dgm:spPr/>
      <dgm:t>
        <a:bodyPr/>
        <a:lstStyle/>
        <a:p>
          <a:endParaRPr lang="en-US"/>
        </a:p>
      </dgm:t>
    </dgm:pt>
    <dgm:pt modelId="{975BC0ED-EEAA-4E32-BFA3-2052AC878ABF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rtl="0">
            <a:buChar char="•"/>
          </a:pPr>
          <a:r>
            <a: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Clearing/settlement, capital adequacy, disclosure, cross-border arbitration</a:t>
          </a:r>
          <a:endParaRPr kumimoji="0" lang="en-US" sz="1800" b="1" i="0" u="none" strike="noStrike" cap="none" normalizeH="0" baseline="0" dirty="0">
            <a:ln>
              <a:noFill/>
            </a:ln>
            <a:solidFill>
              <a:srgbClr val="FFFFFF"/>
            </a:solidFill>
            <a:effectLst/>
            <a:latin typeface="Helvetica" panose="020B0604020202020204" pitchFamily="34" charset="0"/>
            <a:ea typeface="+mn-ea"/>
            <a:cs typeface="Helvetica" panose="020B0604020202020204" pitchFamily="34" charset="0"/>
          </a:endParaRPr>
        </a:p>
      </dgm:t>
    </dgm:pt>
    <dgm:pt modelId="{C1C14F97-15AA-4938-9250-7E1757878916}" type="parTrans" cxnId="{42958D8C-7523-4CF0-A575-3D03A30B8571}">
      <dgm:prSet/>
      <dgm:spPr/>
      <dgm:t>
        <a:bodyPr/>
        <a:lstStyle/>
        <a:p>
          <a:endParaRPr lang="en-US"/>
        </a:p>
      </dgm:t>
    </dgm:pt>
    <dgm:pt modelId="{78F26464-8712-4955-AB79-3DF105E1D5E5}" type="sibTrans" cxnId="{42958D8C-7523-4CF0-A575-3D03A30B8571}">
      <dgm:prSet/>
      <dgm:spPr/>
      <dgm:t>
        <a:bodyPr/>
        <a:lstStyle/>
        <a:p>
          <a:endParaRPr lang="en-US"/>
        </a:p>
      </dgm:t>
    </dgm:pt>
    <dgm:pt modelId="{3BBA886C-F443-42F7-A0DC-3C1A3D8FE749}" type="pres">
      <dgm:prSet presAssocID="{8820F135-38C0-4264-8C92-638AA87C12E5}" presName="Name0" presStyleCnt="0">
        <dgm:presLayoutVars>
          <dgm:dir/>
          <dgm:animLvl val="lvl"/>
          <dgm:resizeHandles val="exact"/>
        </dgm:presLayoutVars>
      </dgm:prSet>
      <dgm:spPr/>
    </dgm:pt>
    <dgm:pt modelId="{80877E6B-4028-4514-B8D0-71C192432AF6}" type="pres">
      <dgm:prSet presAssocID="{B0945E27-597C-4B96-B495-479E7E1711D9}" presName="linNode" presStyleCnt="0"/>
      <dgm:spPr/>
    </dgm:pt>
    <dgm:pt modelId="{6D1F31ED-0A5B-4F7D-9D9C-FB2895941F26}" type="pres">
      <dgm:prSet presAssocID="{B0945E27-597C-4B96-B495-479E7E1711D9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C9D11996-E226-4DBB-85BB-6C84236BDD2A}" type="pres">
      <dgm:prSet presAssocID="{B0945E27-597C-4B96-B495-479E7E1711D9}" presName="descendantText" presStyleLbl="alignAccFollowNode1" presStyleIdx="0" presStyleCnt="4" custScaleX="123889">
        <dgm:presLayoutVars>
          <dgm:bulletEnabled val="1"/>
        </dgm:presLayoutVars>
      </dgm:prSet>
      <dgm:spPr/>
    </dgm:pt>
    <dgm:pt modelId="{4022D15D-04B3-401E-9D1A-FB0CD4342E26}" type="pres">
      <dgm:prSet presAssocID="{ABDBB237-0FA1-40B8-9CF6-D1250FAC3060}" presName="sp" presStyleCnt="0"/>
      <dgm:spPr/>
    </dgm:pt>
    <dgm:pt modelId="{D4D83FE5-F7D4-4CF6-8CDF-C5815648BBA5}" type="pres">
      <dgm:prSet presAssocID="{A50ECB90-A054-43C7-8EA9-9FD8491E2C64}" presName="linNode" presStyleCnt="0"/>
      <dgm:spPr/>
    </dgm:pt>
    <dgm:pt modelId="{92422BB9-46FF-4DEA-BF93-3AC5702F3ABB}" type="pres">
      <dgm:prSet presAssocID="{A50ECB90-A054-43C7-8EA9-9FD8491E2C64}" presName="parentText" presStyleLbl="node1" presStyleIdx="1" presStyleCnt="4" custScaleX="84878">
        <dgm:presLayoutVars>
          <dgm:chMax val="1"/>
          <dgm:bulletEnabled val="1"/>
        </dgm:presLayoutVars>
      </dgm:prSet>
      <dgm:spPr/>
    </dgm:pt>
    <dgm:pt modelId="{4D431241-AF02-4440-84B8-F0D1D35EEBE8}" type="pres">
      <dgm:prSet presAssocID="{A50ECB90-A054-43C7-8EA9-9FD8491E2C64}" presName="descendantText" presStyleLbl="alignAccFollowNode1" presStyleIdx="1" presStyleCnt="4" custScaleX="108356" custScaleY="125257" custLinFactNeighborX="35509" custLinFactNeighborY="1043">
        <dgm:presLayoutVars>
          <dgm:bulletEnabled val="1"/>
        </dgm:presLayoutVars>
      </dgm:prSet>
      <dgm:spPr/>
    </dgm:pt>
    <dgm:pt modelId="{217E7F93-09C6-4A82-9333-49DD726BDF8F}" type="pres">
      <dgm:prSet presAssocID="{7CE8BBCD-2118-4932-89E2-563B765B23B4}" presName="sp" presStyleCnt="0"/>
      <dgm:spPr/>
    </dgm:pt>
    <dgm:pt modelId="{CF7C4996-F7C2-4676-A40F-4FED0F403FEF}" type="pres">
      <dgm:prSet presAssocID="{0F2D8861-AD06-43DB-904E-A253A76923BB}" presName="linNode" presStyleCnt="0"/>
      <dgm:spPr/>
    </dgm:pt>
    <dgm:pt modelId="{8EC6721D-2C27-4ED4-A0BE-C55E804D868C}" type="pres">
      <dgm:prSet presAssocID="{0F2D8861-AD06-43DB-904E-A253A76923BB}" presName="parentText" presStyleLbl="node1" presStyleIdx="2" presStyleCnt="4" custScaleX="94323" custLinFactNeighborX="-20" custLinFactNeighborY="97753">
        <dgm:presLayoutVars>
          <dgm:chMax val="1"/>
          <dgm:bulletEnabled val="1"/>
        </dgm:presLayoutVars>
      </dgm:prSet>
      <dgm:spPr/>
    </dgm:pt>
    <dgm:pt modelId="{721D462D-2A82-4D7F-B209-D8CA624DDD0B}" type="pres">
      <dgm:prSet presAssocID="{0F2D8861-AD06-43DB-904E-A253A76923BB}" presName="descendantText" presStyleLbl="alignAccFollowNode1" presStyleIdx="2" presStyleCnt="4" custScaleX="121719" custScaleY="116921" custLinFactY="66577" custLinFactNeighborX="120" custLinFactNeighborY="100000">
        <dgm:presLayoutVars>
          <dgm:bulletEnabled val="1"/>
        </dgm:presLayoutVars>
      </dgm:prSet>
      <dgm:spPr/>
    </dgm:pt>
    <dgm:pt modelId="{8FCF8D50-6834-48FF-942B-F9611C824957}" type="pres">
      <dgm:prSet presAssocID="{E9D8FE45-1944-4377-855A-5F44829B608C}" presName="sp" presStyleCnt="0"/>
      <dgm:spPr/>
    </dgm:pt>
    <dgm:pt modelId="{CBEFA15F-A3B6-4F08-A78D-7DE1D8AD95C3}" type="pres">
      <dgm:prSet presAssocID="{2779F266-9A92-47F2-8C78-4A3ED8A7C0C8}" presName="linNode" presStyleCnt="0"/>
      <dgm:spPr/>
    </dgm:pt>
    <dgm:pt modelId="{122C5B2B-4370-472D-830F-E914B92F2F73}" type="pres">
      <dgm:prSet presAssocID="{2779F266-9A92-47F2-8C78-4A3ED8A7C0C8}" presName="parentText" presStyleLbl="node1" presStyleIdx="3" presStyleCnt="4" custScaleX="85632" custLinFactY="-4070" custLinFactNeighborX="-18" custLinFactNeighborY="-100000">
        <dgm:presLayoutVars>
          <dgm:chMax val="1"/>
          <dgm:bulletEnabled val="1"/>
        </dgm:presLayoutVars>
      </dgm:prSet>
      <dgm:spPr/>
    </dgm:pt>
    <dgm:pt modelId="{64DC96B6-4C23-43B1-9CE2-B548EA9E4C18}" type="pres">
      <dgm:prSet presAssocID="{2779F266-9A92-47F2-8C78-4A3ED8A7C0C8}" presName="descendantText" presStyleLbl="alignAccFollowNode1" presStyleIdx="3" presStyleCnt="4" custScaleX="107842" custScaleY="122914" custLinFactY="-28039" custLinFactNeighborX="395" custLinFactNeighborY="-100000">
        <dgm:presLayoutVars>
          <dgm:bulletEnabled val="1"/>
        </dgm:presLayoutVars>
      </dgm:prSet>
      <dgm:spPr/>
    </dgm:pt>
  </dgm:ptLst>
  <dgm:cxnLst>
    <dgm:cxn modelId="{92829703-0990-4474-ABDA-DB168CF0EDAE}" srcId="{8820F135-38C0-4264-8C92-638AA87C12E5}" destId="{A50ECB90-A054-43C7-8EA9-9FD8491E2C64}" srcOrd="1" destOrd="0" parTransId="{73024758-2EA5-409E-B3FC-A104BB74E40F}" sibTransId="{7CE8BBCD-2118-4932-89E2-563B765B23B4}"/>
    <dgm:cxn modelId="{DCE3C10E-DCA5-4EA7-9D60-37C49BE2D920}" srcId="{8820F135-38C0-4264-8C92-638AA87C12E5}" destId="{B0945E27-597C-4B96-B495-479E7E1711D9}" srcOrd="0" destOrd="0" parTransId="{54E36C62-A065-4EAA-A04F-355B50F7A00E}" sibTransId="{ABDBB237-0FA1-40B8-9CF6-D1250FAC3060}"/>
    <dgm:cxn modelId="{E80E0B10-77E2-464F-8C49-68D264A6137F}" type="presOf" srcId="{50240613-4F85-4D9C-8BD4-7BFA45B9A003}" destId="{64DC96B6-4C23-43B1-9CE2-B548EA9E4C18}" srcOrd="0" destOrd="1" presId="urn:microsoft.com/office/officeart/2005/8/layout/vList5"/>
    <dgm:cxn modelId="{0D4EF311-8DF8-489B-AAC0-4D762F10896C}" type="presOf" srcId="{B0945E27-597C-4B96-B495-479E7E1711D9}" destId="{6D1F31ED-0A5B-4F7D-9D9C-FB2895941F26}" srcOrd="0" destOrd="0" presId="urn:microsoft.com/office/officeart/2005/8/layout/vList5"/>
    <dgm:cxn modelId="{76498912-94F6-4C91-B7E9-537EE811A763}" type="presOf" srcId="{903904C1-9DBB-4B82-8D7F-BF12605083FD}" destId="{C9D11996-E226-4DBB-85BB-6C84236BDD2A}" srcOrd="0" destOrd="2" presId="urn:microsoft.com/office/officeart/2005/8/layout/vList5"/>
    <dgm:cxn modelId="{00A6D42A-BEC8-42D8-8B58-F17B9E69A1A0}" type="presOf" srcId="{EC0B2EFE-CB59-4DB1-B1D7-AB87271E0209}" destId="{C9D11996-E226-4DBB-85BB-6C84236BDD2A}" srcOrd="0" destOrd="1" presId="urn:microsoft.com/office/officeart/2005/8/layout/vList5"/>
    <dgm:cxn modelId="{206E7032-2765-41A6-925B-9D25F88C8074}" type="presOf" srcId="{CEE3EA95-C2A7-4193-B161-14A9CC697BCD}" destId="{C9D11996-E226-4DBB-85BB-6C84236BDD2A}" srcOrd="0" destOrd="0" presId="urn:microsoft.com/office/officeart/2005/8/layout/vList5"/>
    <dgm:cxn modelId="{C83A3738-9B08-4649-9202-22F0354074C9}" type="presOf" srcId="{20E1084A-4797-46AA-B576-9480CB1CC813}" destId="{64DC96B6-4C23-43B1-9CE2-B548EA9E4C18}" srcOrd="0" destOrd="2" presId="urn:microsoft.com/office/officeart/2005/8/layout/vList5"/>
    <dgm:cxn modelId="{C42B103B-AB5C-4B6A-AC82-4ED2B6C71EB9}" type="presOf" srcId="{C954420D-6368-4F89-BFCD-91D6B0F552EB}" destId="{C9D11996-E226-4DBB-85BB-6C84236BDD2A}" srcOrd="0" destOrd="3" presId="urn:microsoft.com/office/officeart/2005/8/layout/vList5"/>
    <dgm:cxn modelId="{8A551B49-8BC7-4A0C-9F4B-E2CE7F3022ED}" srcId="{B0945E27-597C-4B96-B495-479E7E1711D9}" destId="{EC0B2EFE-CB59-4DB1-B1D7-AB87271E0209}" srcOrd="1" destOrd="0" parTransId="{8DB083AA-8994-4EE2-8BB8-1253D325F855}" sibTransId="{18CD38B7-E4FF-47AA-B0C7-F3AC9C5700F6}"/>
    <dgm:cxn modelId="{95E36853-E8F8-487C-924F-1065736901C2}" type="presOf" srcId="{CF77D5DF-8D98-4E04-92ED-3CDA2319B300}" destId="{721D462D-2A82-4D7F-B209-D8CA624DDD0B}" srcOrd="0" destOrd="2" presId="urn:microsoft.com/office/officeart/2005/8/layout/vList5"/>
    <dgm:cxn modelId="{A455D055-332D-488E-B035-0558C7C7BB63}" srcId="{0F2D8861-AD06-43DB-904E-A253A76923BB}" destId="{3C034200-A876-4D80-8ABB-2687323CD65E}" srcOrd="1" destOrd="0" parTransId="{74259FD5-F5D6-45D9-8B66-FEE0E7A2ACBD}" sibTransId="{6CAA8EC8-E80E-4A07-B249-D92EB3ABF946}"/>
    <dgm:cxn modelId="{952FD157-7227-418C-8AEF-FA24AF7E117E}" srcId="{A50ECB90-A054-43C7-8EA9-9FD8491E2C64}" destId="{B2F8CAAA-6EB6-4748-B849-121936367FB3}" srcOrd="1" destOrd="0" parTransId="{5C7248B6-0138-4D7F-BA7D-FF19E9626F7D}" sibTransId="{B151796A-292D-4C82-AF5C-2E550E2307F1}"/>
    <dgm:cxn modelId="{CC115C59-AD2E-4BEA-A374-EA20C37A6881}" srcId="{8820F135-38C0-4264-8C92-638AA87C12E5}" destId="{2779F266-9A92-47F2-8C78-4A3ED8A7C0C8}" srcOrd="3" destOrd="0" parTransId="{33913A2F-6CBE-490E-9474-9C703805758B}" sibTransId="{8F990A3A-4FD7-4B74-BA08-A4A70B9C3A58}"/>
    <dgm:cxn modelId="{B305147A-C9C0-4065-84D6-38966F270401}" srcId="{2779F266-9A92-47F2-8C78-4A3ED8A7C0C8}" destId="{24856B36-6218-4043-99CD-0E6FEF26C151}" srcOrd="3" destOrd="0" parTransId="{292E10F5-E3D1-461C-A297-22652A4082F4}" sibTransId="{3971A552-6BC8-47DA-A15F-E1DD120B7851}"/>
    <dgm:cxn modelId="{B6D5225A-D89C-46B9-B770-A18ADFCE563F}" type="presOf" srcId="{975BC0ED-EEAA-4E32-BFA3-2052AC878ABF}" destId="{4D431241-AF02-4440-84B8-F0D1D35EEBE8}" srcOrd="0" destOrd="2" presId="urn:microsoft.com/office/officeart/2005/8/layout/vList5"/>
    <dgm:cxn modelId="{503C6983-DECA-482D-BB6D-337B43637BE3}" type="presOf" srcId="{3C034200-A876-4D80-8ABB-2687323CD65E}" destId="{721D462D-2A82-4D7F-B209-D8CA624DDD0B}" srcOrd="0" destOrd="1" presId="urn:microsoft.com/office/officeart/2005/8/layout/vList5"/>
    <dgm:cxn modelId="{42958D8C-7523-4CF0-A575-3D03A30B8571}" srcId="{A50ECB90-A054-43C7-8EA9-9FD8491E2C64}" destId="{975BC0ED-EEAA-4E32-BFA3-2052AC878ABF}" srcOrd="2" destOrd="0" parTransId="{C1C14F97-15AA-4938-9250-7E1757878916}" sibTransId="{78F26464-8712-4955-AB79-3DF105E1D5E5}"/>
    <dgm:cxn modelId="{9CE24B97-3EC9-4571-AE46-ACE15773FF79}" type="presOf" srcId="{24856B36-6218-4043-99CD-0E6FEF26C151}" destId="{64DC96B6-4C23-43B1-9CE2-B548EA9E4C18}" srcOrd="0" destOrd="3" presId="urn:microsoft.com/office/officeart/2005/8/layout/vList5"/>
    <dgm:cxn modelId="{659BEA99-FBA9-40D0-9E39-35121BD40E9E}" srcId="{8820F135-38C0-4264-8C92-638AA87C12E5}" destId="{0F2D8861-AD06-43DB-904E-A253A76923BB}" srcOrd="2" destOrd="0" parTransId="{9E4FFCB0-9F35-41DC-A127-AB018F3FF64B}" sibTransId="{E9D8FE45-1944-4377-855A-5F44829B608C}"/>
    <dgm:cxn modelId="{ED74519C-A3AE-4FF5-8F9E-0E2DE490AF81}" srcId="{0F2D8861-AD06-43DB-904E-A253A76923BB}" destId="{CF77D5DF-8D98-4E04-92ED-3CDA2319B300}" srcOrd="2" destOrd="0" parTransId="{1B53D0D2-0C16-4A2E-B18A-0AEE95DADE45}" sibTransId="{40C6B467-5014-4370-BC13-51085C118A75}"/>
    <dgm:cxn modelId="{BD94B59F-A57B-4A63-BA81-FAED1C90B887}" type="presOf" srcId="{B2F8CAAA-6EB6-4748-B849-121936367FB3}" destId="{4D431241-AF02-4440-84B8-F0D1D35EEBE8}" srcOrd="0" destOrd="1" presId="urn:microsoft.com/office/officeart/2005/8/layout/vList5"/>
    <dgm:cxn modelId="{11D5C2A0-8F4F-4F4E-BDB9-2E5C025A1578}" type="presOf" srcId="{2779F266-9A92-47F2-8C78-4A3ED8A7C0C8}" destId="{122C5B2B-4370-472D-830F-E914B92F2F73}" srcOrd="0" destOrd="0" presId="urn:microsoft.com/office/officeart/2005/8/layout/vList5"/>
    <dgm:cxn modelId="{C9F369A1-E88F-4CC8-8A8A-97F24B5818BB}" srcId="{B0945E27-597C-4B96-B495-479E7E1711D9}" destId="{903904C1-9DBB-4B82-8D7F-BF12605083FD}" srcOrd="2" destOrd="0" parTransId="{326CED8D-AA89-4F59-99AD-116FB3014F3F}" sibTransId="{767B2802-493B-47E7-88C0-FE42E13C8EB9}"/>
    <dgm:cxn modelId="{D814A3A7-32DA-4642-8B3D-2C60A2AE4D5E}" type="presOf" srcId="{C8805A5C-32B1-4A07-8303-B893A43206A6}" destId="{64DC96B6-4C23-43B1-9CE2-B548EA9E4C18}" srcOrd="0" destOrd="0" presId="urn:microsoft.com/office/officeart/2005/8/layout/vList5"/>
    <dgm:cxn modelId="{E480C1AF-C526-4AB9-9E0D-7906F320F7DF}" srcId="{2779F266-9A92-47F2-8C78-4A3ED8A7C0C8}" destId="{C8805A5C-32B1-4A07-8303-B893A43206A6}" srcOrd="0" destOrd="0" parTransId="{E0C6A811-D878-4ACE-BE77-188092EAD288}" sibTransId="{90C9E13B-2748-44F1-9149-359FD48ABBA4}"/>
    <dgm:cxn modelId="{E1A9BCB3-189A-4EA4-A590-08FFF46559E2}" srcId="{B0945E27-597C-4B96-B495-479E7E1711D9}" destId="{CEE3EA95-C2A7-4193-B161-14A9CC697BCD}" srcOrd="0" destOrd="0" parTransId="{EC036892-0515-421F-BE9C-519E4FDA5A3B}" sibTransId="{FC6D5C75-4251-485E-817F-481E06BF6D3C}"/>
    <dgm:cxn modelId="{A9BCB2B7-C8F7-4C13-B47B-95C661E041C6}" type="presOf" srcId="{A50ECB90-A054-43C7-8EA9-9FD8491E2C64}" destId="{92422BB9-46FF-4DEA-BF93-3AC5702F3ABB}" srcOrd="0" destOrd="0" presId="urn:microsoft.com/office/officeart/2005/8/layout/vList5"/>
    <dgm:cxn modelId="{AD90FFCD-538D-4311-8EB4-2AD260A0C813}" srcId="{2779F266-9A92-47F2-8C78-4A3ED8A7C0C8}" destId="{20E1084A-4797-46AA-B576-9480CB1CC813}" srcOrd="2" destOrd="0" parTransId="{4D1B3D17-FE8A-4517-8DEC-5180CCCCCB65}" sibTransId="{20B2F701-B0EA-4C09-9A74-9949040D52BB}"/>
    <dgm:cxn modelId="{9F83FDCE-6730-416A-9138-1AF05FBDD572}" type="presOf" srcId="{0F2D8861-AD06-43DB-904E-A253A76923BB}" destId="{8EC6721D-2C27-4ED4-A0BE-C55E804D868C}" srcOrd="0" destOrd="0" presId="urn:microsoft.com/office/officeart/2005/8/layout/vList5"/>
    <dgm:cxn modelId="{020982CF-9374-47B0-AF8F-33DAF23522B9}" srcId="{A50ECB90-A054-43C7-8EA9-9FD8491E2C64}" destId="{49ECF602-B39E-4706-A7E4-E259FB8A7CA8}" srcOrd="0" destOrd="0" parTransId="{342460A9-854D-42AA-BC55-8F09B93E58E3}" sibTransId="{66412901-9728-4B50-A77B-D858BA719BD9}"/>
    <dgm:cxn modelId="{54F6C4D3-FF9D-47BA-BB29-7EC6AAA8F3C3}" srcId="{B0945E27-597C-4B96-B495-479E7E1711D9}" destId="{C954420D-6368-4F89-BFCD-91D6B0F552EB}" srcOrd="3" destOrd="0" parTransId="{B0B06F71-06CD-4A8B-BCC5-B3A3F35682FA}" sibTransId="{5BD3034A-643E-4B2F-A261-E959EE2C24C2}"/>
    <dgm:cxn modelId="{FA9CA1D7-7F2E-4216-8257-D6D9BB1CF0EF}" type="presOf" srcId="{8820F135-38C0-4264-8C92-638AA87C12E5}" destId="{3BBA886C-F443-42F7-A0DC-3C1A3D8FE749}" srcOrd="0" destOrd="0" presId="urn:microsoft.com/office/officeart/2005/8/layout/vList5"/>
    <dgm:cxn modelId="{A6D018D9-EE5A-490B-B03F-F92596E7EB20}" type="presOf" srcId="{49ECF602-B39E-4706-A7E4-E259FB8A7CA8}" destId="{4D431241-AF02-4440-84B8-F0D1D35EEBE8}" srcOrd="0" destOrd="0" presId="urn:microsoft.com/office/officeart/2005/8/layout/vList5"/>
    <dgm:cxn modelId="{ACE227DE-58C7-4354-9E57-DF38686F9626}" type="presOf" srcId="{2A1627E5-54B4-4594-A061-864406CB417E}" destId="{721D462D-2A82-4D7F-B209-D8CA624DDD0B}" srcOrd="0" destOrd="0" presId="urn:microsoft.com/office/officeart/2005/8/layout/vList5"/>
    <dgm:cxn modelId="{862BF1E4-6D61-452A-AD7F-DD4FB49BD87A}" srcId="{0F2D8861-AD06-43DB-904E-A253A76923BB}" destId="{2A1627E5-54B4-4594-A061-864406CB417E}" srcOrd="0" destOrd="0" parTransId="{448D118A-278F-4E8E-B5BF-7096886780C3}" sibTransId="{D1EE7682-9507-4A8C-997F-5DA59026A688}"/>
    <dgm:cxn modelId="{F2C41AF0-FF72-4B4E-9687-7570A215548F}" type="presOf" srcId="{6661BFAF-E4C0-476D-92ED-F7075E181334}" destId="{64DC96B6-4C23-43B1-9CE2-B548EA9E4C18}" srcOrd="0" destOrd="4" presId="urn:microsoft.com/office/officeart/2005/8/layout/vList5"/>
    <dgm:cxn modelId="{011825F5-2A65-4DBF-A3F5-1366A1F03D19}" srcId="{2779F266-9A92-47F2-8C78-4A3ED8A7C0C8}" destId="{6661BFAF-E4C0-476D-92ED-F7075E181334}" srcOrd="4" destOrd="0" parTransId="{0B8A99F6-D480-4D21-9F55-93F291F708C6}" sibTransId="{2CB15866-F7B3-4264-BD7B-4951EC705E6D}"/>
    <dgm:cxn modelId="{5E14BFFE-8BCC-40C9-87D1-D9A7F607763F}" srcId="{2779F266-9A92-47F2-8C78-4A3ED8A7C0C8}" destId="{50240613-4F85-4D9C-8BD4-7BFA45B9A003}" srcOrd="1" destOrd="0" parTransId="{B1DC63CB-9FDB-439C-8294-7BD1232E2B46}" sibTransId="{C0A25FA7-00FA-49FE-ACC0-BF9F5B73240F}"/>
    <dgm:cxn modelId="{D3BAE345-F94A-4FB2-B43A-8044092DDF0A}" type="presParOf" srcId="{3BBA886C-F443-42F7-A0DC-3C1A3D8FE749}" destId="{80877E6B-4028-4514-B8D0-71C192432AF6}" srcOrd="0" destOrd="0" presId="urn:microsoft.com/office/officeart/2005/8/layout/vList5"/>
    <dgm:cxn modelId="{699DC184-86ED-4E7A-8497-EF72E39C5A38}" type="presParOf" srcId="{80877E6B-4028-4514-B8D0-71C192432AF6}" destId="{6D1F31ED-0A5B-4F7D-9D9C-FB2895941F26}" srcOrd="0" destOrd="0" presId="urn:microsoft.com/office/officeart/2005/8/layout/vList5"/>
    <dgm:cxn modelId="{99FF718F-106B-492A-83CA-1BCAE0087843}" type="presParOf" srcId="{80877E6B-4028-4514-B8D0-71C192432AF6}" destId="{C9D11996-E226-4DBB-85BB-6C84236BDD2A}" srcOrd="1" destOrd="0" presId="urn:microsoft.com/office/officeart/2005/8/layout/vList5"/>
    <dgm:cxn modelId="{30E262A9-3D00-48BB-926C-859793B77FF5}" type="presParOf" srcId="{3BBA886C-F443-42F7-A0DC-3C1A3D8FE749}" destId="{4022D15D-04B3-401E-9D1A-FB0CD4342E26}" srcOrd="1" destOrd="0" presId="urn:microsoft.com/office/officeart/2005/8/layout/vList5"/>
    <dgm:cxn modelId="{B448B18B-2E72-46A2-80EB-C20A9BE1B18F}" type="presParOf" srcId="{3BBA886C-F443-42F7-A0DC-3C1A3D8FE749}" destId="{D4D83FE5-F7D4-4CF6-8CDF-C5815648BBA5}" srcOrd="2" destOrd="0" presId="urn:microsoft.com/office/officeart/2005/8/layout/vList5"/>
    <dgm:cxn modelId="{9132D398-2CB7-497F-A30F-7BF9B8E0FC50}" type="presParOf" srcId="{D4D83FE5-F7D4-4CF6-8CDF-C5815648BBA5}" destId="{92422BB9-46FF-4DEA-BF93-3AC5702F3ABB}" srcOrd="0" destOrd="0" presId="urn:microsoft.com/office/officeart/2005/8/layout/vList5"/>
    <dgm:cxn modelId="{377D0167-3952-4445-B41F-1F9C9E08385C}" type="presParOf" srcId="{D4D83FE5-F7D4-4CF6-8CDF-C5815648BBA5}" destId="{4D431241-AF02-4440-84B8-F0D1D35EEBE8}" srcOrd="1" destOrd="0" presId="urn:microsoft.com/office/officeart/2005/8/layout/vList5"/>
    <dgm:cxn modelId="{6C5A4EA6-B38F-408A-946C-DA57DABB60C2}" type="presParOf" srcId="{3BBA886C-F443-42F7-A0DC-3C1A3D8FE749}" destId="{217E7F93-09C6-4A82-9333-49DD726BDF8F}" srcOrd="3" destOrd="0" presId="urn:microsoft.com/office/officeart/2005/8/layout/vList5"/>
    <dgm:cxn modelId="{9B3B132D-108B-4987-9A64-49086B04D250}" type="presParOf" srcId="{3BBA886C-F443-42F7-A0DC-3C1A3D8FE749}" destId="{CF7C4996-F7C2-4676-A40F-4FED0F403FEF}" srcOrd="4" destOrd="0" presId="urn:microsoft.com/office/officeart/2005/8/layout/vList5"/>
    <dgm:cxn modelId="{F3F76C51-6FEA-4475-96A7-8E8AE9D1D05A}" type="presParOf" srcId="{CF7C4996-F7C2-4676-A40F-4FED0F403FEF}" destId="{8EC6721D-2C27-4ED4-A0BE-C55E804D868C}" srcOrd="0" destOrd="0" presId="urn:microsoft.com/office/officeart/2005/8/layout/vList5"/>
    <dgm:cxn modelId="{4261AA87-B980-42C7-827B-FC13E32FC0D6}" type="presParOf" srcId="{CF7C4996-F7C2-4676-A40F-4FED0F403FEF}" destId="{721D462D-2A82-4D7F-B209-D8CA624DDD0B}" srcOrd="1" destOrd="0" presId="urn:microsoft.com/office/officeart/2005/8/layout/vList5"/>
    <dgm:cxn modelId="{5F1C027D-A8CD-412B-97C0-0F6C6389E239}" type="presParOf" srcId="{3BBA886C-F443-42F7-A0DC-3C1A3D8FE749}" destId="{8FCF8D50-6834-48FF-942B-F9611C824957}" srcOrd="5" destOrd="0" presId="urn:microsoft.com/office/officeart/2005/8/layout/vList5"/>
    <dgm:cxn modelId="{ABDD44A5-AC29-4260-988C-2907B3086D41}" type="presParOf" srcId="{3BBA886C-F443-42F7-A0DC-3C1A3D8FE749}" destId="{CBEFA15F-A3B6-4F08-A78D-7DE1D8AD95C3}" srcOrd="6" destOrd="0" presId="urn:microsoft.com/office/officeart/2005/8/layout/vList5"/>
    <dgm:cxn modelId="{C78DC874-D36D-4B3E-836E-86A2506FDA31}" type="presParOf" srcId="{CBEFA15F-A3B6-4F08-A78D-7DE1D8AD95C3}" destId="{122C5B2B-4370-472D-830F-E914B92F2F73}" srcOrd="0" destOrd="0" presId="urn:microsoft.com/office/officeart/2005/8/layout/vList5"/>
    <dgm:cxn modelId="{4D4A605E-BE36-43F4-B5B0-77A3FB6C2200}" type="presParOf" srcId="{CBEFA15F-A3B6-4F08-A78D-7DE1D8AD95C3}" destId="{64DC96B6-4C23-43B1-9CE2-B548EA9E4C1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D11996-E226-4DBB-85BB-6C84236BDD2A}">
      <dsp:nvSpPr>
        <dsp:cNvPr id="0" name=""/>
        <dsp:cNvSpPr/>
      </dsp:nvSpPr>
      <dsp:spPr>
        <a:xfrm rot="5400000">
          <a:off x="7254341" y="-3355752"/>
          <a:ext cx="1222871" cy="8243306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Size, corridors, channels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Counter-cyclicality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Effects on poverty, education, health, investment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Policy (costs, competition, exchange controls)</a:t>
          </a:r>
        </a:p>
      </dsp:txBody>
      <dsp:txXfrm rot="-5400000">
        <a:off x="3744124" y="214161"/>
        <a:ext cx="8183610" cy="1103479"/>
      </dsp:txXfrm>
    </dsp:sp>
    <dsp:sp modelId="{6D1F31ED-0A5B-4F7D-9D9C-FB2895941F26}">
      <dsp:nvSpPr>
        <dsp:cNvPr id="0" name=""/>
        <dsp:cNvSpPr/>
      </dsp:nvSpPr>
      <dsp:spPr>
        <a:xfrm>
          <a:off x="1370" y="1606"/>
          <a:ext cx="3742753" cy="1528588"/>
        </a:xfrm>
        <a:prstGeom prst="round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Monitoring, analysis, projection</a:t>
          </a:r>
        </a:p>
      </dsp:txBody>
      <dsp:txXfrm>
        <a:off x="75990" y="76226"/>
        <a:ext cx="3593513" cy="1379348"/>
      </dsp:txXfrm>
    </dsp:sp>
    <dsp:sp modelId="{4D431241-AF02-4440-84B8-F0D1D35EEBE8}">
      <dsp:nvSpPr>
        <dsp:cNvPr id="0" name=""/>
        <dsp:cNvSpPr/>
      </dsp:nvSpPr>
      <dsp:spPr>
        <a:xfrm rot="5400000">
          <a:off x="7074062" y="-1763626"/>
          <a:ext cx="1531731" cy="8297743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Mobile money, cryptocurrency (Payment platforms/instruments)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eKYC</a:t>
          </a: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, De-risking, anti-money laundering (AML/CFT)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Clearing/settlement, capital adequacy, disclosure, cross-border arbitration</a:t>
          </a:r>
          <a:endParaRPr kumimoji="0" lang="en-US" sz="1800" b="1" i="0" u="none" strike="noStrike" kern="1200" cap="none" normalizeH="0" baseline="0" dirty="0">
            <a:ln>
              <a:noFill/>
            </a:ln>
            <a:solidFill>
              <a:srgbClr val="FFFFFF"/>
            </a:solidFill>
            <a:effectLst/>
            <a:latin typeface="Helvetica" panose="020B0604020202020204" pitchFamily="34" charset="0"/>
            <a:ea typeface="+mn-ea"/>
            <a:cs typeface="Helvetica" panose="020B0604020202020204" pitchFamily="34" charset="0"/>
          </a:endParaRPr>
        </a:p>
      </dsp:txBody>
      <dsp:txXfrm rot="-5400000">
        <a:off x="3691057" y="1694152"/>
        <a:ext cx="8222970" cy="1382185"/>
      </dsp:txXfrm>
    </dsp:sp>
    <dsp:sp modelId="{92422BB9-46FF-4DEA-BF93-3AC5702F3ABB}">
      <dsp:nvSpPr>
        <dsp:cNvPr id="0" name=""/>
        <dsp:cNvSpPr/>
      </dsp:nvSpPr>
      <dsp:spPr>
        <a:xfrm>
          <a:off x="1370" y="1608196"/>
          <a:ext cx="3656155" cy="1528588"/>
        </a:xfrm>
        <a:prstGeom prst="round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Retail payment system</a:t>
          </a:r>
        </a:p>
      </dsp:txBody>
      <dsp:txXfrm>
        <a:off x="75990" y="1682816"/>
        <a:ext cx="3506915" cy="1379348"/>
      </dsp:txXfrm>
    </dsp:sp>
    <dsp:sp modelId="{721D462D-2A82-4D7F-B209-D8CA624DDD0B}">
      <dsp:nvSpPr>
        <dsp:cNvPr id="0" name=""/>
        <dsp:cNvSpPr/>
      </dsp:nvSpPr>
      <dsp:spPr>
        <a:xfrm rot="5400000">
          <a:off x="7101303" y="1462518"/>
          <a:ext cx="1429793" cy="8345170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Diaspora bonds</a:t>
          </a:r>
          <a:endParaRPr lang="en-US" sz="1800" kern="1200" dirty="0">
            <a:solidFill>
              <a:srgbClr val="FF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Bonds backed by future remittances as collateral</a:t>
          </a:r>
          <a:endParaRPr lang="en-US" sz="1800" kern="1200" dirty="0">
            <a:solidFill>
              <a:srgbClr val="FF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8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Sovereign credit rating</a:t>
          </a:r>
        </a:p>
      </dsp:txBody>
      <dsp:txXfrm rot="-5400000">
        <a:off x="3643615" y="4990004"/>
        <a:ext cx="8275373" cy="1290199"/>
      </dsp:txXfrm>
    </dsp:sp>
    <dsp:sp modelId="{8EC6721D-2C27-4ED4-A0BE-C55E804D868C}">
      <dsp:nvSpPr>
        <dsp:cNvPr id="0" name=""/>
        <dsp:cNvSpPr/>
      </dsp:nvSpPr>
      <dsp:spPr>
        <a:xfrm>
          <a:off x="0" y="4709027"/>
          <a:ext cx="3637616" cy="1528588"/>
        </a:xfrm>
        <a:prstGeom prst="round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FF0000"/>
              </a:solidFill>
            </a:rPr>
            <a:t>Capital market access for countries, companies</a:t>
          </a:r>
        </a:p>
      </dsp:txBody>
      <dsp:txXfrm>
        <a:off x="74620" y="4783647"/>
        <a:ext cx="3488376" cy="1379348"/>
      </dsp:txXfrm>
    </dsp:sp>
    <dsp:sp modelId="{64DC96B6-4C23-43B1-9CE2-B548EA9E4C18}">
      <dsp:nvSpPr>
        <dsp:cNvPr id="0" name=""/>
        <dsp:cNvSpPr/>
      </dsp:nvSpPr>
      <dsp:spPr>
        <a:xfrm rot="5400000">
          <a:off x="7099992" y="-118920"/>
          <a:ext cx="1503079" cy="8274535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Deposit and saving products</a:t>
          </a:r>
          <a:endParaRPr lang="en-US" sz="1700" kern="1200" dirty="0">
            <a:solidFill>
              <a:srgbClr val="FF0000"/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rPr>
            <a:t>Mortgage, consumer loans, microfinance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Credit history for MFI clients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Insurance products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rPr>
            <a:t>Philanthropy</a:t>
          </a:r>
        </a:p>
      </dsp:txBody>
      <dsp:txXfrm rot="-5400000">
        <a:off x="3714264" y="3340182"/>
        <a:ext cx="8201161" cy="1356331"/>
      </dsp:txXfrm>
    </dsp:sp>
    <dsp:sp modelId="{122C5B2B-4370-472D-830F-E914B92F2F73}">
      <dsp:nvSpPr>
        <dsp:cNvPr id="0" name=""/>
        <dsp:cNvSpPr/>
      </dsp:nvSpPr>
      <dsp:spPr>
        <a:xfrm>
          <a:off x="0" y="3229001"/>
          <a:ext cx="3695849" cy="1528588"/>
        </a:xfrm>
        <a:prstGeom prst="round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FF0000"/>
              </a:solidFill>
            </a:rPr>
            <a:t>Financial access for households, SMEs</a:t>
          </a:r>
        </a:p>
      </dsp:txBody>
      <dsp:txXfrm>
        <a:off x="74620" y="3303621"/>
        <a:ext cx="3546609" cy="1379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0.01535</cdr:y>
    </cdr:from>
    <cdr:to>
      <cdr:x>0.6063</cdr:x>
      <cdr:y>0.08546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51E5AC8-337A-42B3-9A6E-10D1FE67E356}"/>
            </a:ext>
          </a:extLst>
        </cdr:cNvPr>
        <cdr:cNvSpPr txBox="1"/>
      </cdr:nvSpPr>
      <cdr:spPr>
        <a:xfrm xmlns:a="http://schemas.openxmlformats.org/drawingml/2006/main">
          <a:off x="0" y="90555"/>
          <a:ext cx="7261067" cy="413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i="1" dirty="0">
              <a:solidFill>
                <a:schemeClr val="tx1"/>
              </a:solidFill>
            </a:rPr>
            <a:t>Share in total number of foreign workers %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0.01636</cdr:y>
    </cdr:from>
    <cdr:to>
      <cdr:x>0.36334</cdr:x>
      <cdr:y>0.09025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EF0E347-2577-406B-AF0F-889001C56F7E}"/>
            </a:ext>
          </a:extLst>
        </cdr:cNvPr>
        <cdr:cNvSpPr txBox="1"/>
      </cdr:nvSpPr>
      <cdr:spPr>
        <a:xfrm xmlns:a="http://schemas.openxmlformats.org/drawingml/2006/main">
          <a:off x="-1677643" y="95784"/>
          <a:ext cx="3795253" cy="432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(Costs to send $200, percent)</a:t>
          </a:r>
        </a:p>
      </cdr:txBody>
    </cdr:sp>
  </cdr:relSizeAnchor>
  <cdr:relSizeAnchor xmlns:cdr="http://schemas.openxmlformats.org/drawingml/2006/chartDrawing">
    <cdr:from>
      <cdr:x>0.06397</cdr:x>
      <cdr:y>0.61377</cdr:y>
    </cdr:from>
    <cdr:to>
      <cdr:x>0.98573</cdr:x>
      <cdr:y>0.61377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4DF508AB-F48B-41D5-BA0E-D3B77651AE34}"/>
            </a:ext>
          </a:extLst>
        </cdr:cNvPr>
        <cdr:cNvCxnSpPr>
          <a:cxnSpLocks xmlns:a="http://schemas.openxmlformats.org/drawingml/2006/main"/>
        </cdr:cNvCxnSpPr>
      </cdr:nvCxnSpPr>
      <cdr:spPr bwMode="auto">
        <a:xfrm xmlns:a="http://schemas.openxmlformats.org/drawingml/2006/main">
          <a:off x="676165" y="3593690"/>
          <a:ext cx="9742706" cy="0"/>
        </a:xfrm>
        <a:prstGeom xmlns:a="http://schemas.openxmlformats.org/drawingml/2006/main" prst="line">
          <a:avLst/>
        </a:prstGeom>
        <a:ln xmlns:a="http://schemas.openxmlformats.org/drawingml/2006/main" w="44450">
          <a:solidFill>
            <a:srgbClr val="FFC000"/>
          </a:solidFill>
          <a:prstDash val="dash"/>
          <a:headEnd type="none" w="med" len="med"/>
          <a:tailEnd type="none" w="med" len="me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0.01388</cdr:x>
      <cdr:y>0.01657</cdr:y>
    </cdr:from>
    <cdr:to>
      <cdr:x>0.40316</cdr:x>
      <cdr:y>0.09141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B5F9817-FCCD-46EF-9D60-074974DA3DD0}"/>
            </a:ext>
          </a:extLst>
        </cdr:cNvPr>
        <cdr:cNvSpPr txBox="1"/>
      </cdr:nvSpPr>
      <cdr:spPr>
        <a:xfrm xmlns:a="http://schemas.openxmlformats.org/drawingml/2006/main">
          <a:off x="157716" y="95960"/>
          <a:ext cx="4423280" cy="433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i="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(Costs to send $200 in 2023Q3, percent</a:t>
          </a:r>
          <a:r>
            <a:rPr lang="en-US" sz="1800" i="0" dirty="0">
              <a:solidFill>
                <a:schemeClr val="tx1"/>
              </a:solidFill>
              <a:cs typeface="Arial" panose="020B0604020202020204" pitchFamily="34" charset="0"/>
            </a:rPr>
            <a:t>)</a:t>
          </a:r>
          <a:endParaRPr lang="en-US" sz="1800" i="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0.53373</cdr:x>
      <cdr:y>0.1148</cdr:y>
    </cdr:from>
    <cdr:to>
      <cdr:x>0.53373</cdr:x>
      <cdr:y>0.56267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1E505BF-43B4-46AE-8F10-DDC92A118418}"/>
            </a:ext>
          </a:extLst>
        </cdr:cNvPr>
        <cdr:cNvCxnSpPr/>
      </cdr:nvCxnSpPr>
      <cdr:spPr bwMode="auto">
        <a:xfrm xmlns:a="http://schemas.openxmlformats.org/drawingml/2006/main">
          <a:off x="6064619" y="624290"/>
          <a:ext cx="0" cy="2435564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2857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0.14824</cdr:x>
      <cdr:y>0.10021</cdr:y>
    </cdr:from>
    <cdr:to>
      <cdr:x>0.38421</cdr:x>
      <cdr:y>0.16216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3709243A-BEFD-43D7-9764-9597CBE0A79C}"/>
            </a:ext>
          </a:extLst>
        </cdr:cNvPr>
        <cdr:cNvSpPr txBox="1"/>
      </cdr:nvSpPr>
      <cdr:spPr>
        <a:xfrm xmlns:a="http://schemas.openxmlformats.org/drawingml/2006/main">
          <a:off x="1684396" y="567850"/>
          <a:ext cx="2681279" cy="35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i="0" dirty="0">
              <a:solidFill>
                <a:schemeClr val="tx1"/>
              </a:solidFill>
              <a:cs typeface="Arial" panose="020B0604020202020204" pitchFamily="34" charset="0"/>
            </a:rPr>
            <a:t>Low-Cost Corridors</a:t>
          </a:r>
          <a:endParaRPr lang="en-US" sz="1800" i="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0.66037</cdr:x>
      <cdr:y>0.05503</cdr:y>
    </cdr:from>
    <cdr:to>
      <cdr:x>0.88757</cdr:x>
      <cdr:y>0.11697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D237C864-8DE5-4B8B-BB0F-0B7ADA4270FC}"/>
            </a:ext>
          </a:extLst>
        </cdr:cNvPr>
        <cdr:cNvSpPr txBox="1"/>
      </cdr:nvSpPr>
      <cdr:spPr>
        <a:xfrm xmlns:a="http://schemas.openxmlformats.org/drawingml/2006/main">
          <a:off x="7503693" y="311840"/>
          <a:ext cx="2581627" cy="350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>
              <a:solidFill>
                <a:schemeClr val="tx1"/>
              </a:solidFill>
              <a:cs typeface="Arial" panose="020B0604020202020204" pitchFamily="34" charset="0"/>
            </a:rPr>
            <a:t>High-</a:t>
          </a:r>
          <a:r>
            <a:rPr lang="en-US" sz="1800" i="0" dirty="0">
              <a:solidFill>
                <a:schemeClr val="tx1"/>
              </a:solidFill>
              <a:cs typeface="Arial" panose="020B0604020202020204" pitchFamily="34" charset="0"/>
            </a:rPr>
            <a:t>Cost Corridors</a:t>
          </a:r>
          <a:endParaRPr lang="en-US" sz="1800" i="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0.05873</cdr:x>
      <cdr:y>0.02214</cdr:y>
    </cdr:from>
    <cdr:to>
      <cdr:x>0.3984</cdr:x>
      <cdr:y>0.10036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5395B3B-EB93-5A48-7D88-35111FB8EE47}"/>
            </a:ext>
          </a:extLst>
        </cdr:cNvPr>
        <cdr:cNvSpPr txBox="1"/>
      </cdr:nvSpPr>
      <cdr:spPr>
        <a:xfrm xmlns:a="http://schemas.openxmlformats.org/drawingml/2006/main">
          <a:off x="664029" y="119743"/>
          <a:ext cx="3840368" cy="4229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% of GDP, 2022</a:t>
          </a:r>
          <a:r>
            <a:rPr lang="en-US" sz="20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0.9394</cdr:x>
      <cdr:y>0.10771</cdr:y>
    </cdr:from>
    <cdr:to>
      <cdr:x>1</cdr:x>
      <cdr:y>0.1905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B8E67EF-4B56-0367-C5E8-1A4BAA4D9381}"/>
            </a:ext>
          </a:extLst>
        </cdr:cNvPr>
        <cdr:cNvSpPr txBox="1"/>
      </cdr:nvSpPr>
      <cdr:spPr>
        <a:xfrm xmlns:a="http://schemas.openxmlformats.org/drawingml/2006/main">
          <a:off x="10178493" y="609002"/>
          <a:ext cx="656655" cy="468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143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0.09879</cdr:x>
      <cdr:y>0.04535</cdr:y>
    </cdr:from>
    <cdr:to>
      <cdr:x>0.45977</cdr:x>
      <cdr:y>0.16213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654917" y="155378"/>
          <a:ext cx="239308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Interest rate,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0.01535</cdr:y>
    </cdr:from>
    <cdr:to>
      <cdr:x>0.6063</cdr:x>
      <cdr:y>0.08546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51E5AC8-337A-42B3-9A6E-10D1FE67E356}"/>
            </a:ext>
          </a:extLst>
        </cdr:cNvPr>
        <cdr:cNvSpPr txBox="1"/>
      </cdr:nvSpPr>
      <cdr:spPr>
        <a:xfrm xmlns:a="http://schemas.openxmlformats.org/drawingml/2006/main">
          <a:off x="0" y="90555"/>
          <a:ext cx="7261067" cy="413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i="1" dirty="0">
              <a:solidFill>
                <a:schemeClr val="tx1"/>
              </a:solidFill>
            </a:rPr>
            <a:t>Stock of migrants in 2021, thousands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0.41433</cdr:x>
      <cdr:y>0.11976</cdr:y>
    </cdr:from>
    <cdr:to>
      <cdr:x>0.67481</cdr:x>
      <cdr:y>0.2605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CCB5CB6-ECAD-4CB3-AD4D-FAFE50FE74BB}"/>
            </a:ext>
          </a:extLst>
        </cdr:cNvPr>
        <cdr:cNvSpPr txBox="1"/>
      </cdr:nvSpPr>
      <cdr:spPr>
        <a:xfrm xmlns:a="http://schemas.openxmlformats.org/drawingml/2006/main">
          <a:off x="4739968" y="641084"/>
          <a:ext cx="2979933" cy="75340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>
              <a:solidFill>
                <a:srgbClr val="EEA512"/>
              </a:solidFill>
            </a:rPr>
            <a:t>Foreign Direct Investment (FDI)</a:t>
          </a:r>
        </a:p>
      </cdr:txBody>
    </cdr:sp>
  </cdr:relSizeAnchor>
  <cdr:relSizeAnchor xmlns:cdr="http://schemas.openxmlformats.org/drawingml/2006/chartDrawing">
    <cdr:from>
      <cdr:x>0.73854</cdr:x>
      <cdr:y>0.05408</cdr:y>
    </cdr:from>
    <cdr:to>
      <cdr:x>0.91841</cdr:x>
      <cdr:y>0.1281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3E11745-5E53-4EFE-8A75-69B8DA7F99BD}"/>
            </a:ext>
          </a:extLst>
        </cdr:cNvPr>
        <cdr:cNvSpPr txBox="1"/>
      </cdr:nvSpPr>
      <cdr:spPr>
        <a:xfrm xmlns:a="http://schemas.openxmlformats.org/drawingml/2006/main">
          <a:off x="8448965" y="289520"/>
          <a:ext cx="2057742" cy="3962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2000" b="1" dirty="0">
              <a:solidFill>
                <a:srgbClr val="FF0000"/>
              </a:solidFill>
            </a:rPr>
            <a:t>Remittances</a:t>
          </a:r>
        </a:p>
      </cdr:txBody>
    </cdr:sp>
  </cdr:relSizeAnchor>
  <cdr:relSizeAnchor xmlns:cdr="http://schemas.openxmlformats.org/drawingml/2006/chartDrawing">
    <cdr:from>
      <cdr:x>0.73217</cdr:x>
      <cdr:y>0.67271</cdr:y>
    </cdr:from>
    <cdr:to>
      <cdr:x>1</cdr:x>
      <cdr:y>0.78331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15DE152F-F20D-4651-8A8B-09099283CEAD}"/>
            </a:ext>
          </a:extLst>
        </cdr:cNvPr>
        <cdr:cNvSpPr txBox="1"/>
      </cdr:nvSpPr>
      <cdr:spPr>
        <a:xfrm xmlns:a="http://schemas.openxmlformats.org/drawingml/2006/main">
          <a:off x="8376142" y="3601113"/>
          <a:ext cx="3064018" cy="592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>
              <a:solidFill>
                <a:schemeClr val="bg2">
                  <a:lumMod val="20000"/>
                  <a:lumOff val="80000"/>
                </a:schemeClr>
              </a:solidFill>
            </a:rPr>
            <a:t>Official Development </a:t>
          </a:r>
        </a:p>
        <a:p xmlns:a="http://schemas.openxmlformats.org/drawingml/2006/main">
          <a:r>
            <a:rPr lang="en-US" sz="2000" b="1" dirty="0">
              <a:solidFill>
                <a:schemeClr val="bg2">
                  <a:lumMod val="20000"/>
                  <a:lumOff val="80000"/>
                </a:schemeClr>
              </a:solidFill>
            </a:rPr>
            <a:t>Assistance (ODA)</a:t>
          </a:r>
        </a:p>
      </cdr:txBody>
    </cdr:sp>
  </cdr:relSizeAnchor>
  <cdr:relSizeAnchor xmlns:cdr="http://schemas.openxmlformats.org/drawingml/2006/chartDrawing">
    <cdr:from>
      <cdr:x>0.10286</cdr:x>
      <cdr:y>0.05921</cdr:y>
    </cdr:from>
    <cdr:to>
      <cdr:x>0.21817</cdr:x>
      <cdr:y>0.14517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CD4707D-E9CF-40F3-9680-683A9D9F9B8E}"/>
            </a:ext>
          </a:extLst>
        </cdr:cNvPr>
        <cdr:cNvSpPr txBox="1"/>
      </cdr:nvSpPr>
      <cdr:spPr>
        <a:xfrm xmlns:a="http://schemas.openxmlformats.org/drawingml/2006/main">
          <a:off x="1176769" y="316973"/>
          <a:ext cx="1319164" cy="460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0" i="0" dirty="0">
              <a:solidFill>
                <a:schemeClr val="tx1"/>
              </a:solidFill>
            </a:rPr>
            <a:t>($ billion)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0.0677</cdr:x>
      <cdr:y>0</cdr:y>
    </cdr:from>
    <cdr:to>
      <cdr:x>0.57618</cdr:x>
      <cdr:y>0.06498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0F82DA2-CE2A-467D-85B7-7F762A7CD123}"/>
            </a:ext>
          </a:extLst>
        </cdr:cNvPr>
        <cdr:cNvSpPr txBox="1"/>
      </cdr:nvSpPr>
      <cdr:spPr>
        <a:xfrm xmlns:a="http://schemas.openxmlformats.org/drawingml/2006/main">
          <a:off x="400222" y="0"/>
          <a:ext cx="3006145" cy="409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0" i="0" dirty="0">
              <a:solidFill>
                <a:schemeClr val="tx1"/>
              </a:solidFill>
            </a:rPr>
            <a:t>($ billion, 2023e)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0.02603</cdr:x>
      <cdr:y>0</cdr:y>
    </cdr:from>
    <cdr:to>
      <cdr:x>0.53451</cdr:x>
      <cdr:y>0.06498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0F82DA2-CE2A-467D-85B7-7F762A7CD123}"/>
            </a:ext>
          </a:extLst>
        </cdr:cNvPr>
        <cdr:cNvSpPr txBox="1"/>
      </cdr:nvSpPr>
      <cdr:spPr>
        <a:xfrm xmlns:a="http://schemas.openxmlformats.org/drawingml/2006/main">
          <a:off x="153909" y="-1299888"/>
          <a:ext cx="3006145" cy="380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0" i="0" dirty="0">
              <a:solidFill>
                <a:schemeClr val="tx1"/>
              </a:solidFill>
            </a:rPr>
            <a:t>(% of GDP, 2023e)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0.01535</cdr:y>
    </cdr:from>
    <cdr:to>
      <cdr:x>0.6063</cdr:x>
      <cdr:y>0.08546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51E5AC8-337A-42B3-9A6E-10D1FE67E356}"/>
            </a:ext>
          </a:extLst>
        </cdr:cNvPr>
        <cdr:cNvSpPr txBox="1"/>
      </cdr:nvSpPr>
      <cdr:spPr>
        <a:xfrm xmlns:a="http://schemas.openxmlformats.org/drawingml/2006/main">
          <a:off x="0" y="90555"/>
          <a:ext cx="7261067" cy="413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i="1" dirty="0">
              <a:solidFill>
                <a:schemeClr val="tx1"/>
              </a:solidFill>
            </a:rPr>
            <a:t>Share of remittances from 7 destination countries to total received by the country (%), 2019-23 avg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0.80123</cdr:x>
      <cdr:y>0.35926</cdr:y>
    </cdr:from>
    <cdr:to>
      <cdr:x>1</cdr:x>
      <cdr:y>0.5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CCB5CB6-ECAD-4CB3-AD4D-FAFE50FE74BB}"/>
            </a:ext>
          </a:extLst>
        </cdr:cNvPr>
        <cdr:cNvSpPr txBox="1"/>
      </cdr:nvSpPr>
      <cdr:spPr>
        <a:xfrm xmlns:a="http://schemas.openxmlformats.org/drawingml/2006/main">
          <a:off x="9166249" y="1883067"/>
          <a:ext cx="2273911" cy="7376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>
              <a:solidFill>
                <a:srgbClr val="EEA512"/>
              </a:solidFill>
            </a:rPr>
            <a:t>Foreign Direct Investment (FDI)</a:t>
          </a:r>
        </a:p>
      </cdr:txBody>
    </cdr:sp>
  </cdr:relSizeAnchor>
  <cdr:relSizeAnchor xmlns:cdr="http://schemas.openxmlformats.org/drawingml/2006/chartDrawing">
    <cdr:from>
      <cdr:x>0.75697</cdr:x>
      <cdr:y>0.07838</cdr:y>
    </cdr:from>
    <cdr:to>
      <cdr:x>0.93684</cdr:x>
      <cdr:y>0.1524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3E11745-5E53-4EFE-8A75-69B8DA7F99BD}"/>
            </a:ext>
          </a:extLst>
        </cdr:cNvPr>
        <cdr:cNvSpPr txBox="1"/>
      </cdr:nvSpPr>
      <cdr:spPr>
        <a:xfrm xmlns:a="http://schemas.openxmlformats.org/drawingml/2006/main">
          <a:off x="8659813" y="410813"/>
          <a:ext cx="2057741" cy="3879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2000" b="1" dirty="0">
              <a:solidFill>
                <a:srgbClr val="FF0000"/>
              </a:solidFill>
            </a:rPr>
            <a:t>Remittances</a:t>
          </a:r>
        </a:p>
      </cdr:txBody>
    </cdr:sp>
  </cdr:relSizeAnchor>
  <cdr:relSizeAnchor xmlns:cdr="http://schemas.openxmlformats.org/drawingml/2006/chartDrawing">
    <cdr:from>
      <cdr:x>0.76699</cdr:x>
      <cdr:y>0.61415</cdr:y>
    </cdr:from>
    <cdr:to>
      <cdr:x>1</cdr:x>
      <cdr:y>0.72475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15DE152F-F20D-4651-8A8B-09099283CEAD}"/>
            </a:ext>
          </a:extLst>
        </cdr:cNvPr>
        <cdr:cNvSpPr txBox="1"/>
      </cdr:nvSpPr>
      <cdr:spPr>
        <a:xfrm xmlns:a="http://schemas.openxmlformats.org/drawingml/2006/main">
          <a:off x="8774526" y="3219085"/>
          <a:ext cx="2665634" cy="579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>
              <a:solidFill>
                <a:schemeClr val="bg2">
                  <a:lumMod val="20000"/>
                  <a:lumOff val="80000"/>
                </a:schemeClr>
              </a:solidFill>
            </a:rPr>
            <a:t>Official Development </a:t>
          </a:r>
        </a:p>
        <a:p xmlns:a="http://schemas.openxmlformats.org/drawingml/2006/main">
          <a:r>
            <a:rPr lang="en-US" sz="2000" b="1" dirty="0">
              <a:solidFill>
                <a:schemeClr val="bg2">
                  <a:lumMod val="20000"/>
                  <a:lumOff val="80000"/>
                </a:schemeClr>
              </a:solidFill>
            </a:rPr>
            <a:t>Assistance</a:t>
          </a:r>
        </a:p>
      </cdr:txBody>
    </cdr:sp>
  </cdr:relSizeAnchor>
  <cdr:relSizeAnchor xmlns:cdr="http://schemas.openxmlformats.org/drawingml/2006/chartDrawing">
    <cdr:from>
      <cdr:x>0.11057</cdr:x>
      <cdr:y>0.05092</cdr:y>
    </cdr:from>
    <cdr:to>
      <cdr:x>0.22588</cdr:x>
      <cdr:y>0.13688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CD4707D-E9CF-40F3-9680-683A9D9F9B8E}"/>
            </a:ext>
          </a:extLst>
        </cdr:cNvPr>
        <cdr:cNvSpPr txBox="1"/>
      </cdr:nvSpPr>
      <cdr:spPr>
        <a:xfrm xmlns:a="http://schemas.openxmlformats.org/drawingml/2006/main">
          <a:off x="1264903" y="266919"/>
          <a:ext cx="1319164" cy="450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0" i="0" dirty="0">
              <a:solidFill>
                <a:schemeClr val="tx1"/>
              </a:solidFill>
            </a:rPr>
            <a:t>($ billion)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0.70678</cdr:x>
      <cdr:y>0.61981</cdr:y>
    </cdr:from>
    <cdr:to>
      <cdr:x>0.96726</cdr:x>
      <cdr:y>0.76055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CCB5CB6-ECAD-4CB3-AD4D-FAFE50FE74BB}"/>
            </a:ext>
          </a:extLst>
        </cdr:cNvPr>
        <cdr:cNvSpPr txBox="1"/>
      </cdr:nvSpPr>
      <cdr:spPr>
        <a:xfrm xmlns:a="http://schemas.openxmlformats.org/drawingml/2006/main">
          <a:off x="8085653" y="3248743"/>
          <a:ext cx="2979933" cy="7376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>
              <a:solidFill>
                <a:srgbClr val="FF0000"/>
              </a:solidFill>
            </a:rPr>
            <a:t>Outward flows from 7 source countries </a:t>
          </a:r>
        </a:p>
      </cdr:txBody>
    </cdr:sp>
  </cdr:relSizeAnchor>
  <cdr:relSizeAnchor xmlns:cdr="http://schemas.openxmlformats.org/drawingml/2006/chartDrawing">
    <cdr:from>
      <cdr:x>0.63494</cdr:x>
      <cdr:y>0.05816</cdr:y>
    </cdr:from>
    <cdr:to>
      <cdr:x>0.88772</cdr:x>
      <cdr:y>0.16357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3E11745-5E53-4EFE-8A75-69B8DA7F99BD}"/>
            </a:ext>
          </a:extLst>
        </cdr:cNvPr>
        <cdr:cNvSpPr txBox="1"/>
      </cdr:nvSpPr>
      <cdr:spPr>
        <a:xfrm xmlns:a="http://schemas.openxmlformats.org/drawingml/2006/main">
          <a:off x="7263826" y="304863"/>
          <a:ext cx="2891868" cy="5524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2000" b="1" dirty="0">
              <a:solidFill>
                <a:srgbClr val="FF0000"/>
              </a:solidFill>
            </a:rPr>
            <a:t>Inward remittances to 10 recipient countries </a:t>
          </a:r>
        </a:p>
      </cdr:txBody>
    </cdr:sp>
  </cdr:relSizeAnchor>
  <cdr:relSizeAnchor xmlns:cdr="http://schemas.openxmlformats.org/drawingml/2006/chartDrawing">
    <cdr:from>
      <cdr:x>0.07108</cdr:x>
      <cdr:y>0.00781</cdr:y>
    </cdr:from>
    <cdr:to>
      <cdr:x>0.18639</cdr:x>
      <cdr:y>0.09377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CD4707D-E9CF-40F3-9680-683A9D9F9B8E}"/>
            </a:ext>
          </a:extLst>
        </cdr:cNvPr>
        <cdr:cNvSpPr txBox="1"/>
      </cdr:nvSpPr>
      <cdr:spPr>
        <a:xfrm xmlns:a="http://schemas.openxmlformats.org/drawingml/2006/main">
          <a:off x="813212" y="43721"/>
          <a:ext cx="1319164" cy="4812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0" i="0" dirty="0">
              <a:solidFill>
                <a:schemeClr val="tx1"/>
              </a:solidFill>
            </a:rPr>
            <a:t>($ billion)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0.01535</cdr:y>
    </cdr:from>
    <cdr:to>
      <cdr:x>0.92006</cdr:x>
      <cdr:y>0.08546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51E5AC8-337A-42B3-9A6E-10D1FE67E356}"/>
            </a:ext>
          </a:extLst>
        </cdr:cNvPr>
        <cdr:cNvSpPr txBox="1"/>
      </cdr:nvSpPr>
      <cdr:spPr>
        <a:xfrm xmlns:a="http://schemas.openxmlformats.org/drawingml/2006/main">
          <a:off x="0" y="88937"/>
          <a:ext cx="8573544" cy="4063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i="1" dirty="0">
              <a:solidFill>
                <a:schemeClr val="tx1"/>
              </a:solidFill>
            </a:rPr>
            <a:t>Number of registered foreign workers in Saudi Arabia (millions)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7"/>
            <a:ext cx="3025402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5" tIns="46513" rIns="93025" bIns="46513" numCol="1" anchor="t" anchorCtr="0" compatLnSpc="1">
            <a:prstTxWarp prst="textNoShape">
              <a:avLst/>
            </a:prstTxWarp>
          </a:bodyPr>
          <a:lstStyle>
            <a:lvl1pPr algn="l" defTabSz="929907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4839" y="7"/>
            <a:ext cx="3025402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5" tIns="46513" rIns="93025" bIns="46513" numCol="1" anchor="t" anchorCtr="0" compatLnSpc="1">
            <a:prstTxWarp prst="textNoShape">
              <a:avLst/>
            </a:prstTxWarp>
          </a:bodyPr>
          <a:lstStyle>
            <a:lvl1pPr algn="r" defTabSz="929907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686490"/>
            <a:ext cx="3025402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5" tIns="46513" rIns="93025" bIns="46513" numCol="1" anchor="b" anchorCtr="0" compatLnSpc="1">
            <a:prstTxWarp prst="textNoShape">
              <a:avLst/>
            </a:prstTxWarp>
          </a:bodyPr>
          <a:lstStyle>
            <a:lvl1pPr algn="l" defTabSz="929907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4839" y="8686490"/>
            <a:ext cx="3025402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5" tIns="46513" rIns="93025" bIns="46513" numCol="1" anchor="b" anchorCtr="0" compatLnSpc="1">
            <a:prstTxWarp prst="textNoShape">
              <a:avLst/>
            </a:prstTxWarp>
          </a:bodyPr>
          <a:lstStyle>
            <a:lvl1pPr algn="r" defTabSz="929834" eaLnBrk="0" hangingPunct="0">
              <a:defRPr sz="1200" b="0" i="0">
                <a:latin typeface="Helvetica" pitchFamily="-65" charset="0"/>
              </a:defRPr>
            </a:lvl1pPr>
          </a:lstStyle>
          <a:p>
            <a:fld id="{9CAB3CFC-57EC-4A3A-84FD-B0E2DBDE804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36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5"/>
            <a:ext cx="3034886" cy="4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t" anchorCtr="0" compatLnSpc="1">
            <a:prstTxWarp prst="textNoShape">
              <a:avLst/>
            </a:prstTxWarp>
          </a:bodyPr>
          <a:lstStyle>
            <a:lvl1pPr algn="l" defTabSz="912451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5356" y="5"/>
            <a:ext cx="3034886" cy="4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t" anchorCtr="0" compatLnSpc="1">
            <a:prstTxWarp prst="textNoShape">
              <a:avLst/>
            </a:prstTxWarp>
          </a:bodyPr>
          <a:lstStyle>
            <a:lvl1pPr algn="r" defTabSz="912451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7038" y="676275"/>
            <a:ext cx="6126162" cy="3446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470" y="4345593"/>
            <a:ext cx="5162468" cy="412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694302"/>
            <a:ext cx="3034886" cy="4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b" anchorCtr="0" compatLnSpc="1">
            <a:prstTxWarp prst="textNoShape">
              <a:avLst/>
            </a:prstTxWarp>
          </a:bodyPr>
          <a:lstStyle>
            <a:lvl1pPr algn="l" defTabSz="912451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5356" y="8694302"/>
            <a:ext cx="3034886" cy="4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b" anchorCtr="0" compatLnSpc="1">
            <a:prstTxWarp prst="textNoShape">
              <a:avLst/>
            </a:prstTxWarp>
          </a:bodyPr>
          <a:lstStyle>
            <a:lvl1pPr algn="r" defTabSz="911144" eaLnBrk="0" hangingPunct="0">
              <a:defRPr sz="1200" b="0" i="0">
                <a:latin typeface="Helvetica" pitchFamily="-65" charset="0"/>
              </a:defRPr>
            </a:lvl1pPr>
          </a:lstStyle>
          <a:p>
            <a:fld id="{5351DC4E-7A99-4A5A-8E29-33CC5C836C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75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7038" y="676275"/>
            <a:ext cx="6126162" cy="3446463"/>
          </a:xfrm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888" y="4345593"/>
            <a:ext cx="5622442" cy="4122295"/>
          </a:xfrm>
          <a:solidFill>
            <a:srgbClr val="FFFFFF"/>
          </a:solidFill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839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90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91020-12CF-4838-A728-F50986943B4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96913"/>
            <a:ext cx="6199187" cy="348615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182" y="4416426"/>
            <a:ext cx="5706991" cy="4183063"/>
          </a:xfrm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067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 and 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37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73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91020-12CF-4838-A728-F50986943B4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96913"/>
            <a:ext cx="6199187" cy="348615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182" y="4416426"/>
            <a:ext cx="5706991" cy="4183063"/>
          </a:xfrm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070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8" y="4416427"/>
            <a:ext cx="5607050" cy="4183063"/>
          </a:xfrm>
          <a:noFill/>
          <a:ln/>
        </p:spPr>
        <p:txBody>
          <a:bodyPr/>
          <a:lstStyle/>
          <a:p>
            <a:pPr marL="230296" indent="-230296">
              <a:lnSpc>
                <a:spcPct val="80000"/>
              </a:lnSpc>
              <a:buFontTx/>
              <a:buAutoNum type="arabicPeriod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25164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91020-12CF-4838-A728-F50986943B4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96913"/>
            <a:ext cx="6199187" cy="348615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182" y="4416426"/>
            <a:ext cx="5706991" cy="4183063"/>
          </a:xfrm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427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56C8E-E549-4FFD-93BD-FAC22EC7C23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76275"/>
            <a:ext cx="6124575" cy="3446463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91020-12CF-4838-A728-F50986943B4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96913"/>
            <a:ext cx="6199187" cy="348615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182" y="4416426"/>
            <a:ext cx="5706991" cy="4183063"/>
          </a:xfrm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232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39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17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54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8300" y="676275"/>
            <a:ext cx="6121400" cy="3444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 and 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20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37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60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1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1" y="511176"/>
            <a:ext cx="13839408" cy="676751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en-US" sz="2500" b="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196074" y="1935163"/>
            <a:ext cx="9865976" cy="1504950"/>
          </a:xfrm>
        </p:spPr>
        <p:txBody>
          <a:bodyPr anchor="t"/>
          <a:lstStyle>
            <a:lvl1pPr defTabSz="1014413">
              <a:lnSpc>
                <a:spcPct val="120000"/>
              </a:lnSpc>
              <a:defRPr sz="3600"/>
            </a:lvl1pPr>
          </a:lstStyle>
          <a:p>
            <a:r>
              <a:rPr lang="en-US"/>
              <a:t>Bill Shaw’s extras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96075" y="793751"/>
            <a:ext cx="5325533" cy="276999"/>
          </a:xfrm>
        </p:spPr>
        <p:txBody>
          <a:bodyPr tIns="0" bIns="0">
            <a:spAutoFit/>
          </a:bodyPr>
          <a:lstStyle>
            <a:lvl1pPr marL="0" indent="0" defTabSz="1014413">
              <a:buFont typeface="Wingdings" pitchFamily="2" charset="2"/>
              <a:buNone/>
              <a:defRPr sz="18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5127" y="381000"/>
            <a:ext cx="2826327" cy="6781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6146" y="381000"/>
            <a:ext cx="8269624" cy="6781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146" y="381000"/>
            <a:ext cx="11305309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56146" y="1447800"/>
            <a:ext cx="11305309" cy="57150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56146" y="381000"/>
            <a:ext cx="11305309" cy="678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586" y="4994275"/>
            <a:ext cx="11743651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586" y="3294063"/>
            <a:ext cx="11743651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6145" y="1447800"/>
            <a:ext cx="5547976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3479" y="1447800"/>
            <a:ext cx="5547976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317" y="311150"/>
            <a:ext cx="12434968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317" y="1739900"/>
            <a:ext cx="6104081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317" y="2465389"/>
            <a:ext cx="6104081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20022" y="1739900"/>
            <a:ext cx="6106263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20022" y="2465389"/>
            <a:ext cx="6106263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317" y="309564"/>
            <a:ext cx="4544804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1863" y="309563"/>
            <a:ext cx="7724422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317" y="1627189"/>
            <a:ext cx="4544804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564" y="5440364"/>
            <a:ext cx="8291432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8564" y="693739"/>
            <a:ext cx="8291432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8564" y="6083301"/>
            <a:ext cx="8291432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100000">
              <a:srgbClr val="001E8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56146" y="381000"/>
            <a:ext cx="1130530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Two Line Titles</a:t>
            </a:r>
            <a:br>
              <a:rPr lang="en-US"/>
            </a:br>
            <a:r>
              <a:rPr lang="en-US"/>
              <a:t>One Line Titles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6146" y="1447800"/>
            <a:ext cx="1130530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0515" rIns="0" bIns="40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0"/>
            <a:r>
              <a:rPr lang="en-US"/>
              <a:t>Second Line, etc.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 advClick="0"/>
  <p:txStyles>
    <p:titleStyle>
      <a:lvl1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ＭＳ Ｐゴシック" charset="0"/>
          <a:cs typeface="ＭＳ Ｐゴシック" charset="0"/>
        </a:defRPr>
      </a:lvl1pPr>
      <a:lvl2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2pPr>
      <a:lvl3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3pPr>
      <a:lvl4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4pPr>
      <a:lvl5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5pPr>
      <a:lvl6pPr marL="4572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6pPr>
      <a:lvl7pPr marL="9144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7pPr>
      <a:lvl8pPr marL="13716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8pPr>
      <a:lvl9pPr marL="18288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9pPr>
    </p:titleStyle>
    <p:bodyStyle>
      <a:lvl1pPr marL="341313" indent="-341313" algn="l" defTabSz="801688" rtl="0" eaLnBrk="0" fontAlgn="base" hangingPunct="0">
        <a:lnSpc>
          <a:spcPct val="108000"/>
        </a:lnSpc>
        <a:spcBef>
          <a:spcPct val="90000"/>
        </a:spcBef>
        <a:spcAft>
          <a:spcPct val="0"/>
        </a:spcAft>
        <a:buClr>
          <a:srgbClr val="FFFF32"/>
        </a:buClr>
        <a:buSzPct val="115000"/>
        <a:buFont typeface="Wingdings" pitchFamily="2" charset="2"/>
        <a:buChar char="Ÿ"/>
        <a:defRPr sz="25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2625" indent="-33972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Char char="–"/>
        <a:defRPr sz="2500">
          <a:solidFill>
            <a:schemeClr val="tx1"/>
          </a:solidFill>
          <a:latin typeface="+mn-lt"/>
          <a:ea typeface="ＭＳ Ｐゴシック" charset="0"/>
        </a:defRPr>
      </a:lvl2pPr>
      <a:lvl3pPr marL="1023938" indent="-33972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  <a:ea typeface="ＭＳ Ｐゴシック" charset="0"/>
        </a:defRPr>
      </a:lvl3pPr>
      <a:lvl4pPr marL="1373188" indent="-347663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Char char="-"/>
        <a:defRPr sz="2500">
          <a:solidFill>
            <a:schemeClr val="tx1"/>
          </a:solidFill>
          <a:latin typeface="+mn-lt"/>
          <a:ea typeface="ＭＳ Ｐゴシック" charset="0"/>
        </a:defRPr>
      </a:lvl4pPr>
      <a:lvl5pPr marL="17081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  <a:ea typeface="ＭＳ Ｐゴシック" charset="0"/>
        </a:defRPr>
      </a:lvl5pPr>
      <a:lvl6pPr marL="21653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6pPr>
      <a:lvl7pPr marL="26225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7pPr>
      <a:lvl8pPr marL="30797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8pPr>
      <a:lvl9pPr marL="35369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195259" y="2929662"/>
            <a:ext cx="7151209" cy="3206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93675" eaLnBrk="0" hangingPunct="0">
              <a:lnSpc>
                <a:spcPct val="150000"/>
              </a:lnSpc>
              <a:tabLst>
                <a:tab pos="3263900" algn="l"/>
              </a:tabLst>
            </a:pPr>
            <a:endParaRPr lang="en-US" sz="2000" b="0" i="0" dirty="0">
              <a:solidFill>
                <a:srgbClr val="FFFFFF"/>
              </a:solidFill>
              <a:latin typeface="+mj-lt"/>
            </a:endParaRPr>
          </a:p>
          <a:p>
            <a:pPr defTabSz="193675" eaLnBrk="0" hangingPunct="0">
              <a:lnSpc>
                <a:spcPct val="120000"/>
              </a:lnSpc>
              <a:tabLst>
                <a:tab pos="3263900" algn="l"/>
              </a:tabLst>
            </a:pPr>
            <a:endParaRPr lang="en-US" sz="2000" b="0" i="0" dirty="0">
              <a:solidFill>
                <a:srgbClr val="FFFFFF"/>
              </a:solidFill>
              <a:latin typeface="+mj-lt"/>
            </a:endParaRPr>
          </a:p>
          <a:p>
            <a:pPr defTabSz="193675" eaLnBrk="0" hangingPunct="0">
              <a:lnSpc>
                <a:spcPct val="120000"/>
              </a:lnSpc>
              <a:tabLst>
                <a:tab pos="3263900" algn="l"/>
              </a:tabLst>
            </a:pPr>
            <a:r>
              <a:rPr lang="en-US" sz="2400" b="0" i="0" dirty="0">
                <a:solidFill>
                  <a:srgbClr val="FFFFFF"/>
                </a:solidFill>
                <a:latin typeface="+mj-lt"/>
              </a:rPr>
              <a:t>Dilip Ratha</a:t>
            </a:r>
          </a:p>
          <a:p>
            <a:pPr defTabSz="193675" eaLnBrk="0" hangingPunct="0">
              <a:lnSpc>
                <a:spcPct val="120000"/>
              </a:lnSpc>
              <a:tabLst>
                <a:tab pos="3263900" algn="l"/>
              </a:tabLst>
            </a:pPr>
            <a:endParaRPr lang="en-US" sz="2000" b="0" i="0" dirty="0">
              <a:solidFill>
                <a:srgbClr val="FFFFFF"/>
              </a:solidFill>
              <a:latin typeface="+mj-lt"/>
            </a:endParaRPr>
          </a:p>
          <a:p>
            <a:pPr defTabSz="193675" eaLnBrk="0" hangingPunct="0">
              <a:lnSpc>
                <a:spcPct val="120000"/>
              </a:lnSpc>
              <a:tabLst>
                <a:tab pos="3263900" algn="l"/>
              </a:tabLst>
            </a:pPr>
            <a:endParaRPr lang="en-US" sz="2000" b="0" i="0" dirty="0">
              <a:solidFill>
                <a:srgbClr val="FFFFFF"/>
              </a:solidFill>
              <a:latin typeface="+mj-lt"/>
            </a:endParaRPr>
          </a:p>
          <a:p>
            <a:pPr defTabSz="193675" eaLnBrk="0" hangingPunct="0">
              <a:lnSpc>
                <a:spcPct val="150000"/>
              </a:lnSpc>
              <a:tabLst>
                <a:tab pos="3263900" algn="l"/>
              </a:tabLst>
            </a:pPr>
            <a:r>
              <a:rPr lang="en-US" sz="2000" b="0" i="0" dirty="0">
                <a:solidFill>
                  <a:srgbClr val="FFFFFF"/>
                </a:solidFill>
                <a:latin typeface="+mj-lt"/>
              </a:rPr>
              <a:t>Abu Dhabi Dialogue 7</a:t>
            </a:r>
            <a:r>
              <a:rPr lang="en-US" sz="2000" b="0" i="0" baseline="30000" dirty="0">
                <a:solidFill>
                  <a:srgbClr val="FFFFFF"/>
                </a:solidFill>
                <a:latin typeface="+mj-lt"/>
              </a:rPr>
              <a:t>th</a:t>
            </a:r>
            <a:r>
              <a:rPr lang="en-US" sz="2000" b="0" i="0" dirty="0">
                <a:solidFill>
                  <a:srgbClr val="FFFFFF"/>
                </a:solidFill>
                <a:latin typeface="+mj-lt"/>
              </a:rPr>
              <a:t> Ministerial Meeting</a:t>
            </a:r>
          </a:p>
          <a:p>
            <a:pPr defTabSz="193675" eaLnBrk="0" hangingPunct="0">
              <a:lnSpc>
                <a:spcPct val="150000"/>
              </a:lnSpc>
              <a:tabLst>
                <a:tab pos="3263900" algn="l"/>
              </a:tabLst>
            </a:pPr>
            <a:r>
              <a:rPr lang="en-US" sz="2000" b="0" i="0" dirty="0">
                <a:solidFill>
                  <a:srgbClr val="FFFFFF"/>
                </a:solidFill>
                <a:latin typeface="+mj-lt"/>
              </a:rPr>
              <a:t>Dubai </a:t>
            </a:r>
          </a:p>
          <a:p>
            <a:pPr defTabSz="193675" eaLnBrk="0" hangingPunct="0">
              <a:lnSpc>
                <a:spcPct val="150000"/>
              </a:lnSpc>
              <a:tabLst>
                <a:tab pos="3263900" algn="l"/>
              </a:tabLst>
            </a:pPr>
            <a:r>
              <a:rPr lang="en-US" sz="2000" b="0" i="0" dirty="0">
                <a:solidFill>
                  <a:srgbClr val="FFFFFF"/>
                </a:solidFill>
                <a:latin typeface="+mj-lt"/>
              </a:rPr>
              <a:t>February 10, 2024</a:t>
            </a:r>
            <a:endParaRPr lang="en-US" sz="2000" b="0" i="0" dirty="0">
              <a:latin typeface="+mj-lt"/>
            </a:endParaRPr>
          </a:p>
          <a:p>
            <a:pPr>
              <a:lnSpc>
                <a:spcPct val="110000"/>
              </a:lnSpc>
            </a:pPr>
            <a:endParaRPr lang="en-US" sz="2000" b="0" i="0" dirty="0">
              <a:latin typeface="+mj-lt"/>
            </a:endParaRPr>
          </a:p>
          <a:p>
            <a:pPr>
              <a:lnSpc>
                <a:spcPct val="110000"/>
              </a:lnSpc>
            </a:pPr>
            <a:endParaRPr lang="en-US" sz="2000" b="0" i="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 sz="quarter" idx="4294967295"/>
          </p:nvPr>
        </p:nvSpPr>
        <p:spPr>
          <a:xfrm>
            <a:off x="1195259" y="551905"/>
            <a:ext cx="7785903" cy="1817130"/>
          </a:xfrm>
        </p:spPr>
        <p:txBody>
          <a:bodyPr/>
          <a:lstStyle/>
          <a:p>
            <a:pPr defTabSz="193675">
              <a:lnSpc>
                <a:spcPct val="120000"/>
              </a:lnSpc>
              <a:tabLst>
                <a:tab pos="3263900" algn="l"/>
              </a:tabLst>
            </a:pPr>
            <a:br>
              <a:rPr lang="en-US" dirty="0">
                <a:cs typeface="Helvetica" panose="020B0604020202020204" pitchFamily="34" charset="0"/>
              </a:rPr>
            </a:br>
            <a:r>
              <a:rPr lang="en-US" sz="4000" dirty="0">
                <a:latin typeface="Arial Black" panose="020B0A04020102020204" pitchFamily="34" charset="0"/>
                <a:cs typeface="Helvetica" panose="020B0604020202020204" pitchFamily="34" charset="0"/>
              </a:rPr>
              <a:t>Leveraging Remittances for Development in the Abu Dhabi Dialogue Countries</a:t>
            </a:r>
            <a:endParaRPr lang="en-US" sz="4000" dirty="0">
              <a:cs typeface="Helvetica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823200" y="551905"/>
            <a:ext cx="3657600" cy="685800"/>
          </a:xfrm>
          <a:prstGeom prst="rect">
            <a:avLst/>
          </a:prstGeom>
        </p:spPr>
        <p:txBody>
          <a:bodyPr/>
          <a:lstStyle>
            <a:lvl1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2pPr>
            <a:lvl3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3pPr>
            <a:lvl4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4pPr>
            <a:lvl5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5pPr>
            <a:lvl6pPr marL="4572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6pPr>
            <a:lvl7pPr marL="9144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7pPr>
            <a:lvl8pPr marL="13716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8pPr>
            <a:lvl9pPr marL="18288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9pPr>
          </a:lstStyle>
          <a:p>
            <a:endParaRPr lang="en-US" sz="2000" b="0" i="0" u="sng" kern="0" dirty="0">
              <a:ea typeface="ＭＳ Ｐゴシック" pitchFamily="34" charset="-128"/>
            </a:endParaRPr>
          </a:p>
        </p:txBody>
      </p:sp>
      <p:pic>
        <p:nvPicPr>
          <p:cNvPr id="3" name="Picture 2" descr="A blue and green background&#10;&#10;Description automatically generated">
            <a:extLst>
              <a:ext uri="{FF2B5EF4-FFF2-40B4-BE49-F238E27FC236}">
                <a16:creationId xmlns:a16="http://schemas.microsoft.com/office/drawing/2014/main" id="{CB93471E-5A68-A376-063F-130D24632A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62" y="1392765"/>
            <a:ext cx="4239145" cy="5996774"/>
          </a:xfrm>
          <a:prstGeom prst="rect">
            <a:avLst/>
          </a:prstGeom>
          <a:ln>
            <a:solidFill>
              <a:schemeClr val="accent1">
                <a:tint val="40000"/>
                <a:hueOff val="0"/>
                <a:satOff val="0"/>
                <a:lumOff val="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097D9A-BA48-6586-87E1-24F67584155F}"/>
              </a:ext>
            </a:extLst>
          </p:cNvPr>
          <p:cNvSpPr txBox="1"/>
          <p:nvPr/>
        </p:nvSpPr>
        <p:spPr>
          <a:xfrm>
            <a:off x="8977988" y="2521435"/>
            <a:ext cx="4122512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000" b="0" i="0" dirty="0"/>
              <a:t>Leveraging Diaspora Finances </a:t>
            </a:r>
          </a:p>
          <a:p>
            <a:pPr algn="ctr"/>
            <a:r>
              <a:rPr lang="en-US" sz="2000" b="0" i="0" dirty="0"/>
              <a:t>for Private Capital Mobilization</a:t>
            </a:r>
          </a:p>
          <a:p>
            <a:endParaRPr lang="en-US" sz="1000" b="1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1100" b="1" i="0" u="none" strike="noStrike" baseline="0" dirty="0">
              <a:solidFill>
                <a:srgbClr val="FFC000"/>
              </a:solidFill>
              <a:latin typeface="+mj-lt"/>
            </a:endParaRPr>
          </a:p>
          <a:p>
            <a:pPr algn="ctr"/>
            <a:r>
              <a:rPr lang="en-US" sz="1400" b="0" i="0" u="none" strike="noStrike" baseline="0" dirty="0">
                <a:solidFill>
                  <a:srgbClr val="FFC000"/>
                </a:solidFill>
                <a:latin typeface="+mj-lt"/>
              </a:rPr>
              <a:t>Migration and Development Brief 39 </a:t>
            </a:r>
          </a:p>
          <a:p>
            <a:pPr algn="ctr"/>
            <a:r>
              <a:rPr lang="en-US" sz="1400" b="0" i="0" u="none" strike="noStrike" baseline="0" dirty="0">
                <a:solidFill>
                  <a:srgbClr val="FFC000"/>
                </a:solidFill>
                <a:latin typeface="+mj-lt"/>
              </a:rPr>
              <a:t>December 2023 </a:t>
            </a:r>
          </a:p>
          <a:p>
            <a:endParaRPr lang="en-US" sz="1000" b="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90755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8654" y="95293"/>
            <a:ext cx="12604830" cy="1291873"/>
          </a:xfrm>
        </p:spPr>
        <p:txBody>
          <a:bodyPr/>
          <a:lstStyle/>
          <a:p>
            <a:pPr defTabSz="791379" eaLnBrk="1" hangingPunct="1"/>
            <a:r>
              <a:rPr lang="en-US" sz="3600" dirty="0"/>
              <a:t>In Saudi Arabia, number of foreign workers have been increasing since 2021Q4</a:t>
            </a:r>
            <a:endParaRPr lang="en-US" sz="3600" dirty="0">
              <a:solidFill>
                <a:srgbClr val="F7C63B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991220" y="7369330"/>
            <a:ext cx="6562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Source: </a:t>
            </a:r>
            <a:r>
              <a:rPr lang="en-US" sz="1400" b="0" i="0" dirty="0"/>
              <a:t>World Bank-KNOMAD, Saudi Arabia’s General Authority for Statistics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2371A1-46BC-4EFE-8D6C-30099E1D4FA1}"/>
              </a:ext>
            </a:extLst>
          </p:cNvPr>
          <p:cNvGraphicFramePr/>
          <p:nvPr/>
        </p:nvGraphicFramePr>
        <p:xfrm>
          <a:off x="654208" y="1469985"/>
          <a:ext cx="11975941" cy="589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463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012" y="269804"/>
            <a:ext cx="10307576" cy="632070"/>
          </a:xfrm>
        </p:spPr>
        <p:txBody>
          <a:bodyPr/>
          <a:lstStyle/>
          <a:p>
            <a:r>
              <a:rPr lang="en-US" dirty="0">
                <a:latin typeface="+mn-lt"/>
              </a:rPr>
              <a:t>Key messages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0138" y="1216856"/>
            <a:ext cx="11457661" cy="4384138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Labor mobility and remittance flows are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a typeface="Calibri" panose="020F0502020204030204" pitchFamily="34" charset="0"/>
                <a:cs typeface="Helvetica" panose="020B0604020202020204" pitchFamily="34" charset="0"/>
              </a:rPr>
              <a:t>a lifeline to the 17 countries of the Abu Dhabi Dialogue (ADD).*  Share of foreign workers in population is among the highest in the world.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Inward emittances to 10 ADD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a typeface="Calibri" panose="020F0502020204030204" pitchFamily="34" charset="0"/>
                <a:cs typeface="Helvetica" panose="020B0604020202020204" pitchFamily="34" charset="0"/>
              </a:rPr>
              <a:t>origin countries exceeded $264 billion in 2023. </a:t>
            </a:r>
          </a:p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Developmental impacts of remittances can be augmented by reducing remittance costs, worker-paid recruitment costs, remittance-linked financial products</a:t>
            </a:r>
          </a:p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iaspora finances can be leveraged for private capital mobilization and strengthening a country’s debt position: a) vis diaspora bonds, b) nonresident deposits, c) future-flow securitization, d) improving sovereign rating</a:t>
            </a:r>
          </a:p>
        </p:txBody>
      </p:sp>
    </p:spTree>
    <p:extLst>
      <p:ext uri="{BB962C8B-B14F-4D97-AF65-F5344CB8AC3E}">
        <p14:creationId xmlns:p14="http://schemas.microsoft.com/office/powerpoint/2010/main" val="338046386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3497" y="139570"/>
            <a:ext cx="10815485" cy="1143541"/>
          </a:xfrm>
        </p:spPr>
        <p:txBody>
          <a:bodyPr/>
          <a:lstStyle/>
          <a:p>
            <a:pPr defTabSz="791379" eaLnBrk="1" hangingPunct="1"/>
            <a:r>
              <a:rPr lang="en-US" kern="1200" dirty="0">
                <a:ea typeface="ＭＳ Ｐゴシック" pitchFamily="34" charset="-128"/>
                <a:cs typeface="Arial" panose="020B0604020202020204" pitchFamily="34" charset="0"/>
              </a:rPr>
              <a:t>Global remittance costs continued to remain high in 2023Q3, more than twice the SDG target of 3 percent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1749479" y="7294276"/>
            <a:ext cx="7011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Source: </a:t>
            </a:r>
            <a:r>
              <a:rPr lang="en-US" sz="1600" b="0" i="0" dirty="0"/>
              <a:t>Remittance Prices Worldwide database and World Bank-KNOMAD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379EF4E-85FE-4DD5-B336-FDD20CFD42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1213251"/>
              </p:ext>
            </p:extLst>
          </p:nvPr>
        </p:nvGraphicFramePr>
        <p:xfrm>
          <a:off x="1553497" y="1283111"/>
          <a:ext cx="10569677" cy="5855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9041FEB-966B-4079-A367-54399E278FEC}"/>
              </a:ext>
            </a:extLst>
          </p:cNvPr>
          <p:cNvSpPr txBox="1"/>
          <p:nvPr/>
        </p:nvSpPr>
        <p:spPr>
          <a:xfrm>
            <a:off x="11972368" y="4876801"/>
            <a:ext cx="1646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C000"/>
                </a:solidFill>
              </a:rPr>
              <a:t>SDG target, 3% by 2030</a:t>
            </a:r>
          </a:p>
        </p:txBody>
      </p:sp>
    </p:spTree>
    <p:extLst>
      <p:ext uri="{BB962C8B-B14F-4D97-AF65-F5344CB8AC3E}">
        <p14:creationId xmlns:p14="http://schemas.microsoft.com/office/powerpoint/2010/main" val="173768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598446" y="6896792"/>
            <a:ext cx="6517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cs typeface="Arial" panose="020B0604020202020204" pitchFamily="34" charset="0"/>
              </a:rPr>
              <a:t>Source: </a:t>
            </a:r>
            <a:r>
              <a:rPr lang="en-US" sz="1400" b="0" i="0" dirty="0">
                <a:cs typeface="Arial" panose="020B0604020202020204" pitchFamily="34" charset="0"/>
              </a:rPr>
              <a:t>Remittance Prices Worldwide database and KNOMAD/World Bank staff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1941F2A-43E7-42D5-80A0-2F8BBA219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157456"/>
              </p:ext>
            </p:extLst>
          </p:nvPr>
        </p:nvGraphicFramePr>
        <p:xfrm>
          <a:off x="880004" y="1333399"/>
          <a:ext cx="11362796" cy="5871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5B17AB65-70B4-469E-BDFF-CC177C3C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841" y="328935"/>
            <a:ext cx="12025085" cy="100446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Fees for sending money to 10 origin countries remain exorbitant, especially to Bangladesh </a:t>
            </a:r>
            <a:endParaRPr lang="en-US" dirty="0">
              <a:solidFill>
                <a:srgbClr val="F7C63B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E57EFD1-00FA-C443-3EC1-A7AEF7F79AFA}"/>
              </a:ext>
            </a:extLst>
          </p:cNvPr>
          <p:cNvCxnSpPr>
            <a:cxnSpLocks/>
          </p:cNvCxnSpPr>
          <p:nvPr/>
        </p:nvCxnSpPr>
        <p:spPr bwMode="auto">
          <a:xfrm>
            <a:off x="1548126" y="3886200"/>
            <a:ext cx="10721348" cy="0"/>
          </a:xfrm>
          <a:prstGeom prst="line">
            <a:avLst/>
          </a:prstGeom>
          <a:ln w="34925"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B0DB616-E3B1-232D-42E9-69CAD21ABD6C}"/>
              </a:ext>
            </a:extLst>
          </p:cNvPr>
          <p:cNvSpPr txBox="1"/>
          <p:nvPr/>
        </p:nvSpPr>
        <p:spPr>
          <a:xfrm>
            <a:off x="12242800" y="3886200"/>
            <a:ext cx="1646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FFC000"/>
                </a:solidFill>
              </a:rPr>
              <a:t>3% SDG target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47EA69-EE5C-137E-A629-0F925D9BFF4B}"/>
              </a:ext>
            </a:extLst>
          </p:cNvPr>
          <p:cNvSpPr txBox="1"/>
          <p:nvPr/>
        </p:nvSpPr>
        <p:spPr>
          <a:xfrm>
            <a:off x="498476" y="7238998"/>
            <a:ext cx="11884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Note</a:t>
            </a:r>
            <a:r>
              <a:rPr lang="en-US" sz="1400" b="0" i="0" dirty="0"/>
              <a:t>: 10 origin countries include Afghanistan, Bangladesh, India, Indonesia, Nepal, Pakistan, the Philippines, Sri Lanka, Thailand, and Vietnam</a:t>
            </a:r>
          </a:p>
        </p:txBody>
      </p:sp>
    </p:spTree>
    <p:extLst>
      <p:ext uri="{BB962C8B-B14F-4D97-AF65-F5344CB8AC3E}">
        <p14:creationId xmlns:p14="http://schemas.microsoft.com/office/powerpoint/2010/main" val="26663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1534" y="2825114"/>
            <a:ext cx="10246314" cy="632070"/>
          </a:xfrm>
        </p:spPr>
        <p:txBody>
          <a:bodyPr/>
          <a:lstStyle/>
          <a:p>
            <a:r>
              <a:rPr lang="en-US" dirty="0">
                <a:latin typeface="+mn-lt"/>
              </a:rPr>
              <a:t>Developmental impacts of remittances can be increased by reducing worker-paid recruitment costs</a:t>
            </a:r>
          </a:p>
        </p:txBody>
      </p:sp>
    </p:spTree>
    <p:extLst>
      <p:ext uri="{BB962C8B-B14F-4D97-AF65-F5344CB8AC3E}">
        <p14:creationId xmlns:p14="http://schemas.microsoft.com/office/powerpoint/2010/main" val="202617885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12568570"/>
              </p:ext>
            </p:extLst>
          </p:nvPr>
        </p:nvGraphicFramePr>
        <p:xfrm>
          <a:off x="838200" y="1041400"/>
          <a:ext cx="11988800" cy="635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38200" y="203200"/>
            <a:ext cx="1198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0515" rIns="0" bIns="40515" numCol="1" anchor="t" anchorCtr="0" compatLnSpc="1">
            <a:prstTxWarp prst="textNoShape">
              <a:avLst/>
            </a:prstTxWarp>
          </a:bodyPr>
          <a:lstStyle/>
          <a:p>
            <a:pPr marL="341313" indent="-341313" defTabSz="801688" eaLnBrk="0" hangingPunct="0">
              <a:lnSpc>
                <a:spcPct val="108000"/>
              </a:lnSpc>
              <a:spcBef>
                <a:spcPct val="90000"/>
              </a:spcBef>
              <a:buClr>
                <a:srgbClr val="FFFF32"/>
              </a:buClr>
              <a:buSzPct val="115000"/>
              <a:defRPr/>
            </a:pPr>
            <a:r>
              <a:rPr lang="en-US" sz="3600" i="0" kern="0" dirty="0">
                <a:latin typeface="+mn-lt"/>
                <a:ea typeface="ＭＳ Ｐゴシック" charset="0"/>
                <a:cs typeface="ＭＳ Ｐゴシック" charset="0"/>
              </a:rPr>
              <a:t>A summary of the Global Remittances Agenda</a:t>
            </a:r>
          </a:p>
        </p:txBody>
      </p:sp>
    </p:spTree>
    <p:extLst>
      <p:ext uri="{BB962C8B-B14F-4D97-AF65-F5344CB8AC3E}">
        <p14:creationId xmlns:p14="http://schemas.microsoft.com/office/powerpoint/2010/main" val="333293338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012" y="269804"/>
            <a:ext cx="10307576" cy="632070"/>
          </a:xfrm>
        </p:spPr>
        <p:txBody>
          <a:bodyPr/>
          <a:lstStyle/>
          <a:p>
            <a:r>
              <a:rPr lang="en-US" dirty="0">
                <a:latin typeface="+mn-lt"/>
              </a:rPr>
              <a:t>Key messages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0138" y="1216856"/>
            <a:ext cx="11457661" cy="4384138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Labor mobility and remittance flows are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a typeface="Calibri" panose="020F0502020204030204" pitchFamily="34" charset="0"/>
                <a:cs typeface="Helvetica" panose="020B0604020202020204" pitchFamily="34" charset="0"/>
              </a:rPr>
              <a:t>a lifeline to the 17 countries of the Abu Dhabi Dialogue (ADD).*  Share of foreign workers in population is among the highest in the world.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Inward emittances to 10 ADD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ea typeface="Calibri" panose="020F0502020204030204" pitchFamily="34" charset="0"/>
                <a:cs typeface="Helvetica" panose="020B0604020202020204" pitchFamily="34" charset="0"/>
              </a:rPr>
              <a:t>origin countries exceeded $264 billion in 2023. </a:t>
            </a:r>
          </a:p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Developmental impacts of remittances can be augmented by reducing remittance costs, worker-paid recruitment costs, remittance-linked financial products</a:t>
            </a:r>
          </a:p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iaspora finances can be leveraged for private capital mobilization and strengthening a country’s debt position: a) vis diaspora bonds, b) nonresident deposits, c) future-flow securitization, d) improving sovereign rating</a:t>
            </a:r>
          </a:p>
        </p:txBody>
      </p:sp>
    </p:spTree>
    <p:extLst>
      <p:ext uri="{BB962C8B-B14F-4D97-AF65-F5344CB8AC3E}">
        <p14:creationId xmlns:p14="http://schemas.microsoft.com/office/powerpoint/2010/main" val="20469477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D0A57-5A69-CD91-2DB0-5E9140DE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280" y="1"/>
            <a:ext cx="11305309" cy="1284514"/>
          </a:xfrm>
        </p:spPr>
        <p:txBody>
          <a:bodyPr/>
          <a:lstStyle/>
          <a:p>
            <a:b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Reliance on remittances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ends to be higher in sub-investment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rade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ountries</a:t>
            </a:r>
            <a:endParaRPr 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0BB302D-C697-5FCB-F98E-64855F0D3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858661"/>
              </p:ext>
            </p:extLst>
          </p:nvPr>
        </p:nvGraphicFramePr>
        <p:xfrm>
          <a:off x="1255280" y="1543785"/>
          <a:ext cx="11306175" cy="5407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6B1B784-852D-6ED7-33E8-EA19A5D60E46}"/>
              </a:ext>
            </a:extLst>
          </p:cNvPr>
          <p:cNvSpPr txBox="1"/>
          <p:nvPr/>
        </p:nvSpPr>
        <p:spPr>
          <a:xfrm>
            <a:off x="1142999" y="7089179"/>
            <a:ext cx="117569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u="none" strike="noStrike" dirty="0">
                <a:effectLst/>
                <a:cs typeface="Arial" panose="020B0604020202020204" pitchFamily="34" charset="0"/>
              </a:rPr>
              <a:t>Source</a:t>
            </a:r>
            <a:r>
              <a:rPr lang="en-US" sz="1400" b="0" i="0" u="none" strike="noStrike" dirty="0">
                <a:effectLst/>
                <a:cs typeface="Arial" panose="020B0604020202020204" pitchFamily="34" charset="0"/>
              </a:rPr>
              <a:t>: Staff estimates based on World Development Indicators and S&amp;P. There were 12 countries in BBB- and above, 17 countries in BB, 27 in B, 13 in CCC and below, and 40 unrated countries.</a:t>
            </a:r>
            <a:r>
              <a:rPr lang="en-US" sz="1400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807926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09E2-2776-0C30-9190-E914392D8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145" y="293913"/>
            <a:ext cx="11305309" cy="870857"/>
          </a:xfrm>
        </p:spPr>
        <p:txBody>
          <a:bodyPr/>
          <a:lstStyle/>
          <a:p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Surge in Nonresident Deposits in India</a:t>
            </a:r>
            <a:endParaRPr lang="en-US" dirty="0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6DA2B346-38CE-C4DE-8B82-4F47E8A422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976345"/>
              </p:ext>
            </p:extLst>
          </p:nvPr>
        </p:nvGraphicFramePr>
        <p:xfrm>
          <a:off x="1120877" y="1513712"/>
          <a:ext cx="10835149" cy="5654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888109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03400" y="533970"/>
            <a:ext cx="10287000" cy="907576"/>
          </a:xfrm>
        </p:spPr>
        <p:txBody>
          <a:bodyPr/>
          <a:lstStyle/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i="0" dirty="0">
                <a:solidFill>
                  <a:srgbClr val="FFFFFF"/>
                </a:solidFill>
                <a:ea typeface="+mn-ea"/>
              </a:rPr>
              <a:t>Diasporas can be leveraged for raising financing for development, especially via diaspora bonds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6570" y="1441546"/>
            <a:ext cx="10058400" cy="5371530"/>
          </a:xfrm>
        </p:spPr>
        <p:txBody>
          <a:bodyPr/>
          <a:lstStyle/>
          <a:p>
            <a:pPr lvl="2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  <a:cs typeface="Arial" pitchFamily="34" charset="0"/>
              </a:rPr>
              <a:t>Cheaper, longer-term, predictable funding for investment projects</a:t>
            </a:r>
          </a:p>
          <a:p>
            <a:pPr lvl="2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  <a:cs typeface="Arial" pitchFamily="34" charset="0"/>
              </a:rPr>
              <a:t>Diaspora members more loyal than foreign investors</a:t>
            </a:r>
          </a:p>
          <a:p>
            <a:pPr lvl="2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  <a:cs typeface="Arial" pitchFamily="34" charset="0"/>
              </a:rPr>
              <a:t>“Patriotic discount”</a:t>
            </a:r>
          </a:p>
        </p:txBody>
      </p:sp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6A88148-485A-873C-2150-6C2F772859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3351" y="3695926"/>
          <a:ext cx="6629399" cy="342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CACF3E5-72B4-1F81-0EF1-2B58627D7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000" y="3886200"/>
            <a:ext cx="4038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2pPr>
            <a:lvl3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3pPr>
            <a:lvl4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4pPr>
            <a:lvl5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5pPr>
            <a:lvl6pPr marL="4572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6pPr>
            <a:lvl7pPr marL="9144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7pPr>
            <a:lvl8pPr marL="13716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8pPr>
            <a:lvl9pPr marL="18288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9pPr>
          </a:lstStyle>
          <a:p>
            <a:pPr marL="1158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7C63B"/>
              </a:buClr>
            </a:pPr>
            <a:r>
              <a:rPr lang="en-US" sz="2400" b="0" i="0" kern="0" dirty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1998-2000: India raised over $9 billion via diaspora bonds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C6569B9-8062-F87B-3115-FA294D218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000" y="5143274"/>
            <a:ext cx="4038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2pPr>
            <a:lvl3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3pPr>
            <a:lvl4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4pPr>
            <a:lvl5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5pPr>
            <a:lvl6pPr marL="4572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6pPr>
            <a:lvl7pPr marL="9144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7pPr>
            <a:lvl8pPr marL="13716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8pPr>
            <a:lvl9pPr marL="18288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9pPr>
          </a:lstStyle>
          <a:p>
            <a:pPr marL="1158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7C63B"/>
              </a:buClr>
            </a:pPr>
            <a:r>
              <a:rPr lang="en-US" sz="2400" b="0" i="0" kern="0" dirty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2017: Nigeria raised $300 million via diaspora bonds</a:t>
            </a:r>
          </a:p>
        </p:txBody>
      </p:sp>
    </p:spTree>
    <p:extLst>
      <p:ext uri="{BB962C8B-B14F-4D97-AF65-F5344CB8AC3E}">
        <p14:creationId xmlns:p14="http://schemas.microsoft.com/office/powerpoint/2010/main" val="6055823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012" y="269804"/>
            <a:ext cx="10307576" cy="632070"/>
          </a:xfrm>
        </p:spPr>
        <p:txBody>
          <a:bodyPr/>
          <a:lstStyle/>
          <a:p>
            <a:r>
              <a:rPr lang="en-US" dirty="0">
                <a:latin typeface="+mn-lt"/>
              </a:rPr>
              <a:t>Key messages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0138" y="1216856"/>
            <a:ext cx="11457661" cy="4384138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Labor mobility and remittance flows are </a:t>
            </a:r>
            <a:r>
              <a:rPr lang="en-US" sz="2000" dirty="0">
                <a:ea typeface="Calibri" panose="020F0502020204030204" pitchFamily="34" charset="0"/>
                <a:cs typeface="Helvetica" panose="020B0604020202020204" pitchFamily="34" charset="0"/>
              </a:rPr>
              <a:t>a lifeline to the 17 countries of the Abu Dhabi Dialogue (ADD).*  Share of foreign workers in population is among the highest in the world. </a:t>
            </a:r>
            <a:r>
              <a:rPr lang="en-US" sz="2000" dirty="0"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Inward emittances to 10 ADD </a:t>
            </a:r>
            <a:r>
              <a:rPr lang="en-US" sz="2000" dirty="0">
                <a:ea typeface="Calibri" panose="020F0502020204030204" pitchFamily="34" charset="0"/>
                <a:cs typeface="Helvetica" panose="020B0604020202020204" pitchFamily="34" charset="0"/>
              </a:rPr>
              <a:t>origin countries exceeded $264 billion in 2023. </a:t>
            </a:r>
          </a:p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Developmental impacts of remittances can be augmented by reducing remittance costs, worker-paid recruitment costs, remittance-linked financial products</a:t>
            </a:r>
          </a:p>
          <a:p>
            <a:pPr marL="457200" indent="-457200">
              <a:lnSpc>
                <a:spcPct val="12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iaspora finances can be leveraged for private capital mobilization and strengthening a country’s debt position: a) vis diaspora bonds, b) nonresident deposits, c) future-flow securitization, d) improving sovereign rating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AB14C0-2E2F-D837-E1BA-E3FFDC44B27A}"/>
              </a:ext>
            </a:extLst>
          </p:cNvPr>
          <p:cNvSpPr txBox="1"/>
          <p:nvPr/>
        </p:nvSpPr>
        <p:spPr>
          <a:xfrm>
            <a:off x="3473643" y="4919897"/>
            <a:ext cx="9316940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dirty="0"/>
              <a:t>*17 ADD countries: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10 Labor sending countries: </a:t>
            </a:r>
            <a:r>
              <a:rPr lang="en-US" sz="2000" b="0" dirty="0">
                <a:ea typeface="Calibri" panose="020F0502020204030204" pitchFamily="34" charset="0"/>
                <a:cs typeface="Helvetica" panose="020B0604020202020204" pitchFamily="34" charset="0"/>
              </a:rPr>
              <a:t>Afghanistan, Bangladesh, India, Indonesia, Nepal, Pakistan, the Philippines, Sri Lanka, Thailand, and Vietnam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ea typeface="Calibri" panose="020F0502020204030204" pitchFamily="34" charset="0"/>
                <a:cs typeface="Helvetica" panose="020B0604020202020204" pitchFamily="34" charset="0"/>
              </a:rPr>
              <a:t>7 labor receiving countries: </a:t>
            </a:r>
            <a:r>
              <a:rPr lang="en-US" sz="2000" b="0" dirty="0"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Bahrain, Kuwait, Malaysia, Oman, Qatar, Saudi Arabia, and UAE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951162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4440" y="1295400"/>
            <a:ext cx="9240520" cy="826477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a typeface="ＭＳ Ｐゴシック" pitchFamily="34" charset="-128"/>
                <a:cs typeface="+mn-cs"/>
              </a:rPr>
              <a:t>$100 billion financing potential by leveraging diaspora resources?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9310" y="2633981"/>
            <a:ext cx="8478982" cy="3709671"/>
          </a:xfrm>
        </p:spPr>
        <p:txBody>
          <a:bodyPr>
            <a:normAutofit/>
          </a:bodyPr>
          <a:lstStyle/>
          <a:p>
            <a:pPr>
              <a:spcBef>
                <a:spcPts val="1700"/>
              </a:spcBef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Mobilize diaspora saving through diaspora bonds ($50 bn) </a:t>
            </a:r>
          </a:p>
          <a:p>
            <a:pPr>
              <a:spcBef>
                <a:spcPts val="1700"/>
              </a:spcBef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Reduce remittance costs ($20 bn)</a:t>
            </a:r>
          </a:p>
          <a:p>
            <a:pPr>
              <a:spcBef>
                <a:spcPts val="1700"/>
              </a:spcBef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Reduce recruitment costs ($20 bn)</a:t>
            </a:r>
          </a:p>
          <a:p>
            <a:pPr>
              <a:spcBef>
                <a:spcPts val="1700"/>
              </a:spcBef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Mobilize diaspora philanthropy ($10 bn)</a:t>
            </a:r>
          </a:p>
          <a:p>
            <a:pPr>
              <a:spcBef>
                <a:spcPts val="1700"/>
              </a:spcBef>
              <a:buClr>
                <a:srgbClr val="FFC000"/>
              </a:buClr>
              <a:buFont typeface="Arial" panose="020B0604020202020204" pitchFamily="34" charset="0"/>
              <a:buChar char="•"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CD969F2-FF7C-F924-8AA0-412418314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9308" y="5410200"/>
            <a:ext cx="713509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2pPr>
            <a:lvl3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3pPr>
            <a:lvl4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4pPr>
            <a:lvl5pPr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  <a:ea typeface="ＭＳ Ｐゴシック" charset="0"/>
                <a:cs typeface="ＭＳ Ｐゴシック" charset="0"/>
              </a:defRPr>
            </a:lvl5pPr>
            <a:lvl6pPr marL="4572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6pPr>
            <a:lvl7pPr marL="9144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7pPr>
            <a:lvl8pPr marL="13716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8pPr>
            <a:lvl9pPr marL="1828800" algn="l" defTabSz="801688" rtl="0" eaLnBrk="0" fontAlgn="base" hangingPunct="0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FF"/>
                </a:solidFill>
                <a:latin typeface="Helvetica" pitchFamily="34" charset="0"/>
              </a:defRPr>
            </a:lvl9pPr>
          </a:lstStyle>
          <a:p>
            <a:pPr marL="1158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7C63B"/>
              </a:buClr>
            </a:pPr>
            <a:r>
              <a:rPr lang="en-US" sz="2400" b="0" i="0" kern="0" dirty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Remittances and diaspora investments enhance sovereign credit ratings and reduce borrowing costs</a:t>
            </a:r>
          </a:p>
        </p:txBody>
      </p:sp>
    </p:spTree>
    <p:extLst>
      <p:ext uri="{BB962C8B-B14F-4D97-AF65-F5344CB8AC3E}">
        <p14:creationId xmlns:p14="http://schemas.microsoft.com/office/powerpoint/2010/main" val="192055773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8654" y="95293"/>
            <a:ext cx="12604830" cy="1291873"/>
          </a:xfrm>
        </p:spPr>
        <p:txBody>
          <a:bodyPr/>
          <a:lstStyle/>
          <a:p>
            <a:pPr defTabSz="791379" eaLnBrk="1" hangingPunct="1"/>
            <a:r>
              <a:rPr lang="en-US" sz="3600" dirty="0">
                <a:solidFill>
                  <a:schemeClr val="tx1"/>
                </a:solidFill>
              </a:rPr>
              <a:t>Majority of foreign workers to 7 destinations come from 10 origin countries of the Abu Dhabi Dialogue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654208" y="6969280"/>
            <a:ext cx="6562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Source: </a:t>
            </a:r>
            <a:r>
              <a:rPr lang="en-US" sz="1400" b="0" i="0" dirty="0"/>
              <a:t>World Bank-KNOMAD, Saudi Arabia’s General Authority for Statistics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2371A1-46BC-4EFE-8D6C-30099E1D4FA1}"/>
              </a:ext>
            </a:extLst>
          </p:cNvPr>
          <p:cNvGraphicFramePr/>
          <p:nvPr/>
        </p:nvGraphicFramePr>
        <p:xfrm>
          <a:off x="654208" y="1469985"/>
          <a:ext cx="11975941" cy="589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17E6C80-00AF-BDEC-8203-7EF8FB49CBA5}"/>
              </a:ext>
            </a:extLst>
          </p:cNvPr>
          <p:cNvSpPr txBox="1"/>
          <p:nvPr/>
        </p:nvSpPr>
        <p:spPr>
          <a:xfrm>
            <a:off x="654208" y="7324639"/>
            <a:ext cx="11884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Note</a:t>
            </a:r>
            <a:r>
              <a:rPr lang="en-US" sz="1400" b="0" i="0" dirty="0"/>
              <a:t>: 10 origin countries include Afghanistan, Bangladesh, India, Indonesia, Nepal, Pakistan, the Philippines, Sri Lanka, Thailand, and Vietnam</a:t>
            </a:r>
          </a:p>
        </p:txBody>
      </p:sp>
    </p:spTree>
    <p:extLst>
      <p:ext uri="{BB962C8B-B14F-4D97-AF65-F5344CB8AC3E}">
        <p14:creationId xmlns:p14="http://schemas.microsoft.com/office/powerpoint/2010/main" val="14709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8654" y="95293"/>
            <a:ext cx="12604830" cy="1291873"/>
          </a:xfrm>
        </p:spPr>
        <p:txBody>
          <a:bodyPr/>
          <a:lstStyle/>
          <a:p>
            <a:pPr defTabSz="791379" eaLnBrk="1" hangingPunct="1"/>
            <a:r>
              <a:rPr lang="en-US" sz="3600" dirty="0">
                <a:solidFill>
                  <a:schemeClr val="tx1"/>
                </a:solidFill>
              </a:rPr>
              <a:t>Top migration corridors between 7 destinations and 10 origin countries in 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942356" y="6999386"/>
            <a:ext cx="2722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Source: </a:t>
            </a:r>
            <a:r>
              <a:rPr lang="en-US" sz="1400" b="0" i="0" dirty="0"/>
              <a:t>World Bank-KNOMAD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2371A1-46BC-4EFE-8D6C-30099E1D4FA1}"/>
              </a:ext>
            </a:extLst>
          </p:cNvPr>
          <p:cNvGraphicFramePr/>
          <p:nvPr/>
        </p:nvGraphicFramePr>
        <p:xfrm>
          <a:off x="1016000" y="1315105"/>
          <a:ext cx="11810380" cy="593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00CB018-8A52-B8E8-CDCA-68982FF445E4}"/>
              </a:ext>
            </a:extLst>
          </p:cNvPr>
          <p:cNvSpPr txBox="1"/>
          <p:nvPr/>
        </p:nvSpPr>
        <p:spPr>
          <a:xfrm>
            <a:off x="942356" y="7249180"/>
            <a:ext cx="11884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Note</a:t>
            </a:r>
            <a:r>
              <a:rPr lang="en-US" sz="1400" b="0" i="0" dirty="0"/>
              <a:t>: 10 origin countries include Afghanistan, Bangladesh, India, Indonesia, Nepal, Pakistan, the Philippines, Sri Lanka, Thailand, and Vietnam; 7 destination countries include Bahrain, Kuwait, Malaysia, Oman, Qatar, Saudi Arabia, and the United Arab Emirates </a:t>
            </a:r>
          </a:p>
        </p:txBody>
      </p:sp>
    </p:spTree>
    <p:extLst>
      <p:ext uri="{BB962C8B-B14F-4D97-AF65-F5344CB8AC3E}">
        <p14:creationId xmlns:p14="http://schemas.microsoft.com/office/powerpoint/2010/main" val="193435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3800" y="438949"/>
            <a:ext cx="12171680" cy="1203038"/>
          </a:xfrm>
        </p:spPr>
        <p:txBody>
          <a:bodyPr/>
          <a:lstStyle/>
          <a:p>
            <a:pPr defTabSz="791379" eaLnBrk="1" hangingPunct="1"/>
            <a:r>
              <a:rPr lang="en-US" dirty="0"/>
              <a:t>Remittance flows to low- and middle-income countries excluding China are larger than the sum of FDI and ODA.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1281935" y="7179562"/>
            <a:ext cx="5527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</a:t>
            </a:r>
            <a:r>
              <a:rPr lang="en-US" sz="1400" b="0" i="0" dirty="0"/>
              <a:t>: World Bank-KNOMAD Migration and Development Brief 39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D2194A-7234-4FBA-9E0C-FB1D09604B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7397419"/>
              </p:ext>
            </p:extLst>
          </p:nvPr>
        </p:nvGraphicFramePr>
        <p:xfrm>
          <a:off x="1183640" y="1641987"/>
          <a:ext cx="11440160" cy="5353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2199" y="294391"/>
            <a:ext cx="12157076" cy="839786"/>
          </a:xfrm>
        </p:spPr>
        <p:txBody>
          <a:bodyPr/>
          <a:lstStyle/>
          <a:p>
            <a:r>
              <a:rPr lang="en-US" kern="1200" dirty="0">
                <a:ea typeface="ＭＳ Ｐゴシック" pitchFamily="34" charset="-128"/>
              </a:rPr>
              <a:t>Remittances to 10 origin countries of the Abu Dhabi Dialogue</a:t>
            </a:r>
            <a:endParaRPr lang="en-US" dirty="0"/>
          </a:p>
        </p:txBody>
      </p:sp>
      <p:sp>
        <p:nvSpPr>
          <p:cNvPr id="7" name="TextBox 7"/>
          <p:cNvSpPr txBox="1"/>
          <p:nvPr/>
        </p:nvSpPr>
        <p:spPr>
          <a:xfrm>
            <a:off x="429341" y="6681157"/>
            <a:ext cx="12349317" cy="952912"/>
          </a:xfrm>
          <a:prstGeom prst="rect">
            <a:avLst/>
          </a:prstGeom>
          <a:noFill/>
        </p:spPr>
        <p:txBody>
          <a:bodyPr wrap="square" lIns="90253" tIns="45128" rIns="90253" bIns="45128" rtlCol="0">
            <a:spAutoFit/>
          </a:bodyPr>
          <a:lstStyle/>
          <a:p>
            <a:r>
              <a:rPr lang="en-US" sz="1400" b="0" dirty="0"/>
              <a:t>Source</a:t>
            </a:r>
            <a:r>
              <a:rPr lang="en-US" sz="1400" b="0" i="0" dirty="0"/>
              <a:t>: World Bank-KNOMAD staff estimates, IMF’s WEO and BOP statistics</a:t>
            </a:r>
          </a:p>
          <a:p>
            <a:r>
              <a:rPr lang="en-US" sz="1400" b="0" i="0" dirty="0"/>
              <a:t>Note: GDP = gross domestic product; e = estimate; 10 origin countries include Afghanistan, Bangladesh, India, Indonesia, Nepal, Pakistan, the Philippines, Sri Lanka, Thailand, and Vietnam</a:t>
            </a:r>
          </a:p>
          <a:p>
            <a:endParaRPr lang="en-US" sz="1400" b="0" i="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EBEEA94-B580-46A1-B2AF-7CAB504A8E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3136196"/>
              </p:ext>
            </p:extLst>
          </p:nvPr>
        </p:nvGraphicFramePr>
        <p:xfrm>
          <a:off x="452284" y="1299889"/>
          <a:ext cx="6151716" cy="542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F1D472-B6DC-42D8-B6D7-AF8CECB1CE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8886523"/>
              </p:ext>
            </p:extLst>
          </p:nvPr>
        </p:nvGraphicFramePr>
        <p:xfrm>
          <a:off x="6728936" y="1253813"/>
          <a:ext cx="5912022" cy="557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639784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570" y="178112"/>
            <a:ext cx="12604830" cy="1291873"/>
          </a:xfrm>
        </p:spPr>
        <p:txBody>
          <a:bodyPr/>
          <a:lstStyle/>
          <a:p>
            <a:pPr defTabSz="791379" eaLnBrk="1" hangingPunct="1"/>
            <a:r>
              <a:rPr lang="en-US" sz="3600" dirty="0">
                <a:solidFill>
                  <a:schemeClr val="tx1"/>
                </a:solidFill>
              </a:rPr>
              <a:t>Majority of remittances to Bangladesh, Indonesia, and Pakistan comes from 7 ADD labor-receiving countries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654208" y="7061553"/>
            <a:ext cx="6562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Source: </a:t>
            </a:r>
            <a:r>
              <a:rPr lang="en-US" sz="1400" b="0" i="0" dirty="0"/>
              <a:t>World Bank-KNOMAD, Saudi Arabia’s General Authority for Statistics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2371A1-46BC-4EFE-8D6C-30099E1D4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3099238"/>
              </p:ext>
            </p:extLst>
          </p:nvPr>
        </p:nvGraphicFramePr>
        <p:xfrm>
          <a:off x="654208" y="1572764"/>
          <a:ext cx="11975941" cy="589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E9ECBD2-DA5C-0007-F0A4-56C941839C62}"/>
              </a:ext>
            </a:extLst>
          </p:cNvPr>
          <p:cNvSpPr txBox="1"/>
          <p:nvPr/>
        </p:nvSpPr>
        <p:spPr>
          <a:xfrm>
            <a:off x="654208" y="7369330"/>
            <a:ext cx="10017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Note</a:t>
            </a:r>
            <a:r>
              <a:rPr lang="en-US" sz="1400" b="0" i="0" dirty="0"/>
              <a:t>: 7 destination countries include Bahrain, Kuwait, Malaysia, Oman, Qatar, Saudi Arabia, and the United Arab Emirates </a:t>
            </a:r>
          </a:p>
        </p:txBody>
      </p:sp>
    </p:spTree>
    <p:extLst>
      <p:ext uri="{BB962C8B-B14F-4D97-AF65-F5344CB8AC3E}">
        <p14:creationId xmlns:p14="http://schemas.microsoft.com/office/powerpoint/2010/main" val="62437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3800" y="247668"/>
            <a:ext cx="12171680" cy="1203038"/>
          </a:xfrm>
        </p:spPr>
        <p:txBody>
          <a:bodyPr/>
          <a:lstStyle/>
          <a:p>
            <a:pPr defTabSz="791379" eaLnBrk="1" hangingPunct="1"/>
            <a:r>
              <a:rPr lang="en-US" dirty="0"/>
              <a:t>Remittance flows to 10 labor-sending countries of the Abu Dhabi Dialogue are larger than the sum of FDI and ODA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1031876" y="6954302"/>
            <a:ext cx="6351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</a:t>
            </a:r>
            <a:r>
              <a:rPr lang="en-US" sz="1400" b="0" i="0" dirty="0"/>
              <a:t>: World Bank-KNOMAD staff estimates, IMF’s WEO and BOP statistics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D2194A-7234-4FBA-9E0C-FB1D09604B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8988517"/>
              </p:ext>
            </p:extLst>
          </p:nvPr>
        </p:nvGraphicFramePr>
        <p:xfrm>
          <a:off x="1031876" y="1681697"/>
          <a:ext cx="11440160" cy="5241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5C5927-EFE2-4403-E2E4-74CD615C90D2}"/>
              </a:ext>
            </a:extLst>
          </p:cNvPr>
          <p:cNvSpPr txBox="1"/>
          <p:nvPr/>
        </p:nvSpPr>
        <p:spPr>
          <a:xfrm>
            <a:off x="1031876" y="7262079"/>
            <a:ext cx="11884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Note</a:t>
            </a:r>
            <a:r>
              <a:rPr lang="en-US" sz="1400" b="0" i="0" dirty="0"/>
              <a:t>: 10 origin countries include Afghanistan, Bangladesh, India, Indonesia, Nepal, Pakistan, the Philippines, Sri Lanka, Thailand, and Vietnam</a:t>
            </a:r>
          </a:p>
        </p:txBody>
      </p:sp>
    </p:spTree>
    <p:extLst>
      <p:ext uri="{BB962C8B-B14F-4D97-AF65-F5344CB8AC3E}">
        <p14:creationId xmlns:p14="http://schemas.microsoft.com/office/powerpoint/2010/main" val="229686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81A48D62-E825-B789-2503-DF02303F0812}"/>
              </a:ext>
            </a:extLst>
          </p:cNvPr>
          <p:cNvSpPr/>
          <p:nvPr/>
        </p:nvSpPr>
        <p:spPr bwMode="auto">
          <a:xfrm>
            <a:off x="8119431" y="4208443"/>
            <a:ext cx="3371162" cy="107965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3808" y="224074"/>
            <a:ext cx="12171680" cy="848536"/>
          </a:xfrm>
        </p:spPr>
        <p:txBody>
          <a:bodyPr/>
          <a:lstStyle/>
          <a:p>
            <a:pPr defTabSz="791379" eaLnBrk="1" hangingPunct="1"/>
            <a:r>
              <a:rPr lang="en-US" dirty="0"/>
              <a:t>Outward flows from ADD countries stagnated since 2014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39794E-883C-4604-9F0E-96632932012A}"/>
              </a:ext>
            </a:extLst>
          </p:cNvPr>
          <p:cNvSpPr txBox="1"/>
          <p:nvPr/>
        </p:nvSpPr>
        <p:spPr>
          <a:xfrm>
            <a:off x="1031876" y="6954302"/>
            <a:ext cx="6351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Source</a:t>
            </a:r>
            <a:r>
              <a:rPr lang="en-US" sz="1400" b="0" i="0" dirty="0"/>
              <a:t>: World Bank-KNOMAD staff estimates, IMF’s WEO and BOP statistics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D2194A-7234-4FBA-9E0C-FB1D09604B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02132"/>
              </p:ext>
            </p:extLst>
          </p:nvPr>
        </p:nvGraphicFramePr>
        <p:xfrm>
          <a:off x="1253808" y="1509311"/>
          <a:ext cx="11440160" cy="5598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5C5927-EFE2-4403-E2E4-74CD615C90D2}"/>
              </a:ext>
            </a:extLst>
          </p:cNvPr>
          <p:cNvSpPr txBox="1"/>
          <p:nvPr/>
        </p:nvSpPr>
        <p:spPr>
          <a:xfrm>
            <a:off x="1031876" y="7262079"/>
            <a:ext cx="11884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Note</a:t>
            </a:r>
            <a:r>
              <a:rPr lang="en-US" sz="1400" b="0" i="0" dirty="0"/>
              <a:t>: 10 origin countries include Afghanistan, Bangladesh, India, Indonesia, Nepal, Pakistan, the Philippines, Sri Lanka, Thailand, and Vietnam</a:t>
            </a:r>
          </a:p>
        </p:txBody>
      </p:sp>
    </p:spTree>
    <p:extLst>
      <p:ext uri="{BB962C8B-B14F-4D97-AF65-F5344CB8AC3E}">
        <p14:creationId xmlns:p14="http://schemas.microsoft.com/office/powerpoint/2010/main" val="414659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ATCHLASTPREPREVISION" val="180"/>
</p:tagLst>
</file>

<file path=ppt/theme/theme1.xml><?xml version="1.0" encoding="utf-8"?>
<a:theme xmlns:a="http://schemas.openxmlformats.org/drawingml/2006/main" name="remittances">
  <a:themeElements>
    <a:clrScheme name="Custom 1">
      <a:dk1>
        <a:srgbClr val="919191"/>
      </a:dk1>
      <a:lt1>
        <a:srgbClr val="FFFFFF"/>
      </a:lt1>
      <a:dk2>
        <a:srgbClr val="00197D"/>
      </a:dk2>
      <a:lt2>
        <a:srgbClr val="FFFFFF"/>
      </a:lt2>
      <a:accent1>
        <a:srgbClr val="2257EC"/>
      </a:accent1>
      <a:accent2>
        <a:srgbClr val="008000"/>
      </a:accent2>
      <a:accent3>
        <a:srgbClr val="AAABBF"/>
      </a:accent3>
      <a:accent4>
        <a:srgbClr val="DADADA"/>
      </a:accent4>
      <a:accent5>
        <a:srgbClr val="ABB4F4"/>
      </a:accent5>
      <a:accent6>
        <a:srgbClr val="007300"/>
      </a:accent6>
      <a:hlink>
        <a:srgbClr val="FFFFFF"/>
      </a:hlink>
      <a:folHlink>
        <a:srgbClr val="FFFFFF"/>
      </a:folHlink>
    </a:clrScheme>
    <a:fontScheme name="remittanc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mittances 1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666666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B8B8B8"/>
        </a:accent5>
        <a:accent6>
          <a:srgbClr val="8A8A8A"/>
        </a:accent6>
        <a:hlink>
          <a:srgbClr val="CCCCCC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ittances 2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0051BA"/>
        </a:accent1>
        <a:accent2>
          <a:srgbClr val="00997C"/>
        </a:accent2>
        <a:accent3>
          <a:srgbClr val="FFFFFF"/>
        </a:accent3>
        <a:accent4>
          <a:srgbClr val="000000"/>
        </a:accent4>
        <a:accent5>
          <a:srgbClr val="AAB3D9"/>
        </a:accent5>
        <a:accent6>
          <a:srgbClr val="008A70"/>
        </a:accent6>
        <a:hlink>
          <a:srgbClr val="C6A00C"/>
        </a:hlink>
        <a:folHlink>
          <a:srgbClr val="9316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ittances 3">
        <a:dk1>
          <a:srgbClr val="919191"/>
        </a:dk1>
        <a:lt1>
          <a:srgbClr val="FFFFFF"/>
        </a:lt1>
        <a:dk2>
          <a:srgbClr val="00197D"/>
        </a:dk2>
        <a:lt2>
          <a:srgbClr val="FFFFFF"/>
        </a:lt2>
        <a:accent1>
          <a:srgbClr val="2257EC"/>
        </a:accent1>
        <a:accent2>
          <a:srgbClr val="008000"/>
        </a:accent2>
        <a:accent3>
          <a:srgbClr val="AAABBF"/>
        </a:accent3>
        <a:accent4>
          <a:srgbClr val="DADADA"/>
        </a:accent4>
        <a:accent5>
          <a:srgbClr val="ABB4F4"/>
        </a:accent5>
        <a:accent6>
          <a:srgbClr val="007300"/>
        </a:accent6>
        <a:hlink>
          <a:srgbClr val="907500"/>
        </a:hlink>
        <a:folHlink>
          <a:srgbClr val="92184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b5f7eaeff331216739aac46a9f4a6d68">
  <xsd:schema xmlns:xsd="http://www.w3.org/2001/XMLSchema" xmlns:xs="http://www.w3.org/2001/XMLSchema" xmlns:p="http://schemas.microsoft.com/office/2006/metadata/properties" xmlns:ns3="eda4fd43-f936-4ced-9b4a-46c1ef7d5473" xmlns:ns4="aa3449fd-d373-417f-9c8d-cf261ce8b785" targetNamespace="http://schemas.microsoft.com/office/2006/metadata/properties" ma:root="true" ma:fieldsID="9f1020d2c6eb44dab41ae03627cd248e" ns3:_="" ns4:_="">
    <xsd:import namespace="eda4fd43-f936-4ced-9b4a-46c1ef7d5473"/>
    <xsd:import namespace="aa3449fd-d373-417f-9c8d-cf261ce8b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B625D7-F9C0-4F10-BF95-A2E241549A10}">
  <ds:schemaRefs>
    <ds:schemaRef ds:uri="eda4fd43-f936-4ced-9b4a-46c1ef7d5473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aa3449fd-d373-417f-9c8d-cf261ce8b78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C600E63-179B-41D5-B48C-C0343A3D83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a4fd43-f936-4ced-9b4a-46c1ef7d5473"/>
    <ds:schemaRef ds:uri="aa3449fd-d373-417f-9c8d-cf261ce8b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3705CD-39BE-4FFB-8FAA-44020B5D5F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9301</TotalTime>
  <Words>1365</Words>
  <Application>Microsoft Office PowerPoint</Application>
  <PresentationFormat>Custom</PresentationFormat>
  <Paragraphs>149</Paragraphs>
  <Slides>20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Helvetica</vt:lpstr>
      <vt:lpstr>Times New Roman</vt:lpstr>
      <vt:lpstr>Wingdings</vt:lpstr>
      <vt:lpstr>remittances</vt:lpstr>
      <vt:lpstr> Leveraging Remittances for Development in the Abu Dhabi Dialogue Countries</vt:lpstr>
      <vt:lpstr>Key messages</vt:lpstr>
      <vt:lpstr>Majority of foreign workers to 7 destinations come from 10 origin countries of the Abu Dhabi Dialogue</vt:lpstr>
      <vt:lpstr>Top migration corridors between 7 destinations and 10 origin countries in 2021</vt:lpstr>
      <vt:lpstr>Remittance flows to low- and middle-income countries excluding China are larger than the sum of FDI and ODA.</vt:lpstr>
      <vt:lpstr>Remittances to 10 origin countries of the Abu Dhabi Dialogue</vt:lpstr>
      <vt:lpstr>Majority of remittances to Bangladesh, Indonesia, and Pakistan comes from 7 ADD labor-receiving countries</vt:lpstr>
      <vt:lpstr>Remittance flows to 10 labor-sending countries of the Abu Dhabi Dialogue are larger than the sum of FDI and ODA</vt:lpstr>
      <vt:lpstr>Outward flows from ADD countries stagnated since 2014</vt:lpstr>
      <vt:lpstr>In Saudi Arabia, number of foreign workers have been increasing since 2021Q4</vt:lpstr>
      <vt:lpstr>Key messages</vt:lpstr>
      <vt:lpstr>Global remittance costs continued to remain high in 2023Q3, more than twice the SDG target of 3 percent</vt:lpstr>
      <vt:lpstr>Fees for sending money to 10 origin countries remain exorbitant, especially to Bangladesh </vt:lpstr>
      <vt:lpstr>Developmental impacts of remittances can be increased by reducing worker-paid recruitment costs</vt:lpstr>
      <vt:lpstr>PowerPoint Presentation</vt:lpstr>
      <vt:lpstr>Key messages</vt:lpstr>
      <vt:lpstr>     Reliance on remittances tends to be higher in sub-investment grade countries</vt:lpstr>
      <vt:lpstr>A Surge in Nonresident Deposits in India</vt:lpstr>
      <vt:lpstr>Diasporas can be leveraged for raising financing for development, especially via diaspora bonds </vt:lpstr>
      <vt:lpstr>$100 billion financing potential by leveraging diaspora resources?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Hanspeter Wyss</dc:creator>
  <cp:lastModifiedBy>Dilip Ratha</cp:lastModifiedBy>
  <cp:revision>67</cp:revision>
  <cp:lastPrinted>2019-09-10T18:10:38Z</cp:lastPrinted>
  <dcterms:created xsi:type="dcterms:W3CDTF">2005-11-07T15:29:49Z</dcterms:created>
  <dcterms:modified xsi:type="dcterms:W3CDTF">2024-02-10T04:13:45Z</dcterms:modified>
  <cp:category>slide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0x010100884A3277B7707A48B0E1B9AC835E8163</vt:lpwstr>
  </property>
</Properties>
</file>