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730" autoAdjust="0"/>
  </p:normalViewPr>
  <p:slideViewPr>
    <p:cSldViewPr snapToGrid="0">
      <p:cViewPr>
        <p:scale>
          <a:sx n="68" d="100"/>
          <a:sy n="68" d="100"/>
        </p:scale>
        <p:origin x="126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7583EF-D1EC-4DC1-8A8B-F7855E010FB6}"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8A28F-9A6A-4B56-AA49-83C9FE701AF9}" type="slidenum">
              <a:rPr lang="en-US" smtClean="0"/>
              <a:t>‹#›</a:t>
            </a:fld>
            <a:endParaRPr lang="en-US"/>
          </a:p>
        </p:txBody>
      </p:sp>
    </p:spTree>
    <p:extLst>
      <p:ext uri="{BB962C8B-B14F-4D97-AF65-F5344CB8AC3E}">
        <p14:creationId xmlns:p14="http://schemas.microsoft.com/office/powerpoint/2010/main" val="4171010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Thailand: </a:t>
            </a:r>
          </a:p>
          <a:p>
            <a:r>
              <a:rPr lang="en-US" dirty="0"/>
              <a:t>- Qatar welcomed 2 males</a:t>
            </a:r>
          </a:p>
          <a:p>
            <a:r>
              <a:rPr lang="en-US" dirty="0"/>
              <a:t>- Kuwait received 92 males</a:t>
            </a:r>
          </a:p>
          <a:p>
            <a:r>
              <a:rPr lang="en-US" dirty="0"/>
              <a:t>- Saudi Arabia received 6 women</a:t>
            </a:r>
          </a:p>
          <a:p>
            <a:r>
              <a:rPr lang="en-US" dirty="0"/>
              <a:t>- UAE received 14 males</a:t>
            </a:r>
          </a:p>
          <a:p>
            <a:r>
              <a:rPr lang="en-US" dirty="0"/>
              <a:t>- Oman received 16 males </a:t>
            </a:r>
          </a:p>
          <a:p>
            <a:endParaRPr lang="en-US" dirty="0"/>
          </a:p>
        </p:txBody>
      </p:sp>
      <p:sp>
        <p:nvSpPr>
          <p:cNvPr id="4" name="Slide Number Placeholder 3"/>
          <p:cNvSpPr>
            <a:spLocks noGrp="1"/>
          </p:cNvSpPr>
          <p:nvPr>
            <p:ph type="sldNum" sz="quarter" idx="5"/>
          </p:nvPr>
        </p:nvSpPr>
        <p:spPr/>
        <p:txBody>
          <a:bodyPr/>
          <a:lstStyle/>
          <a:p>
            <a:fld id="{90D8A28F-9A6A-4B56-AA49-83C9FE701AF9}" type="slidenum">
              <a:rPr lang="en-US" smtClean="0"/>
              <a:t>3</a:t>
            </a:fld>
            <a:endParaRPr lang="en-US"/>
          </a:p>
        </p:txBody>
      </p:sp>
    </p:spTree>
    <p:extLst>
      <p:ext uri="{BB962C8B-B14F-4D97-AF65-F5344CB8AC3E}">
        <p14:creationId xmlns:p14="http://schemas.microsoft.com/office/powerpoint/2010/main" val="2263879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Vietnamese Survey results: </a:t>
            </a:r>
          </a:p>
          <a:p>
            <a:pPr marL="171450" indent="-171450">
              <a:buFont typeface="Arial" panose="020B0604020202020204" pitchFamily="34" charset="0"/>
              <a:buChar char="•"/>
            </a:pPr>
            <a:r>
              <a:rPr lang="en-US" dirty="0"/>
              <a:t>High salary at </a:t>
            </a:r>
            <a:r>
              <a:rPr lang="en-US" dirty="0" err="1"/>
              <a:t>CoD</a:t>
            </a:r>
            <a:endParaRPr lang="en-US" dirty="0"/>
          </a:p>
          <a:p>
            <a:pPr marL="171450" indent="-171450">
              <a:buFont typeface="Arial" panose="020B0604020202020204" pitchFamily="34" charset="0"/>
              <a:buChar char="•"/>
            </a:pPr>
            <a:r>
              <a:rPr lang="en-US" dirty="0"/>
              <a:t>Good relationship between </a:t>
            </a:r>
            <a:r>
              <a:rPr lang="en-US" dirty="0" err="1"/>
              <a:t>CoD</a:t>
            </a:r>
            <a:r>
              <a:rPr lang="en-US" dirty="0"/>
              <a:t> and Vietnam </a:t>
            </a:r>
          </a:p>
          <a:p>
            <a:pPr marL="171450" indent="-171450">
              <a:buFont typeface="Arial" panose="020B0604020202020204" pitchFamily="34" charset="0"/>
              <a:buChar char="•"/>
            </a:pPr>
            <a:r>
              <a:rPr lang="en-US" dirty="0"/>
              <a:t>Higher level of skill and technology </a:t>
            </a:r>
          </a:p>
          <a:p>
            <a:pPr marL="171450" indent="-171450">
              <a:buFont typeface="Arial" panose="020B0604020202020204" pitchFamily="34" charset="0"/>
              <a:buChar char="•"/>
            </a:pPr>
            <a:r>
              <a:rPr lang="en-US" dirty="0"/>
              <a:t>Poverty, or limited access to education</a:t>
            </a:r>
          </a:p>
          <a:p>
            <a:pPr marL="171450" indent="-171450">
              <a:buFont typeface="Arial" panose="020B0604020202020204" pitchFamily="34" charset="0"/>
              <a:buChar char="•"/>
            </a:pPr>
            <a:r>
              <a:rPr lang="en-US" dirty="0"/>
              <a:t>Gender based biases</a:t>
            </a:r>
          </a:p>
          <a:p>
            <a:pPr marL="171450" indent="-171450">
              <a:buFont typeface="Arial" panose="020B0604020202020204" pitchFamily="34" charset="0"/>
              <a:buChar char="•"/>
            </a:pPr>
            <a:r>
              <a:rPr lang="en-US" dirty="0"/>
              <a:t>Violence and conflict</a:t>
            </a:r>
          </a:p>
          <a:p>
            <a:pPr marL="171450" indent="-171450">
              <a:buFont typeface="Arial" panose="020B0604020202020204" pitchFamily="34" charset="0"/>
              <a:buChar char="•"/>
            </a:pPr>
            <a:endParaRPr lang="en-US" dirty="0"/>
          </a:p>
          <a:p>
            <a:pPr marL="285750" indent="-285750">
              <a:buFont typeface="Arial" panose="020B0604020202020204" pitchFamily="34" charset="0"/>
              <a:buChar char="•"/>
            </a:pPr>
            <a:r>
              <a:rPr lang="en-US" b="1" dirty="0"/>
              <a:t>Vietnamese Nurses Survey </a:t>
            </a:r>
          </a:p>
          <a:p>
            <a:pPr marL="285750" indent="-285750">
              <a:buFont typeface="Arial" panose="020B0604020202020204" pitchFamily="34" charset="0"/>
              <a:buChar char="•"/>
            </a:pPr>
            <a:r>
              <a:rPr lang="en-US" dirty="0"/>
              <a:t>Impact of health worker migration</a:t>
            </a:r>
          </a:p>
          <a:p>
            <a:pPr marL="285750" indent="-285750">
              <a:buFont typeface="Arial" panose="020B0604020202020204" pitchFamily="34" charset="0"/>
              <a:buChar char="•"/>
            </a:pPr>
            <a:r>
              <a:rPr lang="en-US" dirty="0"/>
              <a:t>Challenges Asian women healthcare professionals </a:t>
            </a:r>
          </a:p>
          <a:p>
            <a:pPr marL="742950" lvl="1" indent="-285750">
              <a:buFont typeface="Arial" panose="020B0604020202020204" pitchFamily="34" charset="0"/>
              <a:buChar char="•"/>
            </a:pPr>
            <a:r>
              <a:rPr lang="en-US" dirty="0"/>
              <a:t>Recruitment (job mismatch , absence of recognition) </a:t>
            </a:r>
          </a:p>
          <a:p>
            <a:pPr marL="742950" lvl="1" indent="-285750">
              <a:buFont typeface="Arial" panose="020B0604020202020204" pitchFamily="34" charset="0"/>
              <a:buChar char="•"/>
            </a:pPr>
            <a:r>
              <a:rPr lang="en-US" dirty="0"/>
              <a:t>Workplace challenges (limited career advancement)</a:t>
            </a:r>
          </a:p>
          <a:p>
            <a:pPr marL="742950" lvl="1" indent="-285750">
              <a:buFont typeface="Arial" panose="020B0604020202020204" pitchFamily="34" charset="0"/>
              <a:buChar char="•"/>
            </a:pPr>
            <a:r>
              <a:rPr lang="en-US" dirty="0"/>
              <a:t>Work-life balance (limited support systems , absence of family reunions)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b="1" dirty="0"/>
              <a:t>Impact of health worker migration: </a:t>
            </a:r>
          </a:p>
          <a:p>
            <a:pPr marL="0" indent="0">
              <a:buFont typeface="Arial" panose="020B0604020202020204" pitchFamily="34" charset="0"/>
              <a:buNone/>
            </a:pPr>
            <a:r>
              <a:rPr lang="en-US" sz="1800" dirty="0">
                <a:effectLst/>
                <a:highlight>
                  <a:srgbClr val="C0C0C0"/>
                </a:highlight>
                <a:latin typeface="Calibri" panose="020F0502020204030204" pitchFamily="34" charset="0"/>
                <a:ea typeface="Calibri" panose="020F0502020204030204" pitchFamily="34" charset="0"/>
              </a:rPr>
              <a:t>source countries rely on remittances and hope to gain new skills and knowledge upon migrants' return. Remittances contribute to the local economy, and international networks established by migrants facilitate the exchange of information and expertise. However, the negative consequences include brain drain, depletion of the workforce, reduced productivity, and potential economic challenges in source countries</a:t>
            </a:r>
            <a:endParaRPr lang="en-US" dirty="0"/>
          </a:p>
        </p:txBody>
      </p:sp>
      <p:sp>
        <p:nvSpPr>
          <p:cNvPr id="4" name="Slide Number Placeholder 3"/>
          <p:cNvSpPr>
            <a:spLocks noGrp="1"/>
          </p:cNvSpPr>
          <p:nvPr>
            <p:ph type="sldNum" sz="quarter" idx="5"/>
          </p:nvPr>
        </p:nvSpPr>
        <p:spPr/>
        <p:txBody>
          <a:bodyPr/>
          <a:lstStyle/>
          <a:p>
            <a:fld id="{90D8A28F-9A6A-4B56-AA49-83C9FE701AF9}" type="slidenum">
              <a:rPr lang="en-US" smtClean="0"/>
              <a:t>4</a:t>
            </a:fld>
            <a:endParaRPr lang="en-US"/>
          </a:p>
        </p:txBody>
      </p:sp>
    </p:spTree>
    <p:extLst>
      <p:ext uri="{BB962C8B-B14F-4D97-AF65-F5344CB8AC3E}">
        <p14:creationId xmlns:p14="http://schemas.microsoft.com/office/powerpoint/2010/main" val="1281382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WHO Code of Practice: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Aims to establish guiding principles and voluntary standards for health worker recruitment, fostering international cooperation and balancing the interests of health workers, countries of origin and destination</a:t>
            </a:r>
            <a:endParaRPr lang="en-US" b="0" dirty="0"/>
          </a:p>
          <a:p>
            <a:endParaRPr lang="en-US" dirty="0"/>
          </a:p>
        </p:txBody>
      </p:sp>
      <p:sp>
        <p:nvSpPr>
          <p:cNvPr id="4" name="Slide Number Placeholder 3"/>
          <p:cNvSpPr>
            <a:spLocks noGrp="1"/>
          </p:cNvSpPr>
          <p:nvPr>
            <p:ph type="sldNum" sz="quarter" idx="5"/>
          </p:nvPr>
        </p:nvSpPr>
        <p:spPr/>
        <p:txBody>
          <a:bodyPr/>
          <a:lstStyle/>
          <a:p>
            <a:fld id="{90D8A28F-9A6A-4B56-AA49-83C9FE701AF9}" type="slidenum">
              <a:rPr lang="en-US" smtClean="0"/>
              <a:t>5</a:t>
            </a:fld>
            <a:endParaRPr lang="en-US"/>
          </a:p>
        </p:txBody>
      </p:sp>
    </p:spTree>
    <p:extLst>
      <p:ext uri="{BB962C8B-B14F-4D97-AF65-F5344CB8AC3E}">
        <p14:creationId xmlns:p14="http://schemas.microsoft.com/office/powerpoint/2010/main" val="321921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UK’s </a:t>
            </a:r>
            <a:r>
              <a:rPr lang="en-US" b="1" dirty="0" err="1"/>
              <a:t>MoA</a:t>
            </a:r>
            <a:r>
              <a:rPr lang="en-US" b="1" dirty="0"/>
              <a:t> with the Philippines and Kenya: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Arial" panose="020B0604020202020204" pitchFamily="34" charset="0"/>
              </a:rPr>
              <a:t>Outline </a:t>
            </a:r>
            <a:r>
              <a:rPr lang="en-US" sz="1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policy development, educational exchanges, and protection of labor rights, fostering a mutually beneficial relationship</a:t>
            </a:r>
            <a:r>
              <a:rPr lang="en-US" sz="1800" dirty="0">
                <a:effectLst/>
                <a:latin typeface="Calibri" panose="020F0502020204030204" pitchFamily="34" charset="0"/>
                <a:ea typeface="Calibri" panose="020F050202020403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The Migrant Workers and Overseas Filipinos Act, or Republic Act 8042 of 1995: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Arial" panose="020B0604020202020204" pitchFamily="34" charset="0"/>
              </a:rPr>
              <a:t>This legislation outlined precise procedures for recruitment, deployment, and welfare administration, setting a higher standard for the protection and promotion of the welfare of migrant workers, their families, and distressed overseas Filipinos</a:t>
            </a:r>
            <a:r>
              <a:rPr lang="en-US" sz="1200" kern="0" dirty="0">
                <a:effectLst/>
                <a:latin typeface="Calibri" panose="020F0502020204030204" pitchFamily="34" charset="0"/>
                <a:ea typeface="Calibri" panose="020F0502020204030204" pitchFamily="34" charset="0"/>
              </a:rPr>
              <a:t> </a:t>
            </a:r>
            <a:r>
              <a:rPr lang="en-US" dirty="0">
                <a:effectLst/>
              </a:rPr>
              <a:t> </a:t>
            </a:r>
            <a:r>
              <a:rPr lang="en-US" sz="1200" dirty="0">
                <a:effectLst/>
                <a:latin typeface="Calibri" panose="020F0502020204030204" pitchFamily="34" charset="0"/>
                <a:ea typeface="Calibri" panose="020F0502020204030204" pitchFamily="34" charset="0"/>
              </a:rPr>
              <a:t>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0D8A28F-9A6A-4B56-AA49-83C9FE701AF9}" type="slidenum">
              <a:rPr lang="en-US" smtClean="0"/>
              <a:t>6</a:t>
            </a:fld>
            <a:endParaRPr lang="en-US"/>
          </a:p>
        </p:txBody>
      </p:sp>
    </p:spTree>
    <p:extLst>
      <p:ext uri="{BB962C8B-B14F-4D97-AF65-F5344CB8AC3E}">
        <p14:creationId xmlns:p14="http://schemas.microsoft.com/office/powerpoint/2010/main" val="2131984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summary of the recruitment process, latest changes to the labor law, bilateral agre</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ements, and existing training opportunities in the countries of destination</a:t>
            </a:r>
            <a:endParaRPr lang="en-US" sz="1200" dirty="0">
              <a:solidFill>
                <a:srgbClr val="0E101A"/>
              </a:solidFill>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800"/>
              </a:spcAft>
            </a:pPr>
            <a:r>
              <a:rPr lang="en-US" sz="1800" b="1"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BAH:</a:t>
            </a:r>
          </a:p>
          <a:p>
            <a:pPr marL="0" marR="0" algn="l">
              <a:lnSpc>
                <a:spcPct val="107000"/>
              </a:lnSpc>
              <a:spcBef>
                <a:spcPts val="0"/>
              </a:spcBef>
              <a:spcAft>
                <a:spcPts val="800"/>
              </a:spcAft>
            </a:pPr>
            <a:r>
              <a:rPr lang="en-US" sz="1800" b="1" dirty="0">
                <a:solidFill>
                  <a:srgbClr val="0E101A"/>
                </a:solidFill>
                <a:effectLst/>
                <a:latin typeface="Calibri" panose="020F0502020204030204" pitchFamily="34" charset="0"/>
                <a:ea typeface="Calibri" panose="020F0502020204030204" pitchFamily="34" charset="0"/>
                <a:cs typeface="Arial" panose="020B0604020202020204" pitchFamily="34" charset="0"/>
              </a:rPr>
              <a:t>The agreement includes objectives related to the exchange of human resources between the two countries, the provisions on equal employment opportunities and including access to training and career development opportunities. </a:t>
            </a:r>
            <a:r>
              <a:rPr lang="en-US" sz="1800" b="1"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The Labor Market Regulatory Authority (LMRA) organizes workshops and training sessions for migrant health professionals -nationals and non-nationals. These training sessions are </a:t>
            </a:r>
            <a:r>
              <a:rPr lang="en-US" sz="1800" b="1" kern="100" dirty="0">
                <a:solidFill>
                  <a:srgbClr val="0E101A"/>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funded by the government. </a:t>
            </a:r>
            <a:r>
              <a:rPr lang="en-US" sz="1800" b="1"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There are also separate training sessions and workshops organized by private hospitals and healthcare providers, the MOH is only overseeing these workshops.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QATAR: In terms of training sessions for healthcare professionals, the government in Qatar collaborates with pre-approved agencies and conducts visits to its premises as well as training institutions in country of origin.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800"/>
              </a:spcAft>
            </a:pPr>
            <a:r>
              <a:rPr lang="en-US" sz="1800"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Oman: </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Thus, there are proposals for different training sessions upon arrival in Oman to improve healthcare services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0D8A28F-9A6A-4B56-AA49-83C9FE701AF9}" type="slidenum">
              <a:rPr lang="en-US" smtClean="0"/>
              <a:t>7</a:t>
            </a:fld>
            <a:endParaRPr lang="en-US"/>
          </a:p>
        </p:txBody>
      </p:sp>
    </p:spTree>
    <p:extLst>
      <p:ext uri="{BB962C8B-B14F-4D97-AF65-F5344CB8AC3E}">
        <p14:creationId xmlns:p14="http://schemas.microsoft.com/office/powerpoint/2010/main" val="406933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 corridors between GCC and the Philippines and Thailand: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Recruitment and mobility of migrant workers in health sector governed by </a:t>
            </a:r>
            <a:r>
              <a:rPr lang="en-US" b="1" dirty="0"/>
              <a:t>National Legal Frameworks and Policy Regulations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 ASEAN multilateral agreements: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Strongest in sills recognition and enforcement</a:t>
            </a:r>
          </a:p>
        </p:txBody>
      </p:sp>
      <p:sp>
        <p:nvSpPr>
          <p:cNvPr id="4" name="Slide Number Placeholder 3"/>
          <p:cNvSpPr>
            <a:spLocks noGrp="1"/>
          </p:cNvSpPr>
          <p:nvPr>
            <p:ph type="sldNum" sz="quarter" idx="5"/>
          </p:nvPr>
        </p:nvSpPr>
        <p:spPr/>
        <p:txBody>
          <a:bodyPr/>
          <a:lstStyle/>
          <a:p>
            <a:fld id="{90D8A28F-9A6A-4B56-AA49-83C9FE701AF9}" type="slidenum">
              <a:rPr lang="en-US" smtClean="0"/>
              <a:t>8</a:t>
            </a:fld>
            <a:endParaRPr lang="en-US"/>
          </a:p>
        </p:txBody>
      </p:sp>
    </p:spTree>
    <p:extLst>
      <p:ext uri="{BB962C8B-B14F-4D97-AF65-F5344CB8AC3E}">
        <p14:creationId xmlns:p14="http://schemas.microsoft.com/office/powerpoint/2010/main" val="1180877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Transfer of good practices</a:t>
            </a:r>
            <a:r>
              <a:rPr lang="en-US" dirty="0"/>
              <a:t>: </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Public sector employers offer better access to a wider range of benefits, and protection monitoring, more stability, and better opportunities for professional development. </a:t>
            </a:r>
            <a:r>
              <a:rPr lang="en-US" sz="1800" kern="1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monitoring of the healthcare professional living conditions, and workplace environment which not only re-assures the healthcare professional and improve her performance and overall experience but also ensures proper implementation of national labor law and international labor standards in the country.</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0D8A28F-9A6A-4B56-AA49-83C9FE701AF9}" type="slidenum">
              <a:rPr lang="en-US" smtClean="0"/>
              <a:t>9</a:t>
            </a:fld>
            <a:endParaRPr lang="en-US"/>
          </a:p>
        </p:txBody>
      </p:sp>
    </p:spTree>
    <p:extLst>
      <p:ext uri="{BB962C8B-B14F-4D97-AF65-F5344CB8AC3E}">
        <p14:creationId xmlns:p14="http://schemas.microsoft.com/office/powerpoint/2010/main" val="1373479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A2D73-B8ED-B5A3-A595-C34F8C153C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581920-97FA-0DD2-CFA8-FBF1A2C88D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CBE08D-C322-DEA1-E85E-435ED43DF8B3}"/>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79F260AB-8A27-60AB-741E-9F80331E0A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3A50C5-F436-CF21-1449-7456876180D0}"/>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31289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D33F-6FA3-5E72-D3E9-EC17D29105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3E1EC4-D809-6DFB-ED68-88A51F2FE5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0AE512-972A-0139-C225-A32CDBDD90CC}"/>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F96B4A1D-C54C-D6C7-7FC4-A5EBB32F1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3836D0-EAC4-8B42-386D-95317AD9C680}"/>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279572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3546F3-5169-51E6-1B0F-121870B991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EDAA8F-F0D5-2FAE-DEC2-16FCCCD73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1884F-9FF0-03B1-4677-95DFFDEB015E}"/>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A6B2E007-919C-49B4-29E6-A3051E205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BD1FE-18E0-39F1-B070-48C7A890E530}"/>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421930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DA5E-B06B-84B8-727A-ED9519077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AD405-DD15-52F8-767D-39070DBC36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D51B4C-C9D7-45B7-0B23-D53B981B1037}"/>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BF8CE383-633A-C310-EF73-207BFA332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331325-F5BE-3D7F-0420-3F1F7088CEC0}"/>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331351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10D1F-7A88-C637-547A-1C7DDA6468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1FEF2D-2E25-9CC9-A1E6-3947A02B39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517C77-AC12-EBB2-F538-97E30D6A80CE}"/>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F5065306-C41D-424E-9029-B64989EF1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0AF27-97F3-165A-22AA-C93EC189A37B}"/>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3617355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1D1FF-8AFA-4B20-D8B4-D9C2665C06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06AED3-1292-7F64-64DE-D3C21AAAA3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ED681B-1342-9840-0539-408B961BBD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49A54D-54A1-9840-1EB3-95A850E7BB31}"/>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6" name="Footer Placeholder 5">
            <a:extLst>
              <a:ext uri="{FF2B5EF4-FFF2-40B4-BE49-F238E27FC236}">
                <a16:creationId xmlns:a16="http://schemas.microsoft.com/office/drawing/2014/main" id="{A11479A6-AB4D-199A-BFD8-CD5ED947B5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472228-DC15-0CF4-71A1-078F453744D4}"/>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177978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6D1FC-2478-56AA-5ACA-783389B051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CDA47A-BBA3-7322-31ED-3BCB20CDB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237BF1-22EF-FB3D-A82A-914E3C9DBD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150DE0-240F-16F9-04EC-F7731B9FB6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8C93D9-DAEB-DA46-00B1-3B2B8E6D0F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D776FC-F682-D85C-70EB-3C0A08150301}"/>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8" name="Footer Placeholder 7">
            <a:extLst>
              <a:ext uri="{FF2B5EF4-FFF2-40B4-BE49-F238E27FC236}">
                <a16:creationId xmlns:a16="http://schemas.microsoft.com/office/drawing/2014/main" id="{526ADD38-3671-0062-1624-853157A198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246503-4AF8-514B-3F4C-65DF16C62C2C}"/>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1473058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ADB27-941F-2565-6CCF-243F26F562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059CF7-1B29-7840-C38A-1F6EC5A4E8B7}"/>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4" name="Footer Placeholder 3">
            <a:extLst>
              <a:ext uri="{FF2B5EF4-FFF2-40B4-BE49-F238E27FC236}">
                <a16:creationId xmlns:a16="http://schemas.microsoft.com/office/drawing/2014/main" id="{9DF477C2-D78C-2173-3C8A-2D9512DEE9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6F651A-7BBF-E4DB-FD7F-2F07B7A4F39D}"/>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198374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2F1B7D-B49C-BB00-3689-B1F017E0D836}"/>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3" name="Footer Placeholder 2">
            <a:extLst>
              <a:ext uri="{FF2B5EF4-FFF2-40B4-BE49-F238E27FC236}">
                <a16:creationId xmlns:a16="http://schemas.microsoft.com/office/drawing/2014/main" id="{935E0EA2-91EC-EEB4-91A5-EA74C688B4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F86E40-AF22-4753-0A3E-EC4DA7E72EBE}"/>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259932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5197B-66AB-3F5E-DA7F-7E4E2D4DCB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5DAA2B-1203-27C8-6999-72F8E2C668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A0D750-A046-D708-1CBF-114530DE5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BDCCF-9A08-5307-A6C2-D3C7D44C40F1}"/>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6" name="Footer Placeholder 5">
            <a:extLst>
              <a:ext uri="{FF2B5EF4-FFF2-40B4-BE49-F238E27FC236}">
                <a16:creationId xmlns:a16="http://schemas.microsoft.com/office/drawing/2014/main" id="{B3C3FADE-E00F-8C19-5EE3-9692CF282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949D2-E4A6-3B55-7D1B-4FF2DBD5471B}"/>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373089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9126-B4AD-2C71-551D-49D7C1D55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23570E-5F9A-849D-A1B3-3A743E6CBD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88F9A9-08BD-7AE4-9B28-EA67A8335E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57C171-051C-770D-887B-FFB05E6C46DB}"/>
              </a:ext>
            </a:extLst>
          </p:cNvPr>
          <p:cNvSpPr>
            <a:spLocks noGrp="1"/>
          </p:cNvSpPr>
          <p:nvPr>
            <p:ph type="dt" sz="half" idx="10"/>
          </p:nvPr>
        </p:nvSpPr>
        <p:spPr/>
        <p:txBody>
          <a:bodyPr/>
          <a:lstStyle/>
          <a:p>
            <a:fld id="{50CED100-8BAC-43E2-8801-800EFFFE2C65}" type="datetimeFigureOut">
              <a:rPr lang="en-US" smtClean="0"/>
              <a:t>1/24/2024</a:t>
            </a:fld>
            <a:endParaRPr lang="en-US"/>
          </a:p>
        </p:txBody>
      </p:sp>
      <p:sp>
        <p:nvSpPr>
          <p:cNvPr id="6" name="Footer Placeholder 5">
            <a:extLst>
              <a:ext uri="{FF2B5EF4-FFF2-40B4-BE49-F238E27FC236}">
                <a16:creationId xmlns:a16="http://schemas.microsoft.com/office/drawing/2014/main" id="{2F4698F0-407B-0293-A11E-2218F09FFD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2D212-3A69-DECE-5941-51CA8A333729}"/>
              </a:ext>
            </a:extLst>
          </p:cNvPr>
          <p:cNvSpPr>
            <a:spLocks noGrp="1"/>
          </p:cNvSpPr>
          <p:nvPr>
            <p:ph type="sldNum" sz="quarter" idx="12"/>
          </p:nvPr>
        </p:nvSpPr>
        <p:spPr/>
        <p:txBody>
          <a:bodyPr/>
          <a:lstStyle/>
          <a:p>
            <a:fld id="{D9D75554-36F1-4425-B669-7EE1AD017602}" type="slidenum">
              <a:rPr lang="en-US" smtClean="0"/>
              <a:t>‹#›</a:t>
            </a:fld>
            <a:endParaRPr lang="en-US"/>
          </a:p>
        </p:txBody>
      </p:sp>
    </p:spTree>
    <p:extLst>
      <p:ext uri="{BB962C8B-B14F-4D97-AF65-F5344CB8AC3E}">
        <p14:creationId xmlns:p14="http://schemas.microsoft.com/office/powerpoint/2010/main" val="223150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9B9B73-F4D0-A374-B982-B4CA2BDB9D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4154A3-8B01-E6C4-9DD0-C1B092813A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041CD2-5BFF-0535-EDC0-F9ECC8153E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CED100-8BAC-43E2-8801-800EFFFE2C65}" type="datetimeFigureOut">
              <a:rPr lang="en-US" smtClean="0"/>
              <a:t>1/24/2024</a:t>
            </a:fld>
            <a:endParaRPr lang="en-US"/>
          </a:p>
        </p:txBody>
      </p:sp>
      <p:sp>
        <p:nvSpPr>
          <p:cNvPr id="5" name="Footer Placeholder 4">
            <a:extLst>
              <a:ext uri="{FF2B5EF4-FFF2-40B4-BE49-F238E27FC236}">
                <a16:creationId xmlns:a16="http://schemas.microsoft.com/office/drawing/2014/main" id="{77014FC6-CA7F-7415-F57C-35C1D91C50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E282C1-1D0F-64AE-4E43-E3E698503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D75554-36F1-4425-B669-7EE1AD017602}" type="slidenum">
              <a:rPr lang="en-US" smtClean="0"/>
              <a:t>‹#›</a:t>
            </a:fld>
            <a:endParaRPr lang="en-US"/>
          </a:p>
        </p:txBody>
      </p:sp>
    </p:spTree>
    <p:extLst>
      <p:ext uri="{BB962C8B-B14F-4D97-AF65-F5344CB8AC3E}">
        <p14:creationId xmlns:p14="http://schemas.microsoft.com/office/powerpoint/2010/main" val="2418988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9014-9FBC-12C1-F6E1-C34BBC185F30}"/>
              </a:ext>
            </a:extLst>
          </p:cNvPr>
          <p:cNvSpPr>
            <a:spLocks noGrp="1"/>
          </p:cNvSpPr>
          <p:nvPr>
            <p:ph type="ctrTitle"/>
          </p:nvPr>
        </p:nvSpPr>
        <p:spPr/>
        <p:txBody>
          <a:bodyPr/>
          <a:lstStyle/>
          <a:p>
            <a:r>
              <a:rPr lang="en-US" sz="4400" b="1" dirty="0">
                <a:solidFill>
                  <a:srgbClr val="2F5496"/>
                </a:solidFill>
                <a:latin typeface="Calibri Light" panose="020F0302020204030204" pitchFamily="34" charset="0"/>
                <a:ea typeface="Yu Gothic Light" panose="020B0300000000000000" pitchFamily="34" charset="-128"/>
                <a:cs typeface="Times New Roman" panose="02020603050405020304" pitchFamily="18" charset="0"/>
              </a:rPr>
              <a:t>RECRUITMENT AND MOBILITY OF MIGRANT WOMEN IN THE HEALTH SECTOR  </a:t>
            </a:r>
          </a:p>
        </p:txBody>
      </p:sp>
      <p:sp>
        <p:nvSpPr>
          <p:cNvPr id="3" name="Subtitle 2">
            <a:extLst>
              <a:ext uri="{FF2B5EF4-FFF2-40B4-BE49-F238E27FC236}">
                <a16:creationId xmlns:a16="http://schemas.microsoft.com/office/drawing/2014/main" id="{5D2C5833-551A-A9B0-0C32-AF407FFC5C2A}"/>
              </a:ext>
            </a:extLst>
          </p:cNvPr>
          <p:cNvSpPr>
            <a:spLocks noGrp="1"/>
          </p:cNvSpPr>
          <p:nvPr>
            <p:ph type="subTitle" idx="1"/>
          </p:nvPr>
        </p:nvSpPr>
        <p:spPr/>
        <p:txBody>
          <a:bodyPr/>
          <a:lstStyle/>
          <a:p>
            <a:r>
              <a:rPr lang="en-US" dirty="0"/>
              <a:t>7th Abu Dhabi Dialogue Ministerial Consultation </a:t>
            </a:r>
          </a:p>
        </p:txBody>
      </p:sp>
    </p:spTree>
    <p:extLst>
      <p:ext uri="{BB962C8B-B14F-4D97-AF65-F5344CB8AC3E}">
        <p14:creationId xmlns:p14="http://schemas.microsoft.com/office/powerpoint/2010/main" val="742425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8F2F1-14DB-75BB-7719-5D082A79FC9C}"/>
              </a:ext>
            </a:extLst>
          </p:cNvPr>
          <p:cNvSpPr>
            <a:spLocks noGrp="1"/>
          </p:cNvSpPr>
          <p:nvPr>
            <p:ph type="title"/>
          </p:nvPr>
        </p:nvSpPr>
        <p:spPr/>
        <p:txBody>
          <a:bodyPr/>
          <a:lstStyle/>
          <a:p>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Good Practices </a:t>
            </a:r>
            <a:r>
              <a:rPr lang="en-US" sz="4400" b="1" dirty="0" err="1">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Cont</a:t>
            </a: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183C9E08-09C5-4A7E-5A23-E9949CF3CF72}"/>
              </a:ext>
            </a:extLst>
          </p:cNvPr>
          <p:cNvSpPr>
            <a:spLocks noGrp="1"/>
          </p:cNvSpPr>
          <p:nvPr>
            <p:ph idx="1"/>
          </p:nvPr>
        </p:nvSpPr>
        <p:spPr/>
        <p:txBody>
          <a:bodyPr/>
          <a:lstStyle/>
          <a:p>
            <a:r>
              <a:rPr lang="en-US" dirty="0"/>
              <a:t>Skills Mobility Partnerships (SMPs)</a:t>
            </a:r>
          </a:p>
          <a:p>
            <a:pPr lvl="1"/>
            <a:r>
              <a:rPr lang="en-US" dirty="0"/>
              <a:t>Providing training and upskilling opportunities not only for those who migrate and in the </a:t>
            </a:r>
            <a:r>
              <a:rPr lang="en-US" dirty="0" err="1"/>
              <a:t>CoO</a:t>
            </a:r>
            <a:r>
              <a:rPr lang="en-US" dirty="0"/>
              <a:t>, creating a pool of talents</a:t>
            </a:r>
          </a:p>
          <a:p>
            <a:pPr lvl="1"/>
            <a:r>
              <a:rPr lang="en-US" dirty="0"/>
              <a:t>Expanding knowledge, leading to better career prospects, talent retention.. </a:t>
            </a:r>
          </a:p>
          <a:p>
            <a:pPr marL="0" indent="0">
              <a:buNone/>
            </a:pPr>
            <a:endParaRPr lang="en-US" dirty="0"/>
          </a:p>
        </p:txBody>
      </p:sp>
      <p:graphicFrame>
        <p:nvGraphicFramePr>
          <p:cNvPr id="4" name="Table 3">
            <a:extLst>
              <a:ext uri="{FF2B5EF4-FFF2-40B4-BE49-F238E27FC236}">
                <a16:creationId xmlns:a16="http://schemas.microsoft.com/office/drawing/2014/main" id="{AA54AAEA-EAD8-ECD8-E3A7-820F3529EA3C}"/>
              </a:ext>
            </a:extLst>
          </p:cNvPr>
          <p:cNvGraphicFramePr>
            <a:graphicFrameLocks noGrp="1"/>
          </p:cNvGraphicFramePr>
          <p:nvPr>
            <p:extLst>
              <p:ext uri="{D42A27DB-BD31-4B8C-83A1-F6EECF244321}">
                <p14:modId xmlns:p14="http://schemas.microsoft.com/office/powerpoint/2010/main" val="493079869"/>
              </p:ext>
            </p:extLst>
          </p:nvPr>
        </p:nvGraphicFramePr>
        <p:xfrm>
          <a:off x="7181385" y="3428999"/>
          <a:ext cx="4172414" cy="3063876"/>
        </p:xfrm>
        <a:graphic>
          <a:graphicData uri="http://schemas.openxmlformats.org/drawingml/2006/table">
            <a:tbl>
              <a:tblPr firstRow="1" bandRow="1">
                <a:tableStyleId>{5C22544A-7EE6-4342-B048-85BDC9FD1C3A}</a:tableStyleId>
              </a:tblPr>
              <a:tblGrid>
                <a:gridCol w="4172414">
                  <a:extLst>
                    <a:ext uri="{9D8B030D-6E8A-4147-A177-3AD203B41FA5}">
                      <a16:colId xmlns:a16="http://schemas.microsoft.com/office/drawing/2014/main" val="2598124158"/>
                    </a:ext>
                  </a:extLst>
                </a:gridCol>
              </a:tblGrid>
              <a:tr h="510646">
                <a:tc>
                  <a:txBody>
                    <a:bodyPr/>
                    <a:lstStyle/>
                    <a:p>
                      <a:r>
                        <a:rPr lang="en-US" dirty="0"/>
                        <a:t>Components of SMPs </a:t>
                      </a:r>
                    </a:p>
                  </a:txBody>
                  <a:tcPr/>
                </a:tc>
                <a:extLst>
                  <a:ext uri="{0D108BD9-81ED-4DB2-BD59-A6C34878D82A}">
                    <a16:rowId xmlns:a16="http://schemas.microsoft.com/office/drawing/2014/main" val="1003015788"/>
                  </a:ext>
                </a:extLst>
              </a:tr>
              <a:tr h="510646">
                <a:tc>
                  <a:txBody>
                    <a:bodyPr/>
                    <a:lstStyle/>
                    <a:p>
                      <a:r>
                        <a:rPr lang="en-US" dirty="0"/>
                        <a:t>1. Formalized State Cooperation </a:t>
                      </a:r>
                    </a:p>
                  </a:txBody>
                  <a:tcPr/>
                </a:tc>
                <a:extLst>
                  <a:ext uri="{0D108BD9-81ED-4DB2-BD59-A6C34878D82A}">
                    <a16:rowId xmlns:a16="http://schemas.microsoft.com/office/drawing/2014/main" val="1983074501"/>
                  </a:ext>
                </a:extLst>
              </a:tr>
              <a:tr h="510646">
                <a:tc>
                  <a:txBody>
                    <a:bodyPr/>
                    <a:lstStyle/>
                    <a:p>
                      <a:r>
                        <a:rPr lang="en-US" dirty="0"/>
                        <a:t>2. Multi-stakeholder involvement </a:t>
                      </a:r>
                    </a:p>
                  </a:txBody>
                  <a:tcPr/>
                </a:tc>
                <a:extLst>
                  <a:ext uri="{0D108BD9-81ED-4DB2-BD59-A6C34878D82A}">
                    <a16:rowId xmlns:a16="http://schemas.microsoft.com/office/drawing/2014/main" val="1750464560"/>
                  </a:ext>
                </a:extLst>
              </a:tr>
              <a:tr h="510646">
                <a:tc>
                  <a:txBody>
                    <a:bodyPr/>
                    <a:lstStyle/>
                    <a:p>
                      <a:r>
                        <a:rPr lang="en-US" dirty="0"/>
                        <a:t>3. Training </a:t>
                      </a:r>
                    </a:p>
                  </a:txBody>
                  <a:tcPr/>
                </a:tc>
                <a:extLst>
                  <a:ext uri="{0D108BD9-81ED-4DB2-BD59-A6C34878D82A}">
                    <a16:rowId xmlns:a16="http://schemas.microsoft.com/office/drawing/2014/main" val="3585678097"/>
                  </a:ext>
                </a:extLst>
              </a:tr>
              <a:tr h="510646">
                <a:tc>
                  <a:txBody>
                    <a:bodyPr/>
                    <a:lstStyle/>
                    <a:p>
                      <a:r>
                        <a:rPr lang="en-US" dirty="0"/>
                        <a:t>4. Skills recognition </a:t>
                      </a:r>
                    </a:p>
                  </a:txBody>
                  <a:tcPr/>
                </a:tc>
                <a:extLst>
                  <a:ext uri="{0D108BD9-81ED-4DB2-BD59-A6C34878D82A}">
                    <a16:rowId xmlns:a16="http://schemas.microsoft.com/office/drawing/2014/main" val="2962431874"/>
                  </a:ext>
                </a:extLst>
              </a:tr>
              <a:tr h="510646">
                <a:tc>
                  <a:txBody>
                    <a:bodyPr/>
                    <a:lstStyle/>
                    <a:p>
                      <a:r>
                        <a:rPr lang="en-US" dirty="0"/>
                        <a:t>5. Migration/ Mobility </a:t>
                      </a:r>
                    </a:p>
                  </a:txBody>
                  <a:tcPr/>
                </a:tc>
                <a:extLst>
                  <a:ext uri="{0D108BD9-81ED-4DB2-BD59-A6C34878D82A}">
                    <a16:rowId xmlns:a16="http://schemas.microsoft.com/office/drawing/2014/main" val="1754539655"/>
                  </a:ext>
                </a:extLst>
              </a:tr>
            </a:tbl>
          </a:graphicData>
        </a:graphic>
      </p:graphicFrame>
    </p:spTree>
    <p:extLst>
      <p:ext uri="{BB962C8B-B14F-4D97-AF65-F5344CB8AC3E}">
        <p14:creationId xmlns:p14="http://schemas.microsoft.com/office/powerpoint/2010/main" val="1485033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D21F2-6D05-1AEC-2CF6-951475B532CD}"/>
              </a:ext>
            </a:extLst>
          </p:cNvPr>
          <p:cNvSpPr>
            <a:spLocks noGrp="1"/>
          </p:cNvSpPr>
          <p:nvPr>
            <p:ph type="title"/>
          </p:nvPr>
        </p:nvSpPr>
        <p:spPr/>
        <p:txBody>
          <a:bodyPr>
            <a:normAutofit/>
          </a:bodyPr>
          <a:lstStyle/>
          <a:p>
            <a:pPr marL="0" marR="0">
              <a:spcBef>
                <a:spcPts val="200"/>
              </a:spcBef>
              <a:spcAft>
                <a:spcPts val="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A f</a:t>
            </a:r>
            <a:r>
              <a:rPr lang="en-US" b="1" dirty="0">
                <a:solidFill>
                  <a:srgbClr val="2F5496"/>
                </a:solidFill>
                <a:latin typeface="Calibri Light" panose="020F0302020204030204" pitchFamily="34" charset="0"/>
                <a:ea typeface="Yu Gothic Light" panose="020B0300000000000000" pitchFamily="34" charset="-128"/>
                <a:cs typeface="Times New Roman" panose="02020603050405020304" pitchFamily="18" charset="0"/>
              </a:rPr>
              <a:t>ew r</a:t>
            </a: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ecommendations</a:t>
            </a:r>
            <a:endParaRPr lang="en-US" dirty="0"/>
          </a:p>
        </p:txBody>
      </p:sp>
      <p:sp>
        <p:nvSpPr>
          <p:cNvPr id="3" name="Content Placeholder 2">
            <a:extLst>
              <a:ext uri="{FF2B5EF4-FFF2-40B4-BE49-F238E27FC236}">
                <a16:creationId xmlns:a16="http://schemas.microsoft.com/office/drawing/2014/main" id="{48142B30-F705-170C-47A1-12153EDE5BFD}"/>
              </a:ext>
            </a:extLst>
          </p:cNvPr>
          <p:cNvSpPr>
            <a:spLocks noGrp="1"/>
          </p:cNvSpPr>
          <p:nvPr>
            <p:ph idx="1"/>
          </p:nvPr>
        </p:nvSpPr>
        <p:spPr/>
        <p:txBody>
          <a:bodyPr>
            <a:normAutofit fontScale="77500" lnSpcReduction="20000"/>
          </a:bodyPr>
          <a:lstStyle/>
          <a:p>
            <a:r>
              <a:rPr lang="en-US" dirty="0"/>
              <a:t>GCC secretariat to undertake a mapping of the admission conditions and rights of healthcare workers from 3</a:t>
            </a:r>
            <a:r>
              <a:rPr lang="en-US" baseline="30000" dirty="0"/>
              <a:t>rd</a:t>
            </a:r>
            <a:r>
              <a:rPr lang="en-US" dirty="0"/>
              <a:t> countries in GCC MS.</a:t>
            </a:r>
          </a:p>
          <a:p>
            <a:r>
              <a:rPr lang="en-US" dirty="0"/>
              <a:t>BLAs to make specific reference to women recognizing their challenges</a:t>
            </a:r>
          </a:p>
          <a:p>
            <a:r>
              <a:rPr lang="en-US" dirty="0"/>
              <a:t>Promoting and reviewing Codes of Practice for International Recruitment of health care workers</a:t>
            </a:r>
          </a:p>
          <a:p>
            <a:r>
              <a:rPr lang="en-US" dirty="0"/>
              <a:t>Create a common qualification framework between </a:t>
            </a:r>
            <a:r>
              <a:rPr lang="en-US" dirty="0" err="1"/>
              <a:t>CoO</a:t>
            </a:r>
            <a:r>
              <a:rPr lang="en-US" dirty="0"/>
              <a:t> and </a:t>
            </a:r>
            <a:r>
              <a:rPr lang="en-US" dirty="0" err="1"/>
              <a:t>CoD</a:t>
            </a:r>
            <a:endParaRPr lang="en-US" dirty="0"/>
          </a:p>
          <a:p>
            <a:r>
              <a:rPr lang="en-US" dirty="0"/>
              <a:t>Consider co-investing in skills development in </a:t>
            </a:r>
            <a:r>
              <a:rPr lang="en-US" dirty="0" err="1"/>
              <a:t>CoO</a:t>
            </a:r>
            <a:r>
              <a:rPr lang="en-US" dirty="0"/>
              <a:t> for the purpose of creating a pool for skilled health workforce for “home” and the “away” track</a:t>
            </a:r>
          </a:p>
          <a:p>
            <a:r>
              <a:rPr lang="en-US" dirty="0"/>
              <a:t>Advanced post-arrival training for migrant health workers – both men and women  </a:t>
            </a:r>
          </a:p>
          <a:p>
            <a:r>
              <a:rPr lang="en-US" dirty="0"/>
              <a:t>Labour laws enforcing the provisions for fair wages, safe working conditions, access to healthcare and promote gender equality</a:t>
            </a:r>
          </a:p>
          <a:p>
            <a:r>
              <a:rPr lang="en-US" dirty="0"/>
              <a:t>Promote diversity and inclusion by providing equal opportunities for career advancement and professional development</a:t>
            </a:r>
          </a:p>
        </p:txBody>
      </p:sp>
    </p:spTree>
    <p:extLst>
      <p:ext uri="{BB962C8B-B14F-4D97-AF65-F5344CB8AC3E}">
        <p14:creationId xmlns:p14="http://schemas.microsoft.com/office/powerpoint/2010/main" val="1113942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9C159E-66FD-FCF7-0CF7-2E2427FA2A7F}"/>
              </a:ext>
            </a:extLst>
          </p:cNvPr>
          <p:cNvSpPr>
            <a:spLocks noGrp="1"/>
          </p:cNvSpPr>
          <p:nvPr>
            <p:ph type="title"/>
          </p:nvPr>
        </p:nvSpPr>
        <p:spPr>
          <a:xfrm>
            <a:off x="838200" y="1222058"/>
            <a:ext cx="10515600" cy="2852737"/>
          </a:xfrm>
        </p:spPr>
        <p:txBody>
          <a:bodyPr/>
          <a:lstStyle/>
          <a:p>
            <a:pPr algn="ctr"/>
            <a:r>
              <a:rPr lang="en-US" sz="4400" b="1" dirty="0">
                <a:solidFill>
                  <a:srgbClr val="2F5496"/>
                </a:solidFill>
                <a:latin typeface="Calibri Light" panose="020F0302020204030204" pitchFamily="34" charset="0"/>
                <a:ea typeface="Yu Gothic Light" panose="020B0300000000000000" pitchFamily="34" charset="-128"/>
                <a:cs typeface="Times New Roman" panose="02020603050405020304" pitchFamily="18" charset="0"/>
              </a:rPr>
              <a:t>Thank You!</a:t>
            </a:r>
          </a:p>
        </p:txBody>
      </p:sp>
    </p:spTree>
    <p:extLst>
      <p:ext uri="{BB962C8B-B14F-4D97-AF65-F5344CB8AC3E}">
        <p14:creationId xmlns:p14="http://schemas.microsoft.com/office/powerpoint/2010/main" val="22021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B1612-ECCE-AC3F-4B0B-31B788F206AD}"/>
              </a:ext>
            </a:extLst>
          </p:cNvPr>
          <p:cNvSpPr>
            <a:spLocks noGrp="1"/>
          </p:cNvSpPr>
          <p:nvPr>
            <p:ph type="title"/>
          </p:nvPr>
        </p:nvSpPr>
        <p:spPr/>
        <p:txBody>
          <a:bodyPr/>
          <a:lstStyle/>
          <a:p>
            <a:r>
              <a:rPr lang="en-US" b="1" dirty="0">
                <a:solidFill>
                  <a:srgbClr val="2F5496"/>
                </a:solidFill>
                <a:latin typeface="Calibri Light" panose="020F0302020204030204" pitchFamily="34" charset="0"/>
                <a:ea typeface="Yu Gothic Light" panose="020B0300000000000000" pitchFamily="34" charset="-128"/>
                <a:cs typeface="Times New Roman" panose="02020603050405020304" pitchFamily="18" charset="0"/>
              </a:rPr>
              <a:t>Methodology</a:t>
            </a:r>
            <a:r>
              <a:rPr lang="en-US" dirty="0"/>
              <a:t> </a:t>
            </a:r>
          </a:p>
        </p:txBody>
      </p:sp>
      <p:sp>
        <p:nvSpPr>
          <p:cNvPr id="3" name="Content Placeholder 2">
            <a:extLst>
              <a:ext uri="{FF2B5EF4-FFF2-40B4-BE49-F238E27FC236}">
                <a16:creationId xmlns:a16="http://schemas.microsoft.com/office/drawing/2014/main" id="{C087457D-A872-23E8-C3E3-982255D29EB9}"/>
              </a:ext>
            </a:extLst>
          </p:cNvPr>
          <p:cNvSpPr>
            <a:spLocks noGrp="1"/>
          </p:cNvSpPr>
          <p:nvPr>
            <p:ph idx="1"/>
          </p:nvPr>
        </p:nvSpPr>
        <p:spPr>
          <a:xfrm>
            <a:off x="838200" y="3590257"/>
            <a:ext cx="10515600" cy="3267743"/>
          </a:xfrm>
        </p:spPr>
        <p:txBody>
          <a:bodyPr>
            <a:normAutofit/>
          </a:bodyPr>
          <a:lstStyle/>
          <a:p>
            <a:r>
              <a:rPr lang="en-US" sz="2000" dirty="0"/>
              <a:t>Desk review and semi-structured interviews with government officials</a:t>
            </a:r>
          </a:p>
          <a:p>
            <a:r>
              <a:rPr lang="en-US" sz="2000" dirty="0" err="1"/>
              <a:t>CoD</a:t>
            </a:r>
            <a:r>
              <a:rPr lang="en-US" sz="2000" dirty="0"/>
              <a:t> Government stakeholders: </a:t>
            </a:r>
          </a:p>
          <a:p>
            <a:pPr lvl="1"/>
            <a:r>
              <a:rPr lang="en-US" sz="1800" dirty="0"/>
              <a:t>Public Authority of Manpower in Kuwait </a:t>
            </a:r>
          </a:p>
          <a:p>
            <a:pPr lvl="1"/>
            <a:r>
              <a:rPr lang="en-US" sz="1800" dirty="0"/>
              <a:t>Ministry of Human Resources and Emiratization in UAE</a:t>
            </a:r>
          </a:p>
          <a:p>
            <a:pPr lvl="1"/>
            <a:r>
              <a:rPr lang="en-US" sz="1800" dirty="0"/>
              <a:t>Ministry of Labour in Bahrain, Qatar and Oman. </a:t>
            </a:r>
          </a:p>
          <a:p>
            <a:r>
              <a:rPr lang="en-US" sz="2000" dirty="0" err="1"/>
              <a:t>CoO</a:t>
            </a:r>
            <a:r>
              <a:rPr lang="en-US" sz="2000" dirty="0"/>
              <a:t> Government stakeholder:</a:t>
            </a:r>
          </a:p>
          <a:p>
            <a:pPr lvl="1"/>
            <a:r>
              <a:rPr lang="en-US" sz="1800" dirty="0"/>
              <a:t>Ministry of Health in the Philippines </a:t>
            </a:r>
          </a:p>
          <a:p>
            <a:pPr lvl="1"/>
            <a:r>
              <a:rPr lang="en-US" sz="1800" dirty="0"/>
              <a:t>Ministry of Public Health and Oversees Employment Administration, Department of Employment in Thailand. </a:t>
            </a:r>
          </a:p>
        </p:txBody>
      </p:sp>
      <p:graphicFrame>
        <p:nvGraphicFramePr>
          <p:cNvPr id="5" name="Table 4">
            <a:extLst>
              <a:ext uri="{FF2B5EF4-FFF2-40B4-BE49-F238E27FC236}">
                <a16:creationId xmlns:a16="http://schemas.microsoft.com/office/drawing/2014/main" id="{51A33D8F-2C52-A96D-5630-4BBA4A71656A}"/>
              </a:ext>
            </a:extLst>
          </p:cNvPr>
          <p:cNvGraphicFramePr>
            <a:graphicFrameLocks noGrp="1"/>
          </p:cNvGraphicFramePr>
          <p:nvPr>
            <p:extLst>
              <p:ext uri="{D42A27DB-BD31-4B8C-83A1-F6EECF244321}">
                <p14:modId xmlns:p14="http://schemas.microsoft.com/office/powerpoint/2010/main" val="61897533"/>
              </p:ext>
            </p:extLst>
          </p:nvPr>
        </p:nvGraphicFramePr>
        <p:xfrm>
          <a:off x="989264" y="1482056"/>
          <a:ext cx="9389978" cy="1946943"/>
        </p:xfrm>
        <a:graphic>
          <a:graphicData uri="http://schemas.openxmlformats.org/drawingml/2006/table">
            <a:tbl>
              <a:tblPr firstRow="1" bandRow="1">
                <a:tableStyleId>{5C22544A-7EE6-4342-B048-85BDC9FD1C3A}</a:tableStyleId>
              </a:tblPr>
              <a:tblGrid>
                <a:gridCol w="4694989">
                  <a:extLst>
                    <a:ext uri="{9D8B030D-6E8A-4147-A177-3AD203B41FA5}">
                      <a16:colId xmlns:a16="http://schemas.microsoft.com/office/drawing/2014/main" val="2660343830"/>
                    </a:ext>
                  </a:extLst>
                </a:gridCol>
                <a:gridCol w="4694989">
                  <a:extLst>
                    <a:ext uri="{9D8B030D-6E8A-4147-A177-3AD203B41FA5}">
                      <a16:colId xmlns:a16="http://schemas.microsoft.com/office/drawing/2014/main" val="384549354"/>
                    </a:ext>
                  </a:extLst>
                </a:gridCol>
              </a:tblGrid>
              <a:tr h="393703">
                <a:tc>
                  <a:txBody>
                    <a:bodyPr/>
                    <a:lstStyle/>
                    <a:p>
                      <a:r>
                        <a:rPr lang="en-US" dirty="0"/>
                        <a:t>Countries of Destination (</a:t>
                      </a:r>
                      <a:r>
                        <a:rPr lang="en-US" dirty="0" err="1"/>
                        <a:t>CoD</a:t>
                      </a:r>
                      <a:r>
                        <a:rPr lang="en-US" dirty="0"/>
                        <a:t>)</a:t>
                      </a:r>
                    </a:p>
                  </a:txBody>
                  <a:tcPr/>
                </a:tc>
                <a:tc>
                  <a:txBody>
                    <a:bodyPr/>
                    <a:lstStyle/>
                    <a:p>
                      <a:r>
                        <a:rPr lang="en-US" dirty="0"/>
                        <a:t>Countries of Origin (</a:t>
                      </a:r>
                      <a:r>
                        <a:rPr lang="en-US" dirty="0" err="1"/>
                        <a:t>CoO</a:t>
                      </a:r>
                      <a:r>
                        <a:rPr lang="en-US" dirty="0"/>
                        <a:t>)</a:t>
                      </a:r>
                    </a:p>
                  </a:txBody>
                  <a:tcPr/>
                </a:tc>
                <a:extLst>
                  <a:ext uri="{0D108BD9-81ED-4DB2-BD59-A6C34878D82A}">
                    <a16:rowId xmlns:a16="http://schemas.microsoft.com/office/drawing/2014/main" val="3422845470"/>
                  </a:ext>
                </a:extLst>
              </a:tr>
              <a:tr h="1553240">
                <a:tc>
                  <a:txBody>
                    <a:bodyPr/>
                    <a:lstStyle/>
                    <a:p>
                      <a:pPr marL="285750" lvl="0" indent="-285750">
                        <a:buFont typeface="Arial" panose="020B0604020202020204" pitchFamily="34" charset="0"/>
                        <a:buChar char="•"/>
                      </a:pPr>
                      <a:r>
                        <a:rPr lang="en-US" dirty="0"/>
                        <a:t>Bahrain </a:t>
                      </a:r>
                    </a:p>
                    <a:p>
                      <a:pPr marL="285750" lvl="0" indent="-285750">
                        <a:buFont typeface="Arial" panose="020B0604020202020204" pitchFamily="34" charset="0"/>
                        <a:buChar char="•"/>
                      </a:pPr>
                      <a:r>
                        <a:rPr lang="en-US" dirty="0"/>
                        <a:t>Kuwait</a:t>
                      </a:r>
                    </a:p>
                    <a:p>
                      <a:pPr marL="285750" lvl="0" indent="-285750">
                        <a:buFont typeface="Arial" panose="020B0604020202020204" pitchFamily="34" charset="0"/>
                        <a:buChar char="•"/>
                      </a:pPr>
                      <a:r>
                        <a:rPr lang="en-US" dirty="0"/>
                        <a:t>Oman </a:t>
                      </a:r>
                    </a:p>
                    <a:p>
                      <a:pPr marL="285750" lvl="0" indent="-285750">
                        <a:buFont typeface="Arial" panose="020B0604020202020204" pitchFamily="34" charset="0"/>
                        <a:buChar char="•"/>
                      </a:pPr>
                      <a:r>
                        <a:rPr lang="en-US" dirty="0"/>
                        <a:t>Qatar </a:t>
                      </a:r>
                    </a:p>
                    <a:p>
                      <a:pPr marL="285750" lvl="0" indent="-285750">
                        <a:buFont typeface="Arial" panose="020B0604020202020204" pitchFamily="34" charset="0"/>
                        <a:buChar char="•"/>
                      </a:pPr>
                      <a:r>
                        <a:rPr lang="en-US" dirty="0"/>
                        <a:t>UAE </a:t>
                      </a:r>
                    </a:p>
                  </a:txBody>
                  <a:tcPr/>
                </a:tc>
                <a:tc>
                  <a:txBody>
                    <a:bodyPr/>
                    <a:lstStyle/>
                    <a:p>
                      <a:pPr marL="285750" indent="-285750">
                        <a:buFont typeface="Arial" panose="020B0604020202020204" pitchFamily="34" charset="0"/>
                        <a:buChar char="•"/>
                      </a:pPr>
                      <a:r>
                        <a:rPr lang="en-US" dirty="0"/>
                        <a:t>The Philippines</a:t>
                      </a:r>
                    </a:p>
                    <a:p>
                      <a:pPr marL="285750" indent="-285750">
                        <a:buFont typeface="Arial" panose="020B0604020202020204" pitchFamily="34" charset="0"/>
                        <a:buChar char="•"/>
                      </a:pPr>
                      <a:r>
                        <a:rPr lang="en-US" dirty="0"/>
                        <a:t>Thailand</a:t>
                      </a:r>
                    </a:p>
                  </a:txBody>
                  <a:tcPr/>
                </a:tc>
                <a:extLst>
                  <a:ext uri="{0D108BD9-81ED-4DB2-BD59-A6C34878D82A}">
                    <a16:rowId xmlns:a16="http://schemas.microsoft.com/office/drawing/2014/main" val="1612236693"/>
                  </a:ext>
                </a:extLst>
              </a:tr>
            </a:tbl>
          </a:graphicData>
        </a:graphic>
      </p:graphicFrame>
    </p:spTree>
    <p:extLst>
      <p:ext uri="{BB962C8B-B14F-4D97-AF65-F5344CB8AC3E}">
        <p14:creationId xmlns:p14="http://schemas.microsoft.com/office/powerpoint/2010/main" val="2831417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50CC0-D980-BADF-DC9C-5C0940AE453E}"/>
              </a:ext>
            </a:extLst>
          </p:cNvPr>
          <p:cNvSpPr>
            <a:spLocks noGrp="1"/>
          </p:cNvSpPr>
          <p:nvPr>
            <p:ph type="title"/>
          </p:nvPr>
        </p:nvSpPr>
        <p:spPr/>
        <p:txBody>
          <a:bodyPr/>
          <a:lstStyle/>
          <a:p>
            <a:r>
              <a:rPr lang="en-US" b="1" dirty="0">
                <a:solidFill>
                  <a:srgbClr val="2F5496"/>
                </a:solidFill>
                <a:latin typeface="Calibri Light" panose="020F0302020204030204" pitchFamily="34" charset="0"/>
                <a:ea typeface="Yu Gothic Light" panose="020B0300000000000000" pitchFamily="34" charset="-128"/>
                <a:cs typeface="Times New Roman" panose="02020603050405020304" pitchFamily="18" charset="0"/>
              </a:rPr>
              <a:t>Role of Women Migrant Workers in GCC Health Workforce</a:t>
            </a:r>
          </a:p>
        </p:txBody>
      </p:sp>
      <p:sp>
        <p:nvSpPr>
          <p:cNvPr id="3" name="Content Placeholder 2">
            <a:extLst>
              <a:ext uri="{FF2B5EF4-FFF2-40B4-BE49-F238E27FC236}">
                <a16:creationId xmlns:a16="http://schemas.microsoft.com/office/drawing/2014/main" id="{EA256DD2-B5A2-B572-3096-DBBABD2CF4F0}"/>
              </a:ext>
            </a:extLst>
          </p:cNvPr>
          <p:cNvSpPr>
            <a:spLocks noGrp="1"/>
          </p:cNvSpPr>
          <p:nvPr>
            <p:ph idx="1"/>
          </p:nvPr>
        </p:nvSpPr>
        <p:spPr/>
        <p:txBody>
          <a:bodyPr>
            <a:normAutofit/>
          </a:bodyPr>
          <a:lstStyle/>
          <a:p>
            <a:r>
              <a:rPr lang="en-US" dirty="0"/>
              <a:t>Demand of healthcare workers is expected to rise by 240% in the next two decades</a:t>
            </a:r>
          </a:p>
          <a:p>
            <a:r>
              <a:rPr lang="en-US" dirty="0"/>
              <a:t>Expatriates in GCC health workforce: </a:t>
            </a:r>
          </a:p>
          <a:p>
            <a:pPr lvl="1"/>
            <a:r>
              <a:rPr lang="en-US" dirty="0"/>
              <a:t>Physicians: 75%</a:t>
            </a:r>
          </a:p>
          <a:p>
            <a:pPr lvl="1"/>
            <a:r>
              <a:rPr lang="en-US" dirty="0"/>
              <a:t>Nurses: 79%</a:t>
            </a:r>
          </a:p>
          <a:p>
            <a:endParaRPr lang="en-US" dirty="0"/>
          </a:p>
          <a:p>
            <a:endParaRPr lang="en-US" dirty="0"/>
          </a:p>
          <a:p>
            <a:endParaRPr lang="en-US" dirty="0"/>
          </a:p>
          <a:p>
            <a:pPr lvl="1"/>
            <a:r>
              <a:rPr lang="en-US" dirty="0"/>
              <a:t>41% of which are nurses working in Saudi Arabia </a:t>
            </a:r>
          </a:p>
        </p:txBody>
      </p:sp>
      <p:graphicFrame>
        <p:nvGraphicFramePr>
          <p:cNvPr id="4" name="Table 3">
            <a:extLst>
              <a:ext uri="{FF2B5EF4-FFF2-40B4-BE49-F238E27FC236}">
                <a16:creationId xmlns:a16="http://schemas.microsoft.com/office/drawing/2014/main" id="{287D386A-6ED5-69C0-9D1B-E8B9DCED95E8}"/>
              </a:ext>
            </a:extLst>
          </p:cNvPr>
          <p:cNvGraphicFramePr>
            <a:graphicFrameLocks noGrp="1"/>
          </p:cNvGraphicFramePr>
          <p:nvPr>
            <p:extLst>
              <p:ext uri="{D42A27DB-BD31-4B8C-83A1-F6EECF244321}">
                <p14:modId xmlns:p14="http://schemas.microsoft.com/office/powerpoint/2010/main" val="1530265733"/>
              </p:ext>
            </p:extLst>
          </p:nvPr>
        </p:nvGraphicFramePr>
        <p:xfrm>
          <a:off x="1181769" y="4001294"/>
          <a:ext cx="8128000" cy="2108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849924728"/>
                    </a:ext>
                  </a:extLst>
                </a:gridCol>
                <a:gridCol w="4064000">
                  <a:extLst>
                    <a:ext uri="{9D8B030D-6E8A-4147-A177-3AD203B41FA5}">
                      <a16:colId xmlns:a16="http://schemas.microsoft.com/office/drawing/2014/main" val="3693523791"/>
                    </a:ext>
                  </a:extLst>
                </a:gridCol>
              </a:tblGrid>
              <a:tr h="370840">
                <a:tc>
                  <a:txBody>
                    <a:bodyPr/>
                    <a:lstStyle/>
                    <a:p>
                      <a:r>
                        <a:rPr lang="en-US" dirty="0"/>
                        <a:t>The Philippines</a:t>
                      </a:r>
                    </a:p>
                  </a:txBody>
                  <a:tcPr/>
                </a:tc>
                <a:tc>
                  <a:txBody>
                    <a:bodyPr/>
                    <a:lstStyle/>
                    <a:p>
                      <a:r>
                        <a:rPr lang="en-US" dirty="0"/>
                        <a:t>Thailand</a:t>
                      </a:r>
                    </a:p>
                  </a:txBody>
                  <a:tcPr/>
                </a:tc>
                <a:extLst>
                  <a:ext uri="{0D108BD9-81ED-4DB2-BD59-A6C34878D82A}">
                    <a16:rowId xmlns:a16="http://schemas.microsoft.com/office/drawing/2014/main" val="3298792564"/>
                  </a:ext>
                </a:extLst>
              </a:tr>
              <a:tr h="370840">
                <a:tc>
                  <a:txBody>
                    <a:bodyPr/>
                    <a:lstStyle/>
                    <a:p>
                      <a:r>
                        <a:rPr lang="en-US" dirty="0"/>
                        <a:t>In 2021 the Philippines contributed 316,000 healthcare professionals to the world. </a:t>
                      </a:r>
                    </a:p>
                    <a:p>
                      <a:pPr marL="285750" indent="-285750">
                        <a:buFont typeface="Arial" panose="020B0604020202020204" pitchFamily="34" charset="0"/>
                        <a:buChar char="•"/>
                      </a:pPr>
                      <a:r>
                        <a:rPr lang="en-US" dirty="0"/>
                        <a:t>41% of which are nurses working in Saudi Arabia </a:t>
                      </a:r>
                    </a:p>
                    <a:p>
                      <a:endParaRPr lang="en-US" dirty="0"/>
                    </a:p>
                  </a:txBody>
                  <a:tcPr/>
                </a:tc>
                <a:tc>
                  <a:txBody>
                    <a:bodyPr/>
                    <a:lstStyle/>
                    <a:p>
                      <a:r>
                        <a:rPr lang="en-US" dirty="0"/>
                        <a:t>2018-2023 (Number of healthcare professionals) </a:t>
                      </a:r>
                    </a:p>
                    <a:p>
                      <a:pPr marL="285750" indent="-285750">
                        <a:buFont typeface="Arial" panose="020B0604020202020204" pitchFamily="34" charset="0"/>
                        <a:buChar char="•"/>
                      </a:pPr>
                      <a:r>
                        <a:rPr lang="en-US" dirty="0"/>
                        <a:t> most significant number to Kuwait (less than 100)</a:t>
                      </a:r>
                    </a:p>
                  </a:txBody>
                  <a:tcPr/>
                </a:tc>
                <a:extLst>
                  <a:ext uri="{0D108BD9-81ED-4DB2-BD59-A6C34878D82A}">
                    <a16:rowId xmlns:a16="http://schemas.microsoft.com/office/drawing/2014/main" val="4080329061"/>
                  </a:ext>
                </a:extLst>
              </a:tr>
            </a:tbl>
          </a:graphicData>
        </a:graphic>
      </p:graphicFrame>
    </p:spTree>
    <p:extLst>
      <p:ext uri="{BB962C8B-B14F-4D97-AF65-F5344CB8AC3E}">
        <p14:creationId xmlns:p14="http://schemas.microsoft.com/office/powerpoint/2010/main" val="203719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79982-E00C-8EDF-A6BC-71DDBA74885B}"/>
              </a:ext>
            </a:extLst>
          </p:cNvPr>
          <p:cNvSpPr>
            <a:spLocks noGrp="1"/>
          </p:cNvSpPr>
          <p:nvPr>
            <p:ph type="title"/>
          </p:nvPr>
        </p:nvSpPr>
        <p:spPr/>
        <p:txBody>
          <a:bodyPr>
            <a:normAutofit/>
          </a:bodyPr>
          <a:lstStyle/>
          <a:p>
            <a:pPr marL="0" marR="0">
              <a:spcBef>
                <a:spcPts val="200"/>
              </a:spcBef>
              <a:spcAft>
                <a:spcPts val="120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Factors Influencing Women Migration in Healthcare Sector</a:t>
            </a:r>
            <a:endParaRPr lang="en-US" dirty="0"/>
          </a:p>
        </p:txBody>
      </p:sp>
      <p:graphicFrame>
        <p:nvGraphicFramePr>
          <p:cNvPr id="7" name="Content Placeholder 6">
            <a:extLst>
              <a:ext uri="{FF2B5EF4-FFF2-40B4-BE49-F238E27FC236}">
                <a16:creationId xmlns:a16="http://schemas.microsoft.com/office/drawing/2014/main" id="{3B60604F-E1D3-B6C9-DCCE-0979B0EA80A7}"/>
              </a:ext>
            </a:extLst>
          </p:cNvPr>
          <p:cNvGraphicFramePr>
            <a:graphicFrameLocks noGrp="1"/>
          </p:cNvGraphicFramePr>
          <p:nvPr>
            <p:ph idx="1"/>
            <p:extLst>
              <p:ext uri="{D42A27DB-BD31-4B8C-83A1-F6EECF244321}">
                <p14:modId xmlns:p14="http://schemas.microsoft.com/office/powerpoint/2010/main" val="4042206646"/>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642285249"/>
                    </a:ext>
                  </a:extLst>
                </a:gridCol>
                <a:gridCol w="5257800">
                  <a:extLst>
                    <a:ext uri="{9D8B030D-6E8A-4147-A177-3AD203B41FA5}">
                      <a16:colId xmlns:a16="http://schemas.microsoft.com/office/drawing/2014/main" val="984899964"/>
                    </a:ext>
                  </a:extLst>
                </a:gridCol>
              </a:tblGrid>
              <a:tr h="370840">
                <a:tc>
                  <a:txBody>
                    <a:bodyPr/>
                    <a:lstStyle/>
                    <a:p>
                      <a:r>
                        <a:rPr lang="en-US" dirty="0"/>
                        <a:t>Push Factors</a:t>
                      </a:r>
                    </a:p>
                  </a:txBody>
                  <a:tcPr/>
                </a:tc>
                <a:tc>
                  <a:txBody>
                    <a:bodyPr/>
                    <a:lstStyle/>
                    <a:p>
                      <a:r>
                        <a:rPr lang="en-US" dirty="0"/>
                        <a:t>Pull Factors</a:t>
                      </a:r>
                    </a:p>
                  </a:txBody>
                  <a:tcPr/>
                </a:tc>
                <a:extLst>
                  <a:ext uri="{0D108BD9-81ED-4DB2-BD59-A6C34878D82A}">
                    <a16:rowId xmlns:a16="http://schemas.microsoft.com/office/drawing/2014/main" val="3614421219"/>
                  </a:ext>
                </a:extLst>
              </a:tr>
              <a:tr h="370840">
                <a:tc>
                  <a:txBody>
                    <a:bodyPr/>
                    <a:lstStyle/>
                    <a:p>
                      <a:r>
                        <a:rPr lang="en-US" dirty="0"/>
                        <a:t>High unemployment rates </a:t>
                      </a:r>
                    </a:p>
                  </a:txBody>
                  <a:tcPr/>
                </a:tc>
                <a:tc rowSpan="5">
                  <a:txBody>
                    <a:bodyPr/>
                    <a:lstStyle/>
                    <a:p>
                      <a:r>
                        <a:rPr lang="en-US" dirty="0"/>
                        <a:t>Shortages and active recruitment from high-income countries </a:t>
                      </a:r>
                    </a:p>
                  </a:txBody>
                  <a:tcPr/>
                </a:tc>
                <a:extLst>
                  <a:ext uri="{0D108BD9-81ED-4DB2-BD59-A6C34878D82A}">
                    <a16:rowId xmlns:a16="http://schemas.microsoft.com/office/drawing/2014/main" val="1809600629"/>
                  </a:ext>
                </a:extLst>
              </a:tr>
              <a:tr h="370840">
                <a:tc>
                  <a:txBody>
                    <a:bodyPr/>
                    <a:lstStyle/>
                    <a:p>
                      <a:r>
                        <a:rPr lang="en-US" dirty="0"/>
                        <a:t>Low wages </a:t>
                      </a:r>
                    </a:p>
                  </a:txBody>
                  <a:tcPr/>
                </a:tc>
                <a:tc vMerge="1">
                  <a:txBody>
                    <a:bodyPr/>
                    <a:lstStyle/>
                    <a:p>
                      <a:endParaRPr lang="en-US" dirty="0"/>
                    </a:p>
                  </a:txBody>
                  <a:tcPr/>
                </a:tc>
                <a:extLst>
                  <a:ext uri="{0D108BD9-81ED-4DB2-BD59-A6C34878D82A}">
                    <a16:rowId xmlns:a16="http://schemas.microsoft.com/office/drawing/2014/main" val="247690907"/>
                  </a:ext>
                </a:extLst>
              </a:tr>
              <a:tr h="370840">
                <a:tc>
                  <a:txBody>
                    <a:bodyPr/>
                    <a:lstStyle/>
                    <a:p>
                      <a:r>
                        <a:rPr lang="en-US" dirty="0"/>
                        <a:t>Economic downturns</a:t>
                      </a:r>
                    </a:p>
                  </a:txBody>
                  <a:tcPr/>
                </a:tc>
                <a:tc vMerge="1">
                  <a:txBody>
                    <a:bodyPr/>
                    <a:lstStyle/>
                    <a:p>
                      <a:endParaRPr lang="en-US" dirty="0"/>
                    </a:p>
                  </a:txBody>
                  <a:tcPr/>
                </a:tc>
                <a:extLst>
                  <a:ext uri="{0D108BD9-81ED-4DB2-BD59-A6C34878D82A}">
                    <a16:rowId xmlns:a16="http://schemas.microsoft.com/office/drawing/2014/main" val="1204389028"/>
                  </a:ext>
                </a:extLst>
              </a:tr>
              <a:tr h="370840">
                <a:tc>
                  <a:txBody>
                    <a:bodyPr/>
                    <a:lstStyle/>
                    <a:p>
                      <a:r>
                        <a:rPr lang="en-US" dirty="0"/>
                        <a:t>Broader management and governance issues </a:t>
                      </a:r>
                    </a:p>
                  </a:txBody>
                  <a:tcPr/>
                </a:tc>
                <a:tc vMerge="1">
                  <a:txBody>
                    <a:bodyPr/>
                    <a:lstStyle/>
                    <a:p>
                      <a:endParaRPr lang="en-US" dirty="0"/>
                    </a:p>
                  </a:txBody>
                  <a:tcPr/>
                </a:tc>
                <a:extLst>
                  <a:ext uri="{0D108BD9-81ED-4DB2-BD59-A6C34878D82A}">
                    <a16:rowId xmlns:a16="http://schemas.microsoft.com/office/drawing/2014/main" val="399622121"/>
                  </a:ext>
                </a:extLst>
              </a:tr>
              <a:tr h="370840">
                <a:tc>
                  <a:txBody>
                    <a:bodyPr/>
                    <a:lstStyle/>
                    <a:p>
                      <a:r>
                        <a:rPr lang="en-US" b="1" dirty="0"/>
                        <a:t>Renumeration and employment opportunities </a:t>
                      </a:r>
                    </a:p>
                  </a:txBody>
                  <a:tcPr/>
                </a:tc>
                <a:tc vMerge="1">
                  <a:txBody>
                    <a:bodyPr/>
                    <a:lstStyle/>
                    <a:p>
                      <a:endParaRPr lang="en-US" dirty="0"/>
                    </a:p>
                  </a:txBody>
                  <a:tcPr/>
                </a:tc>
                <a:extLst>
                  <a:ext uri="{0D108BD9-81ED-4DB2-BD59-A6C34878D82A}">
                    <a16:rowId xmlns:a16="http://schemas.microsoft.com/office/drawing/2014/main" val="2563975399"/>
                  </a:ext>
                </a:extLst>
              </a:tr>
            </a:tbl>
          </a:graphicData>
        </a:graphic>
      </p:graphicFrame>
      <p:sp>
        <p:nvSpPr>
          <p:cNvPr id="8" name="TextBox 7">
            <a:extLst>
              <a:ext uri="{FF2B5EF4-FFF2-40B4-BE49-F238E27FC236}">
                <a16:creationId xmlns:a16="http://schemas.microsoft.com/office/drawing/2014/main" id="{21AA2585-C962-0F1A-F131-A864060D0C2C}"/>
              </a:ext>
            </a:extLst>
          </p:cNvPr>
          <p:cNvSpPr txBox="1"/>
          <p:nvPr/>
        </p:nvSpPr>
        <p:spPr>
          <a:xfrm>
            <a:off x="838200" y="4185602"/>
            <a:ext cx="10515600" cy="646331"/>
          </a:xfrm>
          <a:prstGeom prst="rect">
            <a:avLst/>
          </a:prstGeom>
          <a:noFill/>
        </p:spPr>
        <p:txBody>
          <a:bodyPr wrap="square" rtlCol="0">
            <a:spAutoFit/>
          </a:bodyPr>
          <a:lstStyle/>
          <a:p>
            <a:r>
              <a:rPr lang="en-US" b="1" dirty="0"/>
              <a:t>Policymaking needs to address salary differentials, employment opportunities and professional development to mitigate push factors</a:t>
            </a:r>
          </a:p>
        </p:txBody>
      </p:sp>
    </p:spTree>
    <p:extLst>
      <p:ext uri="{BB962C8B-B14F-4D97-AF65-F5344CB8AC3E}">
        <p14:creationId xmlns:p14="http://schemas.microsoft.com/office/powerpoint/2010/main" val="98914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40C32-D938-2D3A-1DEA-75AF6131C538}"/>
              </a:ext>
            </a:extLst>
          </p:cNvPr>
          <p:cNvSpPr>
            <a:spLocks noGrp="1"/>
          </p:cNvSpPr>
          <p:nvPr>
            <p:ph type="title"/>
          </p:nvPr>
        </p:nvSpPr>
        <p:spPr/>
        <p:txBody>
          <a:bodyPr/>
          <a:lstStyle/>
          <a:p>
            <a:pPr marL="0" marR="0">
              <a:spcBef>
                <a:spcPts val="200"/>
              </a:spcBef>
              <a:spcAft>
                <a:spcPts val="120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Increasing Demand in GCC Healthcare Industry</a:t>
            </a:r>
            <a:endParaRPr lang="en-US" dirty="0"/>
          </a:p>
        </p:txBody>
      </p:sp>
      <p:sp>
        <p:nvSpPr>
          <p:cNvPr id="13" name="Content Placeholder 12">
            <a:extLst>
              <a:ext uri="{FF2B5EF4-FFF2-40B4-BE49-F238E27FC236}">
                <a16:creationId xmlns:a16="http://schemas.microsoft.com/office/drawing/2014/main" id="{55289632-D8E5-A402-F278-E2377575A882}"/>
              </a:ext>
            </a:extLst>
          </p:cNvPr>
          <p:cNvSpPr>
            <a:spLocks noGrp="1"/>
          </p:cNvSpPr>
          <p:nvPr>
            <p:ph idx="1"/>
          </p:nvPr>
        </p:nvSpPr>
        <p:spPr/>
        <p:txBody>
          <a:bodyPr>
            <a:normAutofit lnSpcReduction="10000"/>
          </a:bodyPr>
          <a:lstStyle/>
          <a:p>
            <a:r>
              <a:rPr lang="en-US" dirty="0"/>
              <a:t>Gulf Healthcare sector</a:t>
            </a:r>
          </a:p>
          <a:p>
            <a:pPr lvl="1"/>
            <a:r>
              <a:rPr lang="en-US" dirty="0"/>
              <a:t>2020 – 86.2 Billion </a:t>
            </a:r>
          </a:p>
          <a:p>
            <a:pPr lvl="1"/>
            <a:r>
              <a:rPr lang="en-US" dirty="0"/>
              <a:t>2023 – 99.6 Billion </a:t>
            </a:r>
          </a:p>
          <a:p>
            <a:pPr marL="0" indent="0">
              <a:buNone/>
            </a:pPr>
            <a:r>
              <a:rPr lang="en-US" dirty="0"/>
              <a:t>Saudi Arabia and UAE hold 80% of the total healthcare spending in the GCC. </a:t>
            </a:r>
          </a:p>
          <a:p>
            <a:pPr lvl="1"/>
            <a:r>
              <a:rPr lang="en-US" dirty="0"/>
              <a:t>UAE will be requiring 33,000 nurses by 2030. </a:t>
            </a:r>
          </a:p>
          <a:p>
            <a:r>
              <a:rPr lang="en-US" dirty="0"/>
              <a:t>Optimizing participation of women healthcare professionals: </a:t>
            </a:r>
          </a:p>
          <a:p>
            <a:pPr lvl="1"/>
            <a:r>
              <a:rPr lang="en-US" dirty="0"/>
              <a:t>Prohibition of retaining workers’ passports</a:t>
            </a:r>
          </a:p>
          <a:p>
            <a:pPr lvl="1"/>
            <a:r>
              <a:rPr lang="en-US" dirty="0"/>
              <a:t>Wage protection </a:t>
            </a:r>
          </a:p>
          <a:p>
            <a:pPr lvl="1"/>
            <a:r>
              <a:rPr lang="en-US" dirty="0"/>
              <a:t>Improved employer change accessibility </a:t>
            </a:r>
          </a:p>
          <a:p>
            <a:r>
              <a:rPr lang="en-US" b="1" dirty="0"/>
              <a:t>WHO Code of Practice</a:t>
            </a:r>
          </a:p>
          <a:p>
            <a:endParaRPr lang="en-US" dirty="0"/>
          </a:p>
          <a:p>
            <a:pPr lvl="1"/>
            <a:endParaRPr lang="en-US" dirty="0"/>
          </a:p>
        </p:txBody>
      </p:sp>
    </p:spTree>
    <p:extLst>
      <p:ext uri="{BB962C8B-B14F-4D97-AF65-F5344CB8AC3E}">
        <p14:creationId xmlns:p14="http://schemas.microsoft.com/office/powerpoint/2010/main" val="262999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2B80B-D9B9-9B4C-C13C-5A094848B3CB}"/>
              </a:ext>
            </a:extLst>
          </p:cNvPr>
          <p:cNvSpPr>
            <a:spLocks noGrp="1"/>
          </p:cNvSpPr>
          <p:nvPr>
            <p:ph type="title"/>
          </p:nvPr>
        </p:nvSpPr>
        <p:spPr/>
        <p:txBody>
          <a:bodyPr/>
          <a:lstStyle/>
          <a:p>
            <a:pPr marL="0" marR="0">
              <a:spcBef>
                <a:spcPts val="200"/>
              </a:spcBef>
              <a:spcAft>
                <a:spcPts val="120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Recruitment Codes and Practices – EU, Asia</a:t>
            </a:r>
            <a:endParaRPr lang="en-US" dirty="0"/>
          </a:p>
        </p:txBody>
      </p:sp>
      <p:sp>
        <p:nvSpPr>
          <p:cNvPr id="3" name="Content Placeholder 2">
            <a:extLst>
              <a:ext uri="{FF2B5EF4-FFF2-40B4-BE49-F238E27FC236}">
                <a16:creationId xmlns:a16="http://schemas.microsoft.com/office/drawing/2014/main" id="{A30251F1-F8DF-13F0-78E0-F108A4959048}"/>
              </a:ext>
            </a:extLst>
          </p:cNvPr>
          <p:cNvSpPr>
            <a:spLocks noGrp="1"/>
          </p:cNvSpPr>
          <p:nvPr>
            <p:ph idx="1"/>
          </p:nvPr>
        </p:nvSpPr>
        <p:spPr>
          <a:xfrm>
            <a:off x="426720" y="1825625"/>
            <a:ext cx="5669280" cy="4351338"/>
          </a:xfrm>
          <a:ln>
            <a:solidFill>
              <a:srgbClr val="0070C0"/>
            </a:solidFill>
          </a:ln>
        </p:spPr>
        <p:txBody>
          <a:bodyPr>
            <a:normAutofit fontScale="77500" lnSpcReduction="20000"/>
          </a:bodyPr>
          <a:lstStyle/>
          <a:p>
            <a:pPr marL="0" indent="0">
              <a:buNone/>
            </a:pPr>
            <a:r>
              <a:rPr lang="en-US" b="1" dirty="0"/>
              <a:t>Countries of Destination</a:t>
            </a:r>
          </a:p>
          <a:p>
            <a:r>
              <a:rPr lang="en-US" dirty="0"/>
              <a:t>UK’s approach</a:t>
            </a:r>
          </a:p>
          <a:p>
            <a:pPr lvl="1"/>
            <a:r>
              <a:rPr lang="en-US" dirty="0"/>
              <a:t>Regular auditing of recruitment agencies </a:t>
            </a:r>
          </a:p>
          <a:p>
            <a:r>
              <a:rPr lang="en-US" dirty="0"/>
              <a:t>UK’s </a:t>
            </a:r>
            <a:r>
              <a:rPr lang="en-US" dirty="0" err="1"/>
              <a:t>MoA</a:t>
            </a:r>
            <a:r>
              <a:rPr lang="en-US" dirty="0"/>
              <a:t> with the Philippines and Kenya  </a:t>
            </a:r>
          </a:p>
          <a:p>
            <a:r>
              <a:rPr lang="en-US" dirty="0"/>
              <a:t>UK – India Framework Agreement for Collaboration on health Care Workforce.</a:t>
            </a:r>
          </a:p>
          <a:p>
            <a:r>
              <a:rPr lang="en-US" dirty="0"/>
              <a:t>Germany’s adoption of the WHO Code of Practice </a:t>
            </a:r>
          </a:p>
          <a:p>
            <a:pPr lvl="1"/>
            <a:r>
              <a:rPr lang="en-US" dirty="0"/>
              <a:t>BLA with the Philippines on ethical recruitment </a:t>
            </a:r>
          </a:p>
          <a:p>
            <a:r>
              <a:rPr lang="en-US" b="1" dirty="0"/>
              <a:t>Recommendations: </a:t>
            </a:r>
          </a:p>
          <a:p>
            <a:pPr lvl="1"/>
            <a:r>
              <a:rPr lang="en-US" b="1" dirty="0"/>
              <a:t>Strengthening capacities in source countries</a:t>
            </a:r>
          </a:p>
          <a:p>
            <a:pPr lvl="1"/>
            <a:r>
              <a:rPr lang="en-US" b="1" dirty="0"/>
              <a:t>Incentivizing return and circular migration </a:t>
            </a:r>
          </a:p>
          <a:p>
            <a:pPr lvl="1"/>
            <a:r>
              <a:rPr lang="en-US" b="1" dirty="0"/>
              <a:t>Fostering continuous dialogue for ethical practices</a:t>
            </a:r>
          </a:p>
        </p:txBody>
      </p:sp>
      <p:sp>
        <p:nvSpPr>
          <p:cNvPr id="4" name="TextBox 3">
            <a:extLst>
              <a:ext uri="{FF2B5EF4-FFF2-40B4-BE49-F238E27FC236}">
                <a16:creationId xmlns:a16="http://schemas.microsoft.com/office/drawing/2014/main" id="{E808736D-F687-9E5D-8408-D239F218F2B9}"/>
              </a:ext>
            </a:extLst>
          </p:cNvPr>
          <p:cNvSpPr txBox="1"/>
          <p:nvPr/>
        </p:nvSpPr>
        <p:spPr>
          <a:xfrm>
            <a:off x="6294120" y="1825624"/>
            <a:ext cx="5471160" cy="4351337"/>
          </a:xfrm>
          <a:prstGeom prst="rect">
            <a:avLst/>
          </a:prstGeom>
          <a:noFill/>
          <a:ln>
            <a:solidFill>
              <a:srgbClr val="0070C0"/>
            </a:solidFill>
          </a:ln>
        </p:spPr>
        <p:txBody>
          <a:bodyPr wrap="square" rtlCol="0">
            <a:spAutoFit/>
          </a:bodyPr>
          <a:lstStyle/>
          <a:p>
            <a:r>
              <a:rPr lang="en-US" sz="2300" b="1" dirty="0"/>
              <a:t>Countries of Origin </a:t>
            </a:r>
          </a:p>
          <a:p>
            <a:pPr marL="285750" indent="-285750">
              <a:buFont typeface="Arial" panose="020B0604020202020204" pitchFamily="34" charset="0"/>
              <a:buChar char="•"/>
            </a:pPr>
            <a:r>
              <a:rPr lang="en-US" sz="2300" dirty="0"/>
              <a:t>Set of legal terms and practices for the protection of migrant workers: </a:t>
            </a:r>
          </a:p>
          <a:p>
            <a:pPr marL="742950" lvl="1" indent="-285750">
              <a:buFont typeface="Arial" panose="020B0604020202020204" pitchFamily="34" charset="0"/>
              <a:buChar char="•"/>
            </a:pPr>
            <a:r>
              <a:rPr lang="en-US" sz="2300" dirty="0"/>
              <a:t>The Philippines:</a:t>
            </a:r>
          </a:p>
          <a:p>
            <a:pPr marL="1200150" lvl="2" indent="-285750">
              <a:buFont typeface="Arial" panose="020B0604020202020204" pitchFamily="34" charset="0"/>
              <a:buChar char="•"/>
            </a:pPr>
            <a:r>
              <a:rPr lang="en-US" sz="2300" dirty="0"/>
              <a:t>Regulatory framework governing recruitment agencies</a:t>
            </a:r>
          </a:p>
          <a:p>
            <a:pPr marL="1200150" lvl="2" indent="-285750">
              <a:buFont typeface="Arial" panose="020B0604020202020204" pitchFamily="34" charset="0"/>
              <a:buChar char="•"/>
            </a:pPr>
            <a:r>
              <a:rPr lang="en-US" sz="2300" dirty="0"/>
              <a:t>Emphasizing protection against illegal recruitment and exploitation </a:t>
            </a:r>
          </a:p>
          <a:p>
            <a:pPr marL="1200150" lvl="2" indent="-285750">
              <a:buFont typeface="Arial" panose="020B0604020202020204" pitchFamily="34" charset="0"/>
              <a:buChar char="•"/>
            </a:pPr>
            <a:r>
              <a:rPr lang="en-US" sz="2300" b="1" dirty="0"/>
              <a:t>The Migrant Workers and Overseas Filipinos Act, or Republic Act 8042 of 1995</a:t>
            </a:r>
          </a:p>
        </p:txBody>
      </p:sp>
    </p:spTree>
    <p:extLst>
      <p:ext uri="{BB962C8B-B14F-4D97-AF65-F5344CB8AC3E}">
        <p14:creationId xmlns:p14="http://schemas.microsoft.com/office/powerpoint/2010/main" val="122211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2B80B-D9B9-9B4C-C13C-5A094848B3CB}"/>
              </a:ext>
            </a:extLst>
          </p:cNvPr>
          <p:cNvSpPr>
            <a:spLocks noGrp="1"/>
          </p:cNvSpPr>
          <p:nvPr>
            <p:ph type="title"/>
          </p:nvPr>
        </p:nvSpPr>
        <p:spPr/>
        <p:txBody>
          <a:bodyPr>
            <a:normAutofit/>
          </a:bodyPr>
          <a:lstStyle/>
          <a:p>
            <a:pPr marL="0" marR="0">
              <a:spcBef>
                <a:spcPts val="200"/>
              </a:spcBef>
              <a:spcAft>
                <a:spcPts val="120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Recruitment Codes and Practices – GCC</a:t>
            </a:r>
            <a:endParaRPr lang="en-US" dirty="0"/>
          </a:p>
        </p:txBody>
      </p:sp>
      <p:sp>
        <p:nvSpPr>
          <p:cNvPr id="3" name="Content Placeholder 2">
            <a:extLst>
              <a:ext uri="{FF2B5EF4-FFF2-40B4-BE49-F238E27FC236}">
                <a16:creationId xmlns:a16="http://schemas.microsoft.com/office/drawing/2014/main" id="{A30251F1-F8DF-13F0-78E0-F108A4959048}"/>
              </a:ext>
            </a:extLst>
          </p:cNvPr>
          <p:cNvSpPr>
            <a:spLocks noGrp="1"/>
          </p:cNvSpPr>
          <p:nvPr>
            <p:ph idx="1"/>
          </p:nvPr>
        </p:nvSpPr>
        <p:spPr>
          <a:xfrm>
            <a:off x="426720" y="1825625"/>
            <a:ext cx="5669280" cy="4351338"/>
          </a:xfrm>
          <a:ln>
            <a:solidFill>
              <a:srgbClr val="0070C0"/>
            </a:solidFill>
          </a:ln>
        </p:spPr>
        <p:txBody>
          <a:bodyPr>
            <a:normAutofit lnSpcReduction="10000"/>
          </a:bodyPr>
          <a:lstStyle/>
          <a:p>
            <a:pPr marL="0" indent="0">
              <a:buNone/>
            </a:pPr>
            <a:r>
              <a:rPr lang="en-US" b="1" dirty="0"/>
              <a:t>Countries of Destination</a:t>
            </a:r>
          </a:p>
          <a:p>
            <a:pPr marL="0" indent="0">
              <a:buNone/>
            </a:pP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Only Bahrain has a Memorandum of Agreement (MOA) with the Philippines specifically related to the healthcare sector. </a:t>
            </a:r>
          </a:p>
          <a:p>
            <a:pPr marL="0" indent="0">
              <a:buNone/>
            </a:pPr>
            <a:r>
              <a:rPr lang="en-US" sz="1800" dirty="0">
                <a:solidFill>
                  <a:srgbClr val="0E101A"/>
                </a:solidFill>
                <a:latin typeface="Calibri" panose="020F0502020204030204" pitchFamily="34" charset="0"/>
                <a:ea typeface="Calibri" panose="020F0502020204030204" pitchFamily="34" charset="0"/>
                <a:cs typeface="Arial" panose="020B0604020202020204" pitchFamily="34" charset="0"/>
              </a:rPr>
              <a:t>Only Bahrain and Qatar are</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 working with several countries of origin governments to develop shared training programs for migrant health professionals before arrival</a:t>
            </a:r>
            <a:endParaRPr lang="en-US" sz="1800" dirty="0">
              <a:solidFill>
                <a:srgbClr val="0E101A"/>
              </a:solidFill>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Oman, KSA and UAE MOH are focusing on training and upskilling in </a:t>
            </a:r>
            <a:r>
              <a:rPr lang="en-US" sz="1800" dirty="0" err="1">
                <a:solidFill>
                  <a:srgbClr val="0E101A"/>
                </a:solidFill>
                <a:effectLst/>
                <a:latin typeface="Calibri" panose="020F0502020204030204" pitchFamily="34" charset="0"/>
                <a:ea typeface="Calibri" panose="020F0502020204030204" pitchFamily="34" charset="0"/>
                <a:cs typeface="Arial" panose="020B0604020202020204" pitchFamily="34" charset="0"/>
              </a:rPr>
              <a:t>CoD</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 organizing and designing specialized focused training sessions for healthcare professionals after arrival .</a:t>
            </a:r>
          </a:p>
          <a:p>
            <a:pPr marL="0" indent="0">
              <a:buNone/>
            </a:pPr>
            <a:r>
              <a:rPr lang="en-US" sz="1800" dirty="0">
                <a:solidFill>
                  <a:srgbClr val="0E101A"/>
                </a:solidFill>
                <a:latin typeface="Calibri" panose="020F0502020204030204" pitchFamily="34" charset="0"/>
                <a:ea typeface="Calibri" panose="020F0502020204030204" pitchFamily="34" charset="0"/>
                <a:cs typeface="Arial" panose="020B0604020202020204" pitchFamily="34" charset="0"/>
              </a:rPr>
              <a:t>N</a:t>
            </a:r>
            <a:r>
              <a:rPr lang="en-US" sz="1800" dirty="0">
                <a:solidFill>
                  <a:srgbClr val="0E101A"/>
                </a:solidFill>
                <a:effectLst/>
                <a:latin typeface="Calibri" panose="020F0502020204030204" pitchFamily="34" charset="0"/>
                <a:ea typeface="Calibri" panose="020F0502020204030204" pitchFamily="34" charset="0"/>
                <a:cs typeface="Arial" panose="020B0604020202020204" pitchFamily="34" charset="0"/>
              </a:rPr>
              <a:t>o specific training programs in Kuwait for healthcare professionals. However, the PAM is in the process of considering and developing online medical training sessions for incoming healthcare professionals before their arrival in Kuwait.</a:t>
            </a:r>
            <a:endParaRPr lang="en-US" b="1" dirty="0"/>
          </a:p>
        </p:txBody>
      </p:sp>
      <p:sp>
        <p:nvSpPr>
          <p:cNvPr id="4" name="TextBox 3">
            <a:extLst>
              <a:ext uri="{FF2B5EF4-FFF2-40B4-BE49-F238E27FC236}">
                <a16:creationId xmlns:a16="http://schemas.microsoft.com/office/drawing/2014/main" id="{E808736D-F687-9E5D-8408-D239F218F2B9}"/>
              </a:ext>
            </a:extLst>
          </p:cNvPr>
          <p:cNvSpPr txBox="1"/>
          <p:nvPr/>
        </p:nvSpPr>
        <p:spPr>
          <a:xfrm>
            <a:off x="6294120" y="1825624"/>
            <a:ext cx="5471160" cy="3847528"/>
          </a:xfrm>
          <a:prstGeom prst="rect">
            <a:avLst/>
          </a:prstGeom>
          <a:noFill/>
          <a:ln>
            <a:solidFill>
              <a:srgbClr val="0070C0"/>
            </a:solidFill>
          </a:ln>
        </p:spPr>
        <p:txBody>
          <a:bodyPr wrap="square" rtlCol="0">
            <a:spAutoFit/>
          </a:bodyPr>
          <a:lstStyle/>
          <a:p>
            <a:r>
              <a:rPr lang="en-US" sz="2300" b="1" dirty="0"/>
              <a:t>Countries of Origin</a:t>
            </a:r>
          </a:p>
          <a:p>
            <a:pPr marL="0" marR="0">
              <a:lnSpc>
                <a:spcPct val="115000"/>
              </a:lnSpc>
              <a:spcBef>
                <a:spcPts val="0"/>
              </a:spcBef>
              <a:spcAft>
                <a:spcPts val="800"/>
              </a:spcAft>
            </a:pPr>
            <a:endParaRPr lang="en-US" sz="1700" b="0" kern="100" dirty="0">
              <a:solidFill>
                <a:schemeClr val="tx1"/>
              </a:solidFill>
              <a:effectLst/>
              <a:ea typeface="Calibri" panose="020F0502020204030204" pitchFamily="34" charset="0"/>
              <a:cs typeface="Arial" panose="020B0604020202020204" pitchFamily="34" charset="0"/>
            </a:endParaRPr>
          </a:p>
          <a:p>
            <a:pPr marL="0" marR="0">
              <a:lnSpc>
                <a:spcPct val="115000"/>
              </a:lnSpc>
              <a:spcBef>
                <a:spcPts val="0"/>
              </a:spcBef>
              <a:spcAft>
                <a:spcPts val="800"/>
              </a:spcAft>
            </a:pPr>
            <a:r>
              <a:rPr lang="en-US" sz="1700" b="0" kern="100" dirty="0">
                <a:solidFill>
                  <a:schemeClr val="tx1"/>
                </a:solidFill>
                <a:effectLst/>
              </a:rPr>
              <a:t>For healthcare professionals from the Philippines clinical experience and actual preparation are prerequisites before traveling overseas. </a:t>
            </a:r>
          </a:p>
          <a:p>
            <a:pPr marL="0" marR="0">
              <a:lnSpc>
                <a:spcPct val="115000"/>
              </a:lnSpc>
              <a:spcBef>
                <a:spcPts val="0"/>
              </a:spcBef>
              <a:spcAft>
                <a:spcPts val="800"/>
              </a:spcAft>
            </a:pPr>
            <a:r>
              <a:rPr lang="en-US" sz="1700" b="0" kern="100" dirty="0">
                <a:solidFill>
                  <a:schemeClr val="tx1"/>
                </a:solidFill>
                <a:effectLst/>
              </a:rPr>
              <a:t>The healthcare professionals from the Philippines undergo both origin-based and host-country-based training to upskill healthcare professionals. </a:t>
            </a:r>
          </a:p>
          <a:p>
            <a:pPr marL="0" marR="0">
              <a:lnSpc>
                <a:spcPct val="115000"/>
              </a:lnSpc>
              <a:spcBef>
                <a:spcPts val="0"/>
              </a:spcBef>
              <a:spcAft>
                <a:spcPts val="800"/>
              </a:spcAft>
            </a:pPr>
            <a:r>
              <a:rPr lang="en-US" sz="1700" b="0" kern="100" dirty="0">
                <a:solidFill>
                  <a:schemeClr val="tx1"/>
                </a:solidFill>
                <a:effectLst/>
              </a:rPr>
              <a:t>Generally, nurses, doctors, and other HSMs tend to undergo a unified internationally recognized certification standard</a:t>
            </a:r>
            <a:endParaRPr lang="en-US" sz="1700" dirty="0"/>
          </a:p>
          <a:p>
            <a:pPr marL="0" marR="0">
              <a:lnSpc>
                <a:spcPct val="115000"/>
              </a:lnSpc>
              <a:spcBef>
                <a:spcPts val="0"/>
              </a:spcBef>
              <a:spcAft>
                <a:spcPts val="800"/>
              </a:spcAft>
            </a:pPr>
            <a:endParaRPr lang="en-US" sz="1700" b="0" kern="100" dirty="0">
              <a:solidFill>
                <a:schemeClr val="tx1"/>
              </a:solidFill>
              <a:effectLst/>
              <a:ea typeface="Calibri" panose="020F0502020204030204" pitchFamily="34" charset="0"/>
              <a:cs typeface="Arial" panose="020B0604020202020204" pitchFamily="34" charset="0"/>
            </a:endParaRPr>
          </a:p>
        </p:txBody>
      </p:sp>
      <p:sp>
        <p:nvSpPr>
          <p:cNvPr id="6" name="Rectangle 1">
            <a:extLst>
              <a:ext uri="{FF2B5EF4-FFF2-40B4-BE49-F238E27FC236}">
                <a16:creationId xmlns:a16="http://schemas.microsoft.com/office/drawing/2014/main" id="{59A26CAB-5BF0-35D8-D56D-5A6EE8EF013B}"/>
              </a:ext>
            </a:extLst>
          </p:cNvPr>
          <p:cNvSpPr>
            <a:spLocks noChangeArrowheads="1"/>
          </p:cNvSpPr>
          <p:nvPr/>
        </p:nvSpPr>
        <p:spPr bwMode="auto">
          <a:xfrm>
            <a:off x="6293803" y="2852889"/>
            <a:ext cx="547116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690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4C6A4-D747-FDC8-322A-5021A1C0508C}"/>
              </a:ext>
            </a:extLst>
          </p:cNvPr>
          <p:cNvSpPr>
            <a:spLocks noGrp="1"/>
          </p:cNvSpPr>
          <p:nvPr>
            <p:ph type="title"/>
          </p:nvPr>
        </p:nvSpPr>
        <p:spPr/>
        <p:txBody>
          <a:bodyPr/>
          <a:lstStyle/>
          <a:p>
            <a:pPr marL="0" marR="0">
              <a:spcBef>
                <a:spcPts val="200"/>
              </a:spcBef>
              <a:spcAft>
                <a:spcPts val="0"/>
              </a:spcAft>
            </a:pP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Good Practices </a:t>
            </a:r>
            <a:endParaRPr lang="en-US" dirty="0"/>
          </a:p>
        </p:txBody>
      </p:sp>
      <p:sp>
        <p:nvSpPr>
          <p:cNvPr id="3" name="Content Placeholder 2">
            <a:extLst>
              <a:ext uri="{FF2B5EF4-FFF2-40B4-BE49-F238E27FC236}">
                <a16:creationId xmlns:a16="http://schemas.microsoft.com/office/drawing/2014/main" id="{49B3879E-7ADF-6EBD-05DA-7B75EEF0B132}"/>
              </a:ext>
            </a:extLst>
          </p:cNvPr>
          <p:cNvSpPr>
            <a:spLocks noGrp="1"/>
          </p:cNvSpPr>
          <p:nvPr>
            <p:ph idx="1"/>
          </p:nvPr>
        </p:nvSpPr>
        <p:spPr/>
        <p:txBody>
          <a:bodyPr>
            <a:normAutofit/>
          </a:bodyPr>
          <a:lstStyle/>
          <a:p>
            <a:r>
              <a:rPr lang="en-US" dirty="0"/>
              <a:t>Legal and Policy Frameworks</a:t>
            </a:r>
          </a:p>
          <a:p>
            <a:pPr lvl="1"/>
            <a:r>
              <a:rPr lang="en-US" dirty="0"/>
              <a:t>ADD corridors between GCC and the Philippines and Thailand</a:t>
            </a:r>
          </a:p>
          <a:p>
            <a:pPr lvl="1"/>
            <a:r>
              <a:rPr lang="en-US" b="1" dirty="0" err="1"/>
              <a:t>MoA</a:t>
            </a:r>
            <a:r>
              <a:rPr lang="en-US" b="1" dirty="0"/>
              <a:t> between Bahrain and the Philippines in Healthcare</a:t>
            </a:r>
          </a:p>
          <a:p>
            <a:r>
              <a:rPr lang="en-US" dirty="0"/>
              <a:t>Bilateral and multilateral Labour Agreements </a:t>
            </a:r>
          </a:p>
          <a:p>
            <a:pPr lvl="1"/>
            <a:r>
              <a:rPr lang="en-US" dirty="0"/>
              <a:t>The ASEAN multilateral agreements</a:t>
            </a:r>
          </a:p>
          <a:p>
            <a:pPr lvl="1"/>
            <a:r>
              <a:rPr lang="en-US" dirty="0"/>
              <a:t>UK Agreements with India, South Africa and the Philippines  </a:t>
            </a:r>
          </a:p>
          <a:p>
            <a:pPr lvl="1"/>
            <a:r>
              <a:rPr lang="en-US" b="1" dirty="0"/>
              <a:t>BLA between UK and Kenya </a:t>
            </a:r>
            <a:r>
              <a:rPr lang="en-US" dirty="0"/>
              <a:t>on healthcare workforce collaboration</a:t>
            </a:r>
          </a:p>
          <a:p>
            <a:r>
              <a:rPr lang="en-US" dirty="0"/>
              <a:t>Enhancing Ethical Recruitment in the Health Sector</a:t>
            </a:r>
          </a:p>
          <a:p>
            <a:pPr lvl="1"/>
            <a:r>
              <a:rPr lang="en-US" dirty="0"/>
              <a:t>Establish regulations for governments and recruitment agencies and ensure they adhere to ethical standards </a:t>
            </a:r>
          </a:p>
        </p:txBody>
      </p:sp>
    </p:spTree>
    <p:extLst>
      <p:ext uri="{BB962C8B-B14F-4D97-AF65-F5344CB8AC3E}">
        <p14:creationId xmlns:p14="http://schemas.microsoft.com/office/powerpoint/2010/main" val="166999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9DC53-0D90-7B0A-8195-499F6E924AE1}"/>
              </a:ext>
            </a:extLst>
          </p:cNvPr>
          <p:cNvSpPr>
            <a:spLocks noGrp="1"/>
          </p:cNvSpPr>
          <p:nvPr>
            <p:ph type="title"/>
          </p:nvPr>
        </p:nvSpPr>
        <p:spPr/>
        <p:txBody>
          <a:bodyPr/>
          <a:lstStyle/>
          <a:p>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Good Practices </a:t>
            </a:r>
            <a:r>
              <a:rPr lang="en-US" sz="4400" b="1" dirty="0" err="1">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Cont</a:t>
            </a:r>
            <a:r>
              <a:rPr lang="en-US" sz="4400" b="1" dirty="0">
                <a:solidFill>
                  <a:srgbClr val="2F5496"/>
                </a:solidFill>
                <a:effectLst/>
                <a:latin typeface="Calibri Light" panose="020F0302020204030204" pitchFamily="34" charset="0"/>
                <a:ea typeface="Yu Gothic Light" panose="020B0300000000000000" pitchFamily="34" charset="-128"/>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78CD671C-29F0-78D5-CAE1-E6211B2F04EE}"/>
              </a:ext>
            </a:extLst>
          </p:cNvPr>
          <p:cNvSpPr>
            <a:spLocks noGrp="1"/>
          </p:cNvSpPr>
          <p:nvPr>
            <p:ph idx="1"/>
          </p:nvPr>
        </p:nvSpPr>
        <p:spPr/>
        <p:txBody>
          <a:bodyPr>
            <a:normAutofit fontScale="92500" lnSpcReduction="20000"/>
          </a:bodyPr>
          <a:lstStyle/>
          <a:p>
            <a:r>
              <a:rPr lang="en-US" dirty="0"/>
              <a:t>Retention and mobility in the health sector</a:t>
            </a:r>
          </a:p>
          <a:p>
            <a:pPr lvl="1"/>
            <a:r>
              <a:rPr lang="en-US" dirty="0"/>
              <a:t>GCC conditionally extends long-term legal residency rights </a:t>
            </a:r>
          </a:p>
          <a:p>
            <a:pPr lvl="1"/>
            <a:r>
              <a:rPr lang="en-US" dirty="0"/>
              <a:t>Offer access to healthcare and social protection </a:t>
            </a:r>
          </a:p>
          <a:p>
            <a:pPr lvl="1"/>
            <a:r>
              <a:rPr lang="en-US" dirty="0"/>
              <a:t>Ensure maternity cover for women migrant health workers</a:t>
            </a:r>
          </a:p>
          <a:p>
            <a:r>
              <a:rPr lang="en-US" dirty="0"/>
              <a:t>Training and upskilling </a:t>
            </a:r>
          </a:p>
          <a:p>
            <a:pPr lvl="1"/>
            <a:r>
              <a:rPr lang="en-US" dirty="0"/>
              <a:t>Invest in public sector training opportunities </a:t>
            </a:r>
          </a:p>
          <a:p>
            <a:pPr lvl="1"/>
            <a:r>
              <a:rPr lang="en-US" dirty="0"/>
              <a:t>Public Private Partnerships </a:t>
            </a:r>
          </a:p>
          <a:p>
            <a:pPr lvl="2"/>
            <a:r>
              <a:rPr lang="en-US" dirty="0"/>
              <a:t>Aimed at channeling investment also in private sector health care </a:t>
            </a:r>
          </a:p>
          <a:p>
            <a:pPr lvl="1"/>
            <a:r>
              <a:rPr lang="en-US" b="1" dirty="0" err="1"/>
              <a:t>Kaigoryugaku</a:t>
            </a:r>
            <a:r>
              <a:rPr lang="en-US" b="1" dirty="0"/>
              <a:t>: A Pathway for Skilled Care Workers in Japan </a:t>
            </a:r>
          </a:p>
          <a:p>
            <a:r>
              <a:rPr lang="en-US" dirty="0"/>
              <a:t>Transfer of good practices between public and private sectors </a:t>
            </a:r>
          </a:p>
          <a:p>
            <a:r>
              <a:rPr lang="en-US" dirty="0"/>
              <a:t>Language/ cultural trainings and peer-coaching </a:t>
            </a:r>
          </a:p>
          <a:p>
            <a:pPr lvl="1"/>
            <a:r>
              <a:rPr lang="en-US" b="1" dirty="0"/>
              <a:t>The “Triple-Win” Project</a:t>
            </a:r>
          </a:p>
        </p:txBody>
      </p:sp>
    </p:spTree>
    <p:extLst>
      <p:ext uri="{BB962C8B-B14F-4D97-AF65-F5344CB8AC3E}">
        <p14:creationId xmlns:p14="http://schemas.microsoft.com/office/powerpoint/2010/main" val="3956787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1521</Words>
  <Application>Microsoft Office PowerPoint</Application>
  <PresentationFormat>Widescreen</PresentationFormat>
  <Paragraphs>177</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RECRUITMENT AND MOBILITY OF MIGRANT WOMEN IN THE HEALTH SECTOR  </vt:lpstr>
      <vt:lpstr>Methodology </vt:lpstr>
      <vt:lpstr>Role of Women Migrant Workers in GCC Health Workforce</vt:lpstr>
      <vt:lpstr>Factors Influencing Women Migration in Healthcare Sector</vt:lpstr>
      <vt:lpstr>Increasing Demand in GCC Healthcare Industry</vt:lpstr>
      <vt:lpstr>Recruitment Codes and Practices – EU, Asia</vt:lpstr>
      <vt:lpstr>Recruitment Codes and Practices – GCC</vt:lpstr>
      <vt:lpstr>Good Practices </vt:lpstr>
      <vt:lpstr>Good Practices Cont’ </vt:lpstr>
      <vt:lpstr>Good Practices Cont’ </vt:lpstr>
      <vt:lpstr>A few recommendations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MOBILITY OF MIGRANT WOMEN IN THE HEALTH SECTOR  </dc:title>
  <dc:creator>SHAHEEN Aly</dc:creator>
  <cp:lastModifiedBy>DEDOVIC Tanja</cp:lastModifiedBy>
  <cp:revision>4</cp:revision>
  <dcterms:created xsi:type="dcterms:W3CDTF">2024-01-24T07:20:57Z</dcterms:created>
  <dcterms:modified xsi:type="dcterms:W3CDTF">2024-01-24T15:59:23Z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059aa38-f392-4105-be92-628035578272_Enabled">
    <vt:lpwstr>true</vt:lpwstr>
  </property>
  <property fmtid="{D5CDD505-2E9C-101B-9397-08002B2CF9AE}" pid="3" name="MSIP_Label_2059aa38-f392-4105-be92-628035578272_SetDate">
    <vt:lpwstr>2024-01-24T10:15:19Z</vt:lpwstr>
  </property>
  <property fmtid="{D5CDD505-2E9C-101B-9397-08002B2CF9AE}" pid="4" name="MSIP_Label_2059aa38-f392-4105-be92-628035578272_Method">
    <vt:lpwstr>Standard</vt:lpwstr>
  </property>
  <property fmtid="{D5CDD505-2E9C-101B-9397-08002B2CF9AE}" pid="5" name="MSIP_Label_2059aa38-f392-4105-be92-628035578272_Name">
    <vt:lpwstr>IOMLb0020IN123173</vt:lpwstr>
  </property>
  <property fmtid="{D5CDD505-2E9C-101B-9397-08002B2CF9AE}" pid="6" name="MSIP_Label_2059aa38-f392-4105-be92-628035578272_SiteId">
    <vt:lpwstr>1588262d-23fb-43b4-bd6e-bce49c8e6186</vt:lpwstr>
  </property>
  <property fmtid="{D5CDD505-2E9C-101B-9397-08002B2CF9AE}" pid="7" name="MSIP_Label_2059aa38-f392-4105-be92-628035578272_ActionId">
    <vt:lpwstr>df88a451-b083-456e-b19f-2c0b02f36ed7</vt:lpwstr>
  </property>
  <property fmtid="{D5CDD505-2E9C-101B-9397-08002B2CF9AE}" pid="8" name="MSIP_Label_2059aa38-f392-4105-be92-628035578272_ContentBits">
    <vt:lpwstr>0</vt:lpwstr>
  </property>
</Properties>
</file>