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3.xml" ContentType="application/vnd.openxmlformats-officedocument.drawingml.chartshapes+xml"/>
  <Override PartName="/ppt/notesSlides/notesSlide6.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7.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drawings/drawing4.xml" ContentType="application/vnd.openxmlformats-officedocument.drawingml.chartshapes+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7" r:id="rId2"/>
    <p:sldId id="308" r:id="rId3"/>
    <p:sldId id="309" r:id="rId4"/>
    <p:sldId id="262" r:id="rId5"/>
    <p:sldId id="310" r:id="rId6"/>
    <p:sldId id="264" r:id="rId7"/>
    <p:sldId id="256" r:id="rId8"/>
    <p:sldId id="311" r:id="rId9"/>
    <p:sldId id="269" r:id="rId10"/>
    <p:sldId id="280" r:id="rId11"/>
    <p:sldId id="282" r:id="rId12"/>
    <p:sldId id="268" r:id="rId13"/>
    <p:sldId id="274" r:id="rId14"/>
    <p:sldId id="275" r:id="rId15"/>
    <p:sldId id="276" r:id="rId16"/>
    <p:sldId id="277" r:id="rId17"/>
    <p:sldId id="278" r:id="rId18"/>
    <p:sldId id="313" r:id="rId19"/>
    <p:sldId id="284" r:id="rId20"/>
    <p:sldId id="285" r:id="rId21"/>
    <p:sldId id="314" r:id="rId22"/>
    <p:sldId id="286" r:id="rId23"/>
    <p:sldId id="288" r:id="rId24"/>
    <p:sldId id="287" r:id="rId25"/>
    <p:sldId id="290" r:id="rId26"/>
    <p:sldId id="291" r:id="rId27"/>
    <p:sldId id="293" r:id="rId28"/>
    <p:sldId id="316" r:id="rId29"/>
    <p:sldId id="292" r:id="rId30"/>
    <p:sldId id="295" r:id="rId31"/>
    <p:sldId id="305" r:id="rId32"/>
    <p:sldId id="297" r:id="rId33"/>
    <p:sldId id="315" r:id="rId34"/>
    <p:sldId id="298" r:id="rId35"/>
    <p:sldId id="306" r:id="rId36"/>
    <p:sldId id="299" r:id="rId37"/>
    <p:sldId id="300" r:id="rId38"/>
    <p:sldId id="301" r:id="rId39"/>
    <p:sldId id="302"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979" autoAdjust="0"/>
  </p:normalViewPr>
  <p:slideViewPr>
    <p:cSldViewPr snapToGrid="0">
      <p:cViewPr varScale="1">
        <p:scale>
          <a:sx n="82" d="100"/>
          <a:sy n="82" d="100"/>
        </p:scale>
        <p:origin x="691"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FCG\Desktop\MJ%20MoHRE.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FCG\Desktop\MJ%20MoHRE.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FCG\Desktop\MJ%20MoHRE.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FCG\Desktop\MJ%20MoHRE.xlsx" TargetMode="Externa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chartUserShapes" Target="../drawings/drawing4.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FCG\Desktop\MJ%20MoHRE.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FCG\Desktop\MJ%20MoHRE.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C:\Users\FCG\Desktop\MJ%20MoHRE.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C:\Users\FCG\Desktop\MJ%20MoHRE.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file:///C:\Users\FCG\Desktop\MJ%20MoHRE.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file:///C:\Users\FCG\Desktop\MJ%20MoHRE.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file:///C:\Users\FCG\Desktop\MJ%20MoHRE.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file:///C:\Users\FCG\Desktop\MJ%20MoHRE.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FCG\Desktop\MJ%20MoHRE.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FCG\Desktop\MJ%20MoHRE.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3.xml"/></Relationships>
</file>

<file path=ppt/charts/_rels/chart6.xml.rels><?xml version="1.0" encoding="UTF-8" standalone="yes"?>
<Relationships xmlns="http://schemas.openxmlformats.org/package/2006/relationships"><Relationship Id="rId3" Type="http://schemas.openxmlformats.org/officeDocument/2006/relationships/oleObject" Target="file:///C:\Users\FCG\Desktop\MJ%20MoHRE.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FCG\Desktop\MJ%20MoHRE.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FCG\Desktop\MJ%20MoHRE.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FCG\Desktop\MJ%20MoHRE.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spPr>
            <a:solidFill>
              <a:schemeClr val="accent2">
                <a:lumMod val="50000"/>
              </a:schemeClr>
            </a:solidFill>
            <a:ln>
              <a:noFill/>
            </a:ln>
            <a:effectLst/>
          </c:spPr>
          <c:invertIfNegative val="0"/>
          <c:dPt>
            <c:idx val="1"/>
            <c:invertIfNegative val="0"/>
            <c:bubble3D val="0"/>
            <c:spPr>
              <a:solidFill>
                <a:schemeClr val="tx2">
                  <a:lumMod val="50000"/>
                </a:schemeClr>
              </a:solidFill>
              <a:ln>
                <a:noFill/>
              </a:ln>
              <a:effectLst/>
            </c:spPr>
            <c:extLst>
              <c:ext xmlns:c16="http://schemas.microsoft.com/office/drawing/2014/chart" uri="{C3380CC4-5D6E-409C-BE32-E72D297353CC}">
                <c16:uniqueId val="{00000001-2FBE-410C-9A80-D2A060E39BCD}"/>
              </c:ext>
            </c:extLst>
          </c:dPt>
          <c:dPt>
            <c:idx val="3"/>
            <c:invertIfNegative val="0"/>
            <c:bubble3D val="0"/>
            <c:spPr>
              <a:solidFill>
                <a:schemeClr val="tx2">
                  <a:lumMod val="50000"/>
                </a:schemeClr>
              </a:solidFill>
              <a:ln>
                <a:noFill/>
              </a:ln>
              <a:effectLst/>
            </c:spPr>
            <c:extLst>
              <c:ext xmlns:c16="http://schemas.microsoft.com/office/drawing/2014/chart" uri="{C3380CC4-5D6E-409C-BE32-E72D297353CC}">
                <c16:uniqueId val="{00000003-2FBE-410C-9A80-D2A060E39BCD}"/>
              </c:ext>
            </c:extLst>
          </c:dPt>
          <c:dPt>
            <c:idx val="5"/>
            <c:invertIfNegative val="0"/>
            <c:bubble3D val="0"/>
            <c:spPr>
              <a:solidFill>
                <a:schemeClr val="tx2">
                  <a:lumMod val="50000"/>
                </a:schemeClr>
              </a:solidFill>
              <a:ln>
                <a:noFill/>
              </a:ln>
              <a:effectLst/>
            </c:spPr>
            <c:extLst>
              <c:ext xmlns:c16="http://schemas.microsoft.com/office/drawing/2014/chart" uri="{C3380CC4-5D6E-409C-BE32-E72D297353CC}">
                <c16:uniqueId val="{00000005-2FBE-410C-9A80-D2A060E39BCD}"/>
              </c:ext>
            </c:extLst>
          </c:dPt>
          <c:dPt>
            <c:idx val="7"/>
            <c:invertIfNegative val="0"/>
            <c:bubble3D val="0"/>
            <c:spPr>
              <a:solidFill>
                <a:schemeClr val="tx2">
                  <a:lumMod val="50000"/>
                </a:schemeClr>
              </a:solidFill>
              <a:ln>
                <a:noFill/>
              </a:ln>
              <a:effectLst/>
            </c:spPr>
            <c:extLst>
              <c:ext xmlns:c16="http://schemas.microsoft.com/office/drawing/2014/chart" uri="{C3380CC4-5D6E-409C-BE32-E72D297353CC}">
                <c16:uniqueId val="{00000007-2FBE-410C-9A80-D2A060E39BCD}"/>
              </c:ext>
            </c:extLst>
          </c:dPt>
          <c:dPt>
            <c:idx val="9"/>
            <c:invertIfNegative val="0"/>
            <c:bubble3D val="0"/>
            <c:spPr>
              <a:solidFill>
                <a:schemeClr val="tx2">
                  <a:lumMod val="50000"/>
                </a:schemeClr>
              </a:solidFill>
              <a:ln>
                <a:noFill/>
              </a:ln>
              <a:effectLst/>
            </c:spPr>
            <c:extLst>
              <c:ext xmlns:c16="http://schemas.microsoft.com/office/drawing/2014/chart" uri="{C3380CC4-5D6E-409C-BE32-E72D297353CC}">
                <c16:uniqueId val="{00000009-2FBE-410C-9A80-D2A060E39BCD}"/>
              </c:ext>
            </c:extLst>
          </c:dPt>
          <c:dPt>
            <c:idx val="11"/>
            <c:invertIfNegative val="0"/>
            <c:bubble3D val="0"/>
            <c:spPr>
              <a:solidFill>
                <a:schemeClr val="tx2">
                  <a:lumMod val="50000"/>
                </a:schemeClr>
              </a:solidFill>
              <a:ln>
                <a:noFill/>
              </a:ln>
              <a:effectLst/>
            </c:spPr>
            <c:extLst>
              <c:ext xmlns:c16="http://schemas.microsoft.com/office/drawing/2014/chart" uri="{C3380CC4-5D6E-409C-BE32-E72D297353CC}">
                <c16:uniqueId val="{0000000B-2FBE-410C-9A80-D2A060E39BCD}"/>
              </c:ext>
            </c:extLst>
          </c:dPt>
          <c:dLbls>
            <c:dLbl>
              <c:idx val="0"/>
              <c:layout>
                <c:manualLayout>
                  <c:x val="0"/>
                  <c:y val="-8.3333333333333329E-2"/>
                </c:manualLayout>
              </c:layout>
              <c:tx>
                <c:rich>
                  <a:bodyPr/>
                  <a:lstStyle/>
                  <a:p>
                    <a:r>
                      <a:rPr lang="en-US"/>
                      <a:t>67</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2FBE-410C-9A80-D2A060E39BCD}"/>
                </c:ext>
              </c:extLst>
            </c:dLbl>
            <c:dLbl>
              <c:idx val="1"/>
              <c:layout>
                <c:manualLayout>
                  <c:x val="0"/>
                  <c:y val="-6.9640123239256321E-2"/>
                </c:manualLayout>
              </c:layout>
              <c:tx>
                <c:rich>
                  <a:bodyPr/>
                  <a:lstStyle/>
                  <a:p>
                    <a:r>
                      <a:rPr lang="en-US"/>
                      <a:t>44</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FBE-410C-9A80-D2A060E39BCD}"/>
                </c:ext>
              </c:extLst>
            </c:dLbl>
            <c:dLbl>
              <c:idx val="2"/>
              <c:layout>
                <c:manualLayout>
                  <c:x val="0"/>
                  <c:y val="-0.32498724178319666"/>
                </c:manualLayout>
              </c:layout>
              <c:tx>
                <c:rich>
                  <a:bodyPr/>
                  <a:lstStyle/>
                  <a:p>
                    <a:r>
                      <a:rPr lang="en-US"/>
                      <a:t>346</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2FBE-410C-9A80-D2A060E39BCD}"/>
                </c:ext>
              </c:extLst>
            </c:dLbl>
            <c:dLbl>
              <c:idx val="3"/>
              <c:layout>
                <c:manualLayout>
                  <c:x val="-3.6417058654383724E-17"/>
                  <c:y val="-0.31570189201796239"/>
                </c:manualLayout>
              </c:layout>
              <c:tx>
                <c:rich>
                  <a:bodyPr/>
                  <a:lstStyle/>
                  <a:p>
                    <a:r>
                      <a:rPr lang="en-US"/>
                      <a:t>332</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FBE-410C-9A80-D2A060E39BCD}"/>
                </c:ext>
              </c:extLst>
            </c:dLbl>
            <c:dLbl>
              <c:idx val="4"/>
              <c:layout>
                <c:manualLayout>
                  <c:x val="0"/>
                  <c:y val="-0.15785094600898128"/>
                </c:manualLayout>
              </c:layout>
              <c:tx>
                <c:rich>
                  <a:bodyPr/>
                  <a:lstStyle/>
                  <a:p>
                    <a:r>
                      <a:rPr lang="en-US"/>
                      <a:t>148</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2FBE-410C-9A80-D2A060E39BCD}"/>
                </c:ext>
              </c:extLst>
            </c:dLbl>
            <c:dLbl>
              <c:idx val="5"/>
              <c:layout>
                <c:manualLayout>
                  <c:x val="0"/>
                  <c:y val="-7.4282798121873508E-2"/>
                </c:manualLayout>
              </c:layout>
              <c:tx>
                <c:rich>
                  <a:bodyPr/>
                  <a:lstStyle/>
                  <a:p>
                    <a:r>
                      <a:rPr lang="en-US"/>
                      <a:t>48</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FBE-410C-9A80-D2A060E39BCD}"/>
                </c:ext>
              </c:extLst>
            </c:dLbl>
            <c:dLbl>
              <c:idx val="6"/>
              <c:layout>
                <c:manualLayout>
                  <c:x val="0"/>
                  <c:y val="-0.12535222183066155"/>
                </c:manualLayout>
              </c:layout>
              <c:tx>
                <c:rich>
                  <a:bodyPr/>
                  <a:lstStyle/>
                  <a:p>
                    <a:r>
                      <a:rPr lang="en-US"/>
                      <a:t>108</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2FBE-410C-9A80-D2A060E39BCD}"/>
                </c:ext>
              </c:extLst>
            </c:dLbl>
            <c:dLbl>
              <c:idx val="7"/>
              <c:layout>
                <c:manualLayout>
                  <c:x val="0"/>
                  <c:y val="-8.8210822769724875E-2"/>
                </c:manualLayout>
              </c:layout>
              <c:tx>
                <c:rich>
                  <a:bodyPr/>
                  <a:lstStyle/>
                  <a:p>
                    <a:r>
                      <a:rPr lang="en-US"/>
                      <a:t>66</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FBE-410C-9A80-D2A060E39BCD}"/>
                </c:ext>
              </c:extLst>
            </c:dLbl>
            <c:dLbl>
              <c:idx val="8"/>
              <c:delete val="1"/>
              <c:extLst>
                <c:ext xmlns:c15="http://schemas.microsoft.com/office/drawing/2012/chart" uri="{CE6537A1-D6FC-4f65-9D91-7224C49458BB}"/>
                <c:ext xmlns:c16="http://schemas.microsoft.com/office/drawing/2014/chart" uri="{C3380CC4-5D6E-409C-BE32-E72D297353CC}">
                  <c16:uniqueId val="{00000010-2FBE-410C-9A80-D2A060E39BCD}"/>
                </c:ext>
              </c:extLst>
            </c:dLbl>
            <c:dLbl>
              <c:idx val="10"/>
              <c:layout>
                <c:manualLayout>
                  <c:x val="0"/>
                  <c:y val="-0.21820571948300344"/>
                </c:manualLayout>
              </c:layout>
              <c:tx>
                <c:rich>
                  <a:bodyPr/>
                  <a:lstStyle/>
                  <a:p>
                    <a:r>
                      <a:rPr lang="en-US"/>
                      <a:t>219</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2FBE-410C-9A80-D2A060E39BCD}"/>
                </c:ext>
              </c:extLst>
            </c:dLbl>
            <c:dLbl>
              <c:idx val="11"/>
              <c:layout>
                <c:manualLayout>
                  <c:x val="0"/>
                  <c:y val="-0.10678152230019317"/>
                </c:manualLayout>
              </c:layout>
              <c:tx>
                <c:rich>
                  <a:bodyPr/>
                  <a:lstStyle/>
                  <a:p>
                    <a:r>
                      <a:rPr lang="en-US"/>
                      <a:t>87</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2FBE-410C-9A80-D2A060E39BCD}"/>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'GRAPHS DWs'!$A$31:$B$42</c:f>
              <c:multiLvlStrCache>
                <c:ptCount val="12"/>
                <c:lvl>
                  <c:pt idx="0">
                    <c:v>Female</c:v>
                  </c:pt>
                  <c:pt idx="1">
                    <c:v>Male</c:v>
                  </c:pt>
                  <c:pt idx="2">
                    <c:v>Female</c:v>
                  </c:pt>
                  <c:pt idx="3">
                    <c:v>Male</c:v>
                  </c:pt>
                  <c:pt idx="4">
                    <c:v>Female</c:v>
                  </c:pt>
                  <c:pt idx="5">
                    <c:v>Male</c:v>
                  </c:pt>
                  <c:pt idx="6">
                    <c:v>Female</c:v>
                  </c:pt>
                  <c:pt idx="7">
                    <c:v>Male</c:v>
                  </c:pt>
                  <c:pt idx="8">
                    <c:v>Female</c:v>
                  </c:pt>
                  <c:pt idx="9">
                    <c:v>Male</c:v>
                  </c:pt>
                  <c:pt idx="10">
                    <c:v>Female</c:v>
                  </c:pt>
                  <c:pt idx="11">
                    <c:v>Male</c:v>
                  </c:pt>
                </c:lvl>
                <c:lvl>
                  <c:pt idx="0">
                    <c:v>Bahrain</c:v>
                  </c:pt>
                  <c:pt idx="2">
                    <c:v>Kuwait</c:v>
                  </c:pt>
                  <c:pt idx="4">
                    <c:v>Oman</c:v>
                  </c:pt>
                  <c:pt idx="6">
                    <c:v>Qatar</c:v>
                  </c:pt>
                  <c:pt idx="8">
                    <c:v>Saudi Arabia</c:v>
                  </c:pt>
                  <c:pt idx="10">
                    <c:v>UAE</c:v>
                  </c:pt>
                </c:lvl>
              </c:multiLvlStrCache>
            </c:multiLvlStrRef>
          </c:cat>
          <c:val>
            <c:numRef>
              <c:f>'GRAPHS DWs'!$C$31:$C$42</c:f>
              <c:numCache>
                <c:formatCode>#,##0</c:formatCode>
                <c:ptCount val="12"/>
                <c:pt idx="0">
                  <c:v>66918</c:v>
                </c:pt>
                <c:pt idx="1">
                  <c:v>44085</c:v>
                </c:pt>
                <c:pt idx="2">
                  <c:v>345721</c:v>
                </c:pt>
                <c:pt idx="3">
                  <c:v>331901</c:v>
                </c:pt>
                <c:pt idx="4">
                  <c:v>147583</c:v>
                </c:pt>
                <c:pt idx="5">
                  <c:v>47905</c:v>
                </c:pt>
                <c:pt idx="6">
                  <c:v>107621</c:v>
                </c:pt>
                <c:pt idx="7">
                  <c:v>66121</c:v>
                </c:pt>
                <c:pt idx="8">
                  <c:v>759241</c:v>
                </c:pt>
                <c:pt idx="9">
                  <c:v>1544091</c:v>
                </c:pt>
                <c:pt idx="10">
                  <c:v>219042.21787829022</c:v>
                </c:pt>
                <c:pt idx="11">
                  <c:v>87069.245671556768</c:v>
                </c:pt>
              </c:numCache>
            </c:numRef>
          </c:val>
          <c:extLst>
            <c:ext xmlns:c16="http://schemas.microsoft.com/office/drawing/2014/chart" uri="{C3380CC4-5D6E-409C-BE32-E72D297353CC}">
              <c16:uniqueId val="{00000012-2FBE-410C-9A80-D2A060E39BCD}"/>
            </c:ext>
          </c:extLst>
        </c:ser>
        <c:dLbls>
          <c:showLegendKey val="0"/>
          <c:showVal val="0"/>
          <c:showCatName val="0"/>
          <c:showSerName val="0"/>
          <c:showPercent val="0"/>
          <c:showBubbleSize val="0"/>
        </c:dLbls>
        <c:gapWidth val="150"/>
        <c:overlap val="100"/>
        <c:axId val="742333872"/>
        <c:axId val="789105296"/>
      </c:barChart>
      <c:catAx>
        <c:axId val="7423338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endParaRPr lang="en-US"/>
          </a:p>
        </c:txPr>
        <c:crossAx val="789105296"/>
        <c:crosses val="autoZero"/>
        <c:auto val="1"/>
        <c:lblAlgn val="ctr"/>
        <c:lblOffset val="100"/>
        <c:noMultiLvlLbl val="0"/>
      </c:catAx>
      <c:valAx>
        <c:axId val="789105296"/>
        <c:scaling>
          <c:orientation val="minMax"/>
          <c:max val="450000"/>
        </c:scaling>
        <c:delete val="1"/>
        <c:axPos val="l"/>
        <c:numFmt formatCode="#,##0" sourceLinked="1"/>
        <c:majorTickMark val="none"/>
        <c:minorTickMark val="none"/>
        <c:tickLblPos val="nextTo"/>
        <c:crossAx val="7423338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noFill/>
      <a:round/>
    </a:ln>
    <a:effectLst/>
  </c:spPr>
  <c:txPr>
    <a:bodyPr/>
    <a:lstStyle/>
    <a:p>
      <a:pPr>
        <a:defRPr/>
      </a:pPr>
      <a:endParaRPr lang="en-US"/>
    </a:p>
  </c:txPr>
  <c:externalData r:id="rId3">
    <c:autoUpdate val="0"/>
  </c:externalData>
  <c:userShapes r:id="rId4"/>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r>
              <a:rPr lang="en-US" sz="1200" b="1"/>
              <a:t>Oman</a:t>
            </a:r>
          </a:p>
        </c:rich>
      </c:tx>
      <c:overlay val="0"/>
      <c:spPr>
        <a:noFill/>
        <a:ln>
          <a:noFill/>
        </a:ln>
        <a:effectLst/>
      </c:spPr>
      <c:txPr>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tx2">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LFPR!$B$55:$D$55</c:f>
              <c:numCache>
                <c:formatCode>General</c:formatCode>
                <c:ptCount val="3"/>
                <c:pt idx="0">
                  <c:v>1993</c:v>
                </c:pt>
                <c:pt idx="1">
                  <c:v>2003</c:v>
                </c:pt>
                <c:pt idx="2">
                  <c:v>2010</c:v>
                </c:pt>
              </c:numCache>
            </c:numRef>
          </c:cat>
          <c:val>
            <c:numRef>
              <c:f>LFPR!$B$56:$D$56</c:f>
              <c:numCache>
                <c:formatCode>General</c:formatCode>
                <c:ptCount val="3"/>
                <c:pt idx="0">
                  <c:v>6.7</c:v>
                </c:pt>
                <c:pt idx="1">
                  <c:v>18.7</c:v>
                </c:pt>
                <c:pt idx="2">
                  <c:v>25.3</c:v>
                </c:pt>
              </c:numCache>
            </c:numRef>
          </c:val>
          <c:extLst>
            <c:ext xmlns:c16="http://schemas.microsoft.com/office/drawing/2014/chart" uri="{C3380CC4-5D6E-409C-BE32-E72D297353CC}">
              <c16:uniqueId val="{00000000-D1D0-40BD-9806-88B5E04108B8}"/>
            </c:ext>
          </c:extLst>
        </c:ser>
        <c:dLbls>
          <c:showLegendKey val="0"/>
          <c:showVal val="0"/>
          <c:showCatName val="0"/>
          <c:showSerName val="0"/>
          <c:showPercent val="0"/>
          <c:showBubbleSize val="0"/>
        </c:dLbls>
        <c:gapWidth val="219"/>
        <c:overlap val="-27"/>
        <c:axId val="1474265951"/>
        <c:axId val="1449362703"/>
      </c:barChart>
      <c:catAx>
        <c:axId val="14742659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449362703"/>
        <c:crosses val="autoZero"/>
        <c:auto val="1"/>
        <c:lblAlgn val="ctr"/>
        <c:lblOffset val="100"/>
        <c:noMultiLvlLbl val="0"/>
      </c:catAx>
      <c:valAx>
        <c:axId val="1449362703"/>
        <c:scaling>
          <c:orientation val="minMax"/>
        </c:scaling>
        <c:delete val="1"/>
        <c:axPos val="l"/>
        <c:numFmt formatCode="General" sourceLinked="1"/>
        <c:majorTickMark val="none"/>
        <c:minorTickMark val="none"/>
        <c:tickLblPos val="nextTo"/>
        <c:crossAx val="1474265951"/>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r>
              <a:rPr lang="en-US" sz="1200" b="1"/>
              <a:t>Qatar</a:t>
            </a:r>
          </a:p>
        </c:rich>
      </c:tx>
      <c:overlay val="0"/>
      <c:spPr>
        <a:noFill/>
        <a:ln>
          <a:noFill/>
        </a:ln>
        <a:effectLst/>
      </c:spPr>
      <c:txPr>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tx2">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LFPR!$A$34:$A$40</c:f>
              <c:numCache>
                <c:formatCode>General</c:formatCode>
                <c:ptCount val="7"/>
                <c:pt idx="0">
                  <c:v>2001</c:v>
                </c:pt>
                <c:pt idx="1">
                  <c:v>2011</c:v>
                </c:pt>
                <c:pt idx="2">
                  <c:v>2012</c:v>
                </c:pt>
                <c:pt idx="3">
                  <c:v>2013</c:v>
                </c:pt>
                <c:pt idx="4">
                  <c:v>2014</c:v>
                </c:pt>
                <c:pt idx="5">
                  <c:v>2015</c:v>
                </c:pt>
                <c:pt idx="6">
                  <c:v>2016</c:v>
                </c:pt>
              </c:numCache>
            </c:numRef>
          </c:cat>
          <c:val>
            <c:numRef>
              <c:f>LFPR!$B$34:$B$40</c:f>
              <c:numCache>
                <c:formatCode>0.0</c:formatCode>
                <c:ptCount val="7"/>
                <c:pt idx="0" formatCode="General">
                  <c:v>27.4</c:v>
                </c:pt>
                <c:pt idx="1">
                  <c:v>31.5</c:v>
                </c:pt>
                <c:pt idx="2">
                  <c:v>34.6</c:v>
                </c:pt>
                <c:pt idx="3">
                  <c:v>34.700000000000003</c:v>
                </c:pt>
                <c:pt idx="4">
                  <c:v>35</c:v>
                </c:pt>
                <c:pt idx="5">
                  <c:v>36.1</c:v>
                </c:pt>
                <c:pt idx="6">
                  <c:v>36.9</c:v>
                </c:pt>
              </c:numCache>
            </c:numRef>
          </c:val>
          <c:extLst>
            <c:ext xmlns:c16="http://schemas.microsoft.com/office/drawing/2014/chart" uri="{C3380CC4-5D6E-409C-BE32-E72D297353CC}">
              <c16:uniqueId val="{00000000-84E9-4AA1-8EA1-33714801CDA4}"/>
            </c:ext>
          </c:extLst>
        </c:ser>
        <c:dLbls>
          <c:showLegendKey val="0"/>
          <c:showVal val="0"/>
          <c:showCatName val="0"/>
          <c:showSerName val="0"/>
          <c:showPercent val="0"/>
          <c:showBubbleSize val="0"/>
        </c:dLbls>
        <c:gapWidth val="219"/>
        <c:overlap val="-27"/>
        <c:axId val="1474266367"/>
        <c:axId val="1486933487"/>
      </c:barChart>
      <c:catAx>
        <c:axId val="14742663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1486933487"/>
        <c:crosses val="autoZero"/>
        <c:auto val="1"/>
        <c:lblAlgn val="ctr"/>
        <c:lblOffset val="100"/>
        <c:noMultiLvlLbl val="0"/>
      </c:catAx>
      <c:valAx>
        <c:axId val="1486933487"/>
        <c:scaling>
          <c:orientation val="minMax"/>
        </c:scaling>
        <c:delete val="1"/>
        <c:axPos val="l"/>
        <c:numFmt formatCode="General" sourceLinked="1"/>
        <c:majorTickMark val="none"/>
        <c:minorTickMark val="none"/>
        <c:tickLblPos val="nextTo"/>
        <c:crossAx val="1474266367"/>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1913483992823079E-2"/>
          <c:y val="5.8850566190523493E-2"/>
          <c:w val="0.89323339603716856"/>
          <c:h val="0.87421328638417428"/>
        </c:manualLayout>
      </c:layout>
      <c:scatterChart>
        <c:scatterStyle val="lineMarker"/>
        <c:varyColors val="0"/>
        <c:ser>
          <c:idx val="0"/>
          <c:order val="0"/>
          <c:spPr>
            <a:ln w="19050" cap="rnd">
              <a:noFill/>
              <a:round/>
            </a:ln>
            <a:effectLst/>
          </c:spPr>
          <c:marker>
            <c:symbol val="circle"/>
            <c:size val="5"/>
            <c:spPr>
              <a:solidFill>
                <a:schemeClr val="accent2">
                  <a:lumMod val="50000"/>
                </a:schemeClr>
              </a:solidFill>
              <a:ln w="9525">
                <a:noFill/>
              </a:ln>
              <a:effectLst/>
            </c:spPr>
          </c:marker>
          <c:dPt>
            <c:idx val="13"/>
            <c:marker>
              <c:symbol val="diamond"/>
              <c:size val="7"/>
              <c:spPr>
                <a:solidFill>
                  <a:schemeClr val="accent2">
                    <a:lumMod val="50000"/>
                  </a:schemeClr>
                </a:solidFill>
                <a:ln w="9525">
                  <a:noFill/>
                </a:ln>
                <a:effectLst/>
              </c:spPr>
            </c:marker>
            <c:bubble3D val="0"/>
            <c:extLst>
              <c:ext xmlns:c16="http://schemas.microsoft.com/office/drawing/2014/chart" uri="{C3380CC4-5D6E-409C-BE32-E72D297353CC}">
                <c16:uniqueId val="{00000000-9311-4BBE-8676-5F6755201935}"/>
              </c:ext>
            </c:extLst>
          </c:dPt>
          <c:dPt>
            <c:idx val="14"/>
            <c:marker>
              <c:symbol val="diamond"/>
              <c:size val="7"/>
              <c:spPr>
                <a:solidFill>
                  <a:schemeClr val="accent2">
                    <a:lumMod val="50000"/>
                  </a:schemeClr>
                </a:solidFill>
                <a:ln w="9525">
                  <a:noFill/>
                </a:ln>
                <a:effectLst/>
              </c:spPr>
            </c:marker>
            <c:bubble3D val="0"/>
            <c:extLst>
              <c:ext xmlns:c16="http://schemas.microsoft.com/office/drawing/2014/chart" uri="{C3380CC4-5D6E-409C-BE32-E72D297353CC}">
                <c16:uniqueId val="{00000001-9311-4BBE-8676-5F6755201935}"/>
              </c:ext>
            </c:extLst>
          </c:dPt>
          <c:dPt>
            <c:idx val="15"/>
            <c:marker>
              <c:symbol val="diamond"/>
              <c:size val="7"/>
              <c:spPr>
                <a:solidFill>
                  <a:schemeClr val="accent2">
                    <a:lumMod val="50000"/>
                  </a:schemeClr>
                </a:solidFill>
                <a:ln w="9525">
                  <a:noFill/>
                </a:ln>
                <a:effectLst/>
              </c:spPr>
            </c:marker>
            <c:bubble3D val="0"/>
            <c:extLst>
              <c:ext xmlns:c16="http://schemas.microsoft.com/office/drawing/2014/chart" uri="{C3380CC4-5D6E-409C-BE32-E72D297353CC}">
                <c16:uniqueId val="{00000002-9311-4BBE-8676-5F6755201935}"/>
              </c:ext>
            </c:extLst>
          </c:dPt>
          <c:dPt>
            <c:idx val="16"/>
            <c:marker>
              <c:symbol val="diamond"/>
              <c:size val="7"/>
              <c:spPr>
                <a:solidFill>
                  <a:schemeClr val="accent2">
                    <a:lumMod val="50000"/>
                  </a:schemeClr>
                </a:solidFill>
                <a:ln w="9525">
                  <a:noFill/>
                </a:ln>
                <a:effectLst/>
              </c:spPr>
            </c:marker>
            <c:bubble3D val="0"/>
            <c:extLst>
              <c:ext xmlns:c16="http://schemas.microsoft.com/office/drawing/2014/chart" uri="{C3380CC4-5D6E-409C-BE32-E72D297353CC}">
                <c16:uniqueId val="{00000003-9311-4BBE-8676-5F6755201935}"/>
              </c:ext>
            </c:extLst>
          </c:dPt>
          <c:dPt>
            <c:idx val="17"/>
            <c:marker>
              <c:symbol val="diamond"/>
              <c:size val="7"/>
              <c:spPr>
                <a:solidFill>
                  <a:schemeClr val="accent2">
                    <a:lumMod val="50000"/>
                  </a:schemeClr>
                </a:solidFill>
                <a:ln w="9525">
                  <a:noFill/>
                </a:ln>
                <a:effectLst/>
              </c:spPr>
            </c:marker>
            <c:bubble3D val="0"/>
            <c:extLst>
              <c:ext xmlns:c16="http://schemas.microsoft.com/office/drawing/2014/chart" uri="{C3380CC4-5D6E-409C-BE32-E72D297353CC}">
                <c16:uniqueId val="{00000004-9311-4BBE-8676-5F6755201935}"/>
              </c:ext>
            </c:extLst>
          </c:dPt>
          <c:dPt>
            <c:idx val="18"/>
            <c:marker>
              <c:symbol val="diamond"/>
              <c:size val="7"/>
              <c:spPr>
                <a:solidFill>
                  <a:schemeClr val="accent2">
                    <a:lumMod val="50000"/>
                  </a:schemeClr>
                </a:solidFill>
                <a:ln w="9525">
                  <a:noFill/>
                </a:ln>
                <a:effectLst/>
              </c:spPr>
            </c:marker>
            <c:bubble3D val="0"/>
            <c:extLst>
              <c:ext xmlns:c16="http://schemas.microsoft.com/office/drawing/2014/chart" uri="{C3380CC4-5D6E-409C-BE32-E72D297353CC}">
                <c16:uniqueId val="{00000005-9311-4BBE-8676-5F6755201935}"/>
              </c:ext>
            </c:extLst>
          </c:dPt>
          <c:dLbls>
            <c:dLbl>
              <c:idx val="0"/>
              <c:layout>
                <c:manualLayout>
                  <c:x val="-0.12222222222222227"/>
                  <c:y val="-4.6296296296297144E-3"/>
                </c:manualLayout>
              </c:layout>
              <c:tx>
                <c:rich>
                  <a:bodyPr/>
                  <a:lstStyle/>
                  <a:p>
                    <a:r>
                      <a:rPr lang="en-US"/>
                      <a:t>World</a:t>
                    </a:r>
                  </a:p>
                </c:rich>
              </c:tx>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311-4BBE-8676-5F6755201935}"/>
                </c:ext>
              </c:extLst>
            </c:dLbl>
            <c:dLbl>
              <c:idx val="1"/>
              <c:tx>
                <c:rich>
                  <a:bodyPr/>
                  <a:lstStyle/>
                  <a:p>
                    <a:r>
                      <a:rPr lang="en-US"/>
                      <a:t>Africa</a:t>
                    </a:r>
                  </a:p>
                </c:rich>
              </c:tx>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311-4BBE-8676-5F6755201935}"/>
                </c:ext>
              </c:extLst>
            </c:dLbl>
            <c:dLbl>
              <c:idx val="2"/>
              <c:layout>
                <c:manualLayout>
                  <c:x val="-8.611111111111111E-2"/>
                  <c:y val="-0.10648148148148148"/>
                </c:manualLayout>
              </c:layout>
              <c:tx>
                <c:rich>
                  <a:bodyPr/>
                  <a:lstStyle/>
                  <a:p>
                    <a:r>
                      <a:rPr lang="en-US"/>
                      <a:t>Arab region</a:t>
                    </a:r>
                  </a:p>
                </c:rich>
              </c:tx>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311-4BBE-8676-5F6755201935}"/>
                </c:ext>
              </c:extLst>
            </c:dLbl>
            <c:dLbl>
              <c:idx val="3"/>
              <c:layout>
                <c:manualLayout>
                  <c:x val="-5.1085558052401316E-2"/>
                  <c:y val="-5.8850566190523493E-2"/>
                </c:manualLayout>
              </c:layout>
              <c:tx>
                <c:rich>
                  <a:bodyPr/>
                  <a:lstStyle/>
                  <a:p>
                    <a:r>
                      <a:rPr lang="en-US"/>
                      <a:t>Europe</a:t>
                    </a:r>
                  </a:p>
                </c:rich>
              </c:tx>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311-4BBE-8676-5F6755201935}"/>
                </c:ext>
              </c:extLst>
            </c:dLbl>
            <c:dLbl>
              <c:idx val="4"/>
              <c:layout>
                <c:manualLayout>
                  <c:x val="-1.277038389187976E-3"/>
                  <c:y val="5.3333470419625967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r>
                      <a:rPr lang="en-US"/>
                      <a:t>High-Income </a:t>
                    </a:r>
                  </a:p>
                </c:rich>
              </c:tx>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15684533404826295"/>
                      <c:h val="5.8740221378916255E-2"/>
                    </c:manualLayout>
                  </c15:layout>
                </c:ext>
                <c:ext xmlns:c16="http://schemas.microsoft.com/office/drawing/2014/chart" uri="{C3380CC4-5D6E-409C-BE32-E72D297353CC}">
                  <c16:uniqueId val="{0000000A-9311-4BBE-8676-5F6755201935}"/>
                </c:ext>
              </c:extLst>
            </c:dLbl>
            <c:dLbl>
              <c:idx val="5"/>
              <c:layout>
                <c:manualLayout>
                  <c:x val="-9.3655774509903312E-17"/>
                  <c:y val="-1.1034481160723156E-2"/>
                </c:manualLayout>
              </c:layout>
              <c:tx>
                <c:rich>
                  <a:bodyPr/>
                  <a:lstStyle/>
                  <a:p>
                    <a:r>
                      <a:rPr lang="en-US"/>
                      <a:t>LAC</a:t>
                    </a:r>
                  </a:p>
                </c:rich>
              </c:tx>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B-9311-4BBE-8676-5F6755201935}"/>
                </c:ext>
              </c:extLst>
            </c:dLbl>
            <c:dLbl>
              <c:idx val="6"/>
              <c:layout>
                <c:manualLayout>
                  <c:x val="-0.33845781147458059"/>
                  <c:y val="6.8365416835490231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r>
                      <a:rPr lang="en-US"/>
                      <a:t>Middle-income countries</a:t>
                    </a:r>
                  </a:p>
                </c:rich>
              </c:tx>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15:layout>
                    <c:manualLayout>
                      <c:w val="0.28539429704160313"/>
                      <c:h val="6.4107728973448602E-2"/>
                    </c:manualLayout>
                  </c15:layout>
                </c:ext>
                <c:ext xmlns:c16="http://schemas.microsoft.com/office/drawing/2014/chart" uri="{C3380CC4-5D6E-409C-BE32-E72D297353CC}">
                  <c16:uniqueId val="{0000000C-9311-4BBE-8676-5F6755201935}"/>
                </c:ext>
              </c:extLst>
            </c:dLbl>
            <c:dLbl>
              <c:idx val="7"/>
              <c:layout>
                <c:manualLayout>
                  <c:x val="-0.18888888888888888"/>
                  <c:y val="4.6296296296296294E-2"/>
                </c:manualLayout>
              </c:layout>
              <c:tx>
                <c:rich>
                  <a:bodyPr/>
                  <a:lstStyle/>
                  <a:p>
                    <a:r>
                      <a:rPr lang="en-US"/>
                      <a:t>North Africa</a:t>
                    </a:r>
                  </a:p>
                </c:rich>
              </c:tx>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D-9311-4BBE-8676-5F6755201935}"/>
                </c:ext>
              </c:extLst>
            </c:dLbl>
            <c:dLbl>
              <c:idx val="8"/>
              <c:layout>
                <c:manualLayout>
                  <c:x val="-2.2988501123580592E-2"/>
                  <c:y val="-5.6983972198899856E-2"/>
                </c:manualLayout>
              </c:layout>
              <c:tx>
                <c:rich>
                  <a:bodyPr/>
                  <a:lstStyle/>
                  <a:p>
                    <a:r>
                      <a:rPr lang="en-US"/>
                      <a:t>North America</a:t>
                    </a:r>
                  </a:p>
                </c:rich>
              </c:tx>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E-9311-4BBE-8676-5F6755201935}"/>
                </c:ext>
              </c:extLst>
            </c:dLbl>
            <c:dLbl>
              <c:idx val="9"/>
              <c:layout>
                <c:manualLayout>
                  <c:x val="-0.20694444444444454"/>
                  <c:y val="9.2592592592592421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r>
                      <a:rPr lang="en-US"/>
                      <a:t>Upper-middle-income</a:t>
                    </a:r>
                  </a:p>
                </c:rich>
              </c:tx>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15:layout>
                    <c:manualLayout>
                      <c:w val="0.25173600174978128"/>
                      <c:h val="7.856481481481481E-2"/>
                    </c:manualLayout>
                  </c15:layout>
                </c:ext>
                <c:ext xmlns:c16="http://schemas.microsoft.com/office/drawing/2014/chart" uri="{C3380CC4-5D6E-409C-BE32-E72D297353CC}">
                  <c16:uniqueId val="{0000000F-9311-4BBE-8676-5F6755201935}"/>
                </c:ext>
              </c:extLst>
            </c:dLbl>
            <c:dLbl>
              <c:idx val="10"/>
              <c:layout>
                <c:manualLayout>
                  <c:x val="-0.05"/>
                  <c:y val="6.0185185185185182E-2"/>
                </c:manualLayout>
              </c:layout>
              <c:tx>
                <c:rich>
                  <a:bodyPr/>
                  <a:lstStyle/>
                  <a:p>
                    <a:r>
                      <a:rPr lang="en-US"/>
                      <a:t>Western Asia</a:t>
                    </a:r>
                  </a:p>
                </c:rich>
              </c:tx>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0-9311-4BBE-8676-5F6755201935}"/>
                </c:ext>
              </c:extLst>
            </c:dLbl>
            <c:dLbl>
              <c:idx val="11"/>
              <c:layout>
                <c:manualLayout>
                  <c:x val="-6.6411225468121796E-2"/>
                  <c:y val="7.3563207738154238E-2"/>
                </c:manualLayout>
              </c:layout>
              <c:tx>
                <c:rich>
                  <a:bodyPr/>
                  <a:lstStyle/>
                  <a:p>
                    <a:r>
                      <a:rPr lang="en-US"/>
                      <a:t>East Asia</a:t>
                    </a:r>
                  </a:p>
                </c:rich>
              </c:tx>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1-9311-4BBE-8676-5F6755201935}"/>
                </c:ext>
              </c:extLst>
            </c:dLbl>
            <c:dLbl>
              <c:idx val="12"/>
              <c:layout>
                <c:manualLayout>
                  <c:x val="-4.7222222222222325E-2"/>
                  <c:y val="6.4814814814814728E-2"/>
                </c:manualLayout>
              </c:layout>
              <c:tx>
                <c:rich>
                  <a:bodyPr/>
                  <a:lstStyle/>
                  <a:p>
                    <a:r>
                      <a:rPr lang="en-US"/>
                      <a:t>Asia</a:t>
                    </a:r>
                  </a:p>
                </c:rich>
              </c:tx>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2-9311-4BBE-8676-5F6755201935}"/>
                </c:ext>
              </c:extLst>
            </c:dLbl>
            <c:dLbl>
              <c:idx val="13"/>
              <c:layout>
                <c:manualLayout>
                  <c:x val="-6.1111111111111213E-2"/>
                  <c:y val="-8.3333333333333329E-2"/>
                </c:manualLayout>
              </c:layout>
              <c:tx>
                <c:rich>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r>
                      <a:rPr lang="en-US" b="1"/>
                      <a:t>Oman</a:t>
                    </a:r>
                  </a:p>
                </c:rich>
              </c:tx>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311-4BBE-8676-5F6755201935}"/>
                </c:ext>
              </c:extLst>
            </c:dLbl>
            <c:dLbl>
              <c:idx val="14"/>
              <c:layout>
                <c:manualLayout>
                  <c:x val="-1.0185067526415994E-16"/>
                  <c:y val="1.8518518518518476E-2"/>
                </c:manualLayout>
              </c:layout>
              <c:tx>
                <c:rich>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r>
                      <a:rPr lang="en-US" b="1"/>
                      <a:t>Dubai</a:t>
                    </a:r>
                  </a:p>
                </c:rich>
              </c:tx>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311-4BBE-8676-5F6755201935}"/>
                </c:ext>
              </c:extLst>
            </c:dLbl>
            <c:dLbl>
              <c:idx val="15"/>
              <c:layout>
                <c:manualLayout>
                  <c:x val="0"/>
                  <c:y val="-5.5555555555555601E-2"/>
                </c:manualLayout>
              </c:layout>
              <c:tx>
                <c:rich>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r>
                      <a:rPr lang="en-US" b="1"/>
                      <a:t>Abu Dhabi</a:t>
                    </a:r>
                  </a:p>
                </c:rich>
              </c:tx>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311-4BBE-8676-5F6755201935}"/>
                </c:ext>
              </c:extLst>
            </c:dLbl>
            <c:dLbl>
              <c:idx val="16"/>
              <c:layout>
                <c:manualLayout>
                  <c:x val="-6.3888888888888884E-2"/>
                  <c:y val="-6.4814814814814811E-2"/>
                </c:manualLayout>
              </c:layout>
              <c:tx>
                <c:rich>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r>
                      <a:rPr lang="en-US" b="1"/>
                      <a:t>Saudi Ara</a:t>
                    </a:r>
                    <a:r>
                      <a:rPr lang="en-US" b="1" baseline="0"/>
                      <a:t>bia</a:t>
                    </a:r>
                    <a:endParaRPr lang="en-US" b="1"/>
                  </a:p>
                </c:rich>
              </c:tx>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311-4BBE-8676-5F6755201935}"/>
                </c:ext>
              </c:extLst>
            </c:dLbl>
            <c:dLbl>
              <c:idx val="17"/>
              <c:layout>
                <c:manualLayout>
                  <c:x val="8.3333333333331303E-3"/>
                  <c:y val="-2.3148148148148147E-2"/>
                </c:manualLayout>
              </c:layout>
              <c:tx>
                <c:rich>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r>
                      <a:rPr lang="en-US" b="1"/>
                      <a:t>Kuwait</a:t>
                    </a:r>
                  </a:p>
                </c:rich>
              </c:tx>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311-4BBE-8676-5F6755201935}"/>
                </c:ext>
              </c:extLst>
            </c:dLbl>
            <c:dLbl>
              <c:idx val="18"/>
              <c:layout>
                <c:manualLayout>
                  <c:x val="0"/>
                  <c:y val="-2.3148148148148147E-2"/>
                </c:manualLayout>
              </c:layout>
              <c:tx>
                <c:rich>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r>
                      <a:rPr lang="en-US" b="1"/>
                      <a:t>Bahrain</a:t>
                    </a:r>
                  </a:p>
                </c:rich>
              </c:tx>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311-4BBE-8676-5F6755201935}"/>
                </c:ext>
              </c:extLst>
            </c:dLbl>
            <c:dLbl>
              <c:idx val="19"/>
              <c:tx>
                <c:rich>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r>
                      <a:rPr lang="en-US" b="1"/>
                      <a:t>Qatar</a:t>
                    </a:r>
                  </a:p>
                </c:rich>
              </c:tx>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3-9311-4BBE-8676-5F6755201935}"/>
                </c:ext>
              </c:extLst>
            </c:dLbl>
            <c:dLbl>
              <c:idx val="20"/>
              <c:layout>
                <c:manualLayout>
                  <c:x val="-0.19412512059912498"/>
                  <c:y val="-6.7432161444558292E-17"/>
                </c:manualLayout>
              </c:layout>
              <c:tx>
                <c:rich>
                  <a:bodyPr/>
                  <a:lstStyle/>
                  <a:p>
                    <a:r>
                      <a:rPr lang="en-US"/>
                      <a:t>Southern Asia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9311-4BBE-8676-5F6755201935}"/>
                </c:ext>
              </c:extLst>
            </c:dLbl>
            <c:dLbl>
              <c:idx val="21"/>
              <c:tx>
                <c:rich>
                  <a:bodyPr/>
                  <a:lstStyle/>
                  <a:p>
                    <a:r>
                      <a:rPr lang="en-US"/>
                      <a:t>SSA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9311-4BBE-8676-5F6755201935}"/>
                </c:ext>
              </c:extLst>
            </c:dLbl>
            <c:dLbl>
              <c:idx val="22"/>
              <c:layout>
                <c:manualLayout>
                  <c:x val="-0.10344805393186836"/>
                  <c:y val="0.10114941063996226"/>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r>
                      <a:rPr lang="en-US"/>
                      <a:t>SEA</a:t>
                    </a:r>
                  </a:p>
                </c:rich>
              </c:tx>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6.3192835310820428E-2"/>
                      <c:h val="5.5117378207276212E-2"/>
                    </c:manualLayout>
                  </c15:layout>
                </c:ext>
                <c:ext xmlns:c16="http://schemas.microsoft.com/office/drawing/2014/chart" uri="{C3380CC4-5D6E-409C-BE32-E72D297353CC}">
                  <c16:uniqueId val="{00000016-9311-4BBE-8676-5F6755201935}"/>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2">
                    <a:lumMod val="50000"/>
                  </a:schemeClr>
                </a:solidFill>
                <a:prstDash val="sysDot"/>
              </a:ln>
              <a:effectLst/>
            </c:spPr>
            <c:trendlineType val="linear"/>
            <c:dispRSqr val="0"/>
            <c:dispEq val="0"/>
          </c:trendline>
          <c:xVal>
            <c:numRef>
              <c:f>'\Users\FCG\Downloads\[WPP2017_SA2_FERT_F04_TOTAL_FERTILITY.XLSX]ESTIMATES AND MEDIUM VARIANT'!$AL$18:$AL$40</c:f>
              <c:numCache>
                <c:formatCode>General</c:formatCode>
                <c:ptCount val="23"/>
                <c:pt idx="0">
                  <c:v>71.95</c:v>
                </c:pt>
                <c:pt idx="1">
                  <c:v>62.44</c:v>
                </c:pt>
                <c:pt idx="2">
                  <c:v>71.400000000000006</c:v>
                </c:pt>
                <c:pt idx="3">
                  <c:v>78.099999999999994</c:v>
                </c:pt>
                <c:pt idx="4">
                  <c:v>81.22</c:v>
                </c:pt>
                <c:pt idx="5">
                  <c:v>75.7</c:v>
                </c:pt>
                <c:pt idx="6">
                  <c:v>71.12</c:v>
                </c:pt>
                <c:pt idx="7">
                  <c:v>72.14</c:v>
                </c:pt>
                <c:pt idx="8">
                  <c:v>79.92</c:v>
                </c:pt>
                <c:pt idx="9">
                  <c:v>75.319999999999993</c:v>
                </c:pt>
                <c:pt idx="10">
                  <c:v>73.94</c:v>
                </c:pt>
                <c:pt idx="11">
                  <c:v>77.569999999999993</c:v>
                </c:pt>
                <c:pt idx="12">
                  <c:v>72.86</c:v>
                </c:pt>
                <c:pt idx="13">
                  <c:v>76.900000000000006</c:v>
                </c:pt>
                <c:pt idx="14">
                  <c:v>79.8</c:v>
                </c:pt>
                <c:pt idx="15">
                  <c:v>77.3</c:v>
                </c:pt>
                <c:pt idx="16">
                  <c:v>74.8</c:v>
                </c:pt>
                <c:pt idx="17">
                  <c:v>79.400000000000006</c:v>
                </c:pt>
                <c:pt idx="18">
                  <c:v>77.2</c:v>
                </c:pt>
                <c:pt idx="19">
                  <c:v>80.5</c:v>
                </c:pt>
                <c:pt idx="20">
                  <c:v>69.17</c:v>
                </c:pt>
                <c:pt idx="21">
                  <c:v>60.36</c:v>
                </c:pt>
                <c:pt idx="22">
                  <c:v>71.44</c:v>
                </c:pt>
              </c:numCache>
            </c:numRef>
          </c:xVal>
          <c:yVal>
            <c:numRef>
              <c:f>'\Users\FCG\Downloads\[WPP2017_SA2_FERT_F04_TOTAL_FERTILITY.XLSX]ESTIMATES AND MEDIUM VARIANT'!$AM$18:$AM$40</c:f>
              <c:numCache>
                <c:formatCode>General</c:formatCode>
                <c:ptCount val="23"/>
                <c:pt idx="0">
                  <c:v>2.5299999999999998</c:v>
                </c:pt>
                <c:pt idx="1">
                  <c:v>4.43</c:v>
                </c:pt>
                <c:pt idx="2">
                  <c:v>3.2732491950105498</c:v>
                </c:pt>
                <c:pt idx="3">
                  <c:v>1.62464835202961</c:v>
                </c:pt>
                <c:pt idx="4">
                  <c:v>1.7150000000000001</c:v>
                </c:pt>
                <c:pt idx="5">
                  <c:v>2.036</c:v>
                </c:pt>
                <c:pt idx="6">
                  <c:v>2.3450000000000002</c:v>
                </c:pt>
                <c:pt idx="7">
                  <c:v>3.0910000000000002</c:v>
                </c:pt>
                <c:pt idx="8">
                  <c:v>1.855</c:v>
                </c:pt>
                <c:pt idx="9">
                  <c:v>1.8420000000000001</c:v>
                </c:pt>
                <c:pt idx="10">
                  <c:v>2.7389999999999999</c:v>
                </c:pt>
                <c:pt idx="11">
                  <c:v>1.6160000000000001</c:v>
                </c:pt>
                <c:pt idx="12">
                  <c:v>2.15</c:v>
                </c:pt>
                <c:pt idx="13">
                  <c:v>4</c:v>
                </c:pt>
                <c:pt idx="14">
                  <c:v>3.5</c:v>
                </c:pt>
                <c:pt idx="15">
                  <c:v>3.7</c:v>
                </c:pt>
                <c:pt idx="16">
                  <c:v>2.89</c:v>
                </c:pt>
                <c:pt idx="17">
                  <c:v>3.61</c:v>
                </c:pt>
                <c:pt idx="18">
                  <c:v>2.7</c:v>
                </c:pt>
                <c:pt idx="19">
                  <c:v>2.99</c:v>
                </c:pt>
                <c:pt idx="20">
                  <c:v>2.391</c:v>
                </c:pt>
                <c:pt idx="21">
                  <c:v>4.7519999999999998</c:v>
                </c:pt>
                <c:pt idx="22">
                  <c:v>2.25</c:v>
                </c:pt>
              </c:numCache>
            </c:numRef>
          </c:yVal>
          <c:smooth val="0"/>
          <c:extLst>
            <c:ext xmlns:c16="http://schemas.microsoft.com/office/drawing/2014/chart" uri="{C3380CC4-5D6E-409C-BE32-E72D297353CC}">
              <c16:uniqueId val="{00000017-9311-4BBE-8676-5F6755201935}"/>
            </c:ext>
          </c:extLst>
        </c:ser>
        <c:dLbls>
          <c:showLegendKey val="0"/>
          <c:showVal val="0"/>
          <c:showCatName val="0"/>
          <c:showSerName val="0"/>
          <c:showPercent val="0"/>
          <c:showBubbleSize val="0"/>
        </c:dLbls>
        <c:axId val="463981088"/>
        <c:axId val="204737024"/>
      </c:scatterChart>
      <c:valAx>
        <c:axId val="463981088"/>
        <c:scaling>
          <c:orientation val="minMax"/>
          <c:max val="82"/>
          <c:min val="60"/>
        </c:scaling>
        <c:delete val="0"/>
        <c:axPos val="b"/>
        <c:numFmt formatCode="0" sourceLinked="0"/>
        <c:majorTickMark val="cross"/>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4737024"/>
        <c:crosses val="autoZero"/>
        <c:crossBetween val="midCat"/>
        <c:majorUnit val="2"/>
      </c:valAx>
      <c:valAx>
        <c:axId val="204737024"/>
        <c:scaling>
          <c:orientation val="minMax"/>
          <c:min val="1"/>
        </c:scaling>
        <c:delete val="0"/>
        <c:axPos val="l"/>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63981088"/>
        <c:crosses val="autoZero"/>
        <c:crossBetween val="midCat"/>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userShapes r:id="rId4"/>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sz="1200" b="0" i="0" baseline="0" dirty="0">
                <a:effectLst/>
              </a:rPr>
              <a:t>Bahraini nationals</a:t>
            </a:r>
            <a:endParaRPr lang="en-US" sz="1200" b="0" dirty="0">
              <a:effectLst/>
            </a:endParaRP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1"/>
          <c:order val="1"/>
          <c:tx>
            <c:strRef>
              <c:f>'Fertiliy LE'!$D$190</c:f>
              <c:strCache>
                <c:ptCount val="1"/>
                <c:pt idx="0">
                  <c:v>Life Expectancy</c:v>
                </c:pt>
              </c:strCache>
            </c:strRef>
          </c:tx>
          <c:spPr>
            <a:solidFill>
              <a:schemeClr val="tx2">
                <a:lumMod val="50000"/>
              </a:schemeClr>
            </a:solidFill>
            <a:ln>
              <a:noFill/>
            </a:ln>
            <a:effectLst/>
          </c:spPr>
          <c:invertIfNegative val="0"/>
          <c:dLbls>
            <c:dLbl>
              <c:idx val="0"/>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93D-4A09-AB7C-D8BE9E9F1F49}"/>
                </c:ext>
              </c:extLst>
            </c:dLbl>
            <c:dLbl>
              <c:idx val="5"/>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93D-4A09-AB7C-D8BE9E9F1F49}"/>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dLblPos val="inEnd"/>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('Fertiliy LE'!$B$192,'Fertiliy LE'!$B$195,'Fertiliy LE'!$B$199,'Fertiliy LE'!$B$202,'Fertiliy LE'!$B$204,'Fertiliy LE'!$B$205)</c:f>
              <c:numCache>
                <c:formatCode>General</c:formatCode>
                <c:ptCount val="6"/>
                <c:pt idx="0">
                  <c:v>2000</c:v>
                </c:pt>
                <c:pt idx="1">
                  <c:v>2003</c:v>
                </c:pt>
                <c:pt idx="2">
                  <c:v>2007</c:v>
                </c:pt>
                <c:pt idx="3">
                  <c:v>2010</c:v>
                </c:pt>
                <c:pt idx="4">
                  <c:v>2012</c:v>
                </c:pt>
                <c:pt idx="5">
                  <c:v>2016</c:v>
                </c:pt>
              </c:numCache>
            </c:numRef>
          </c:cat>
          <c:val>
            <c:numRef>
              <c:f>('Fertiliy LE'!$D$192,'Fertiliy LE'!$D$195,'Fertiliy LE'!$D$199,'Fertiliy LE'!$D$202,'Fertiliy LE'!$D$204,'Fertiliy LE'!$D$205)</c:f>
              <c:numCache>
                <c:formatCode>General</c:formatCode>
                <c:ptCount val="6"/>
                <c:pt idx="0">
                  <c:v>72.900000000000006</c:v>
                </c:pt>
                <c:pt idx="1">
                  <c:v>73.8</c:v>
                </c:pt>
                <c:pt idx="2">
                  <c:v>74.8</c:v>
                </c:pt>
                <c:pt idx="3">
                  <c:v>75.8</c:v>
                </c:pt>
                <c:pt idx="4">
                  <c:v>76.5</c:v>
                </c:pt>
                <c:pt idx="5">
                  <c:v>77.2</c:v>
                </c:pt>
              </c:numCache>
            </c:numRef>
          </c:val>
          <c:extLst>
            <c:ext xmlns:c16="http://schemas.microsoft.com/office/drawing/2014/chart" uri="{C3380CC4-5D6E-409C-BE32-E72D297353CC}">
              <c16:uniqueId val="{00000002-993D-4A09-AB7C-D8BE9E9F1F49}"/>
            </c:ext>
          </c:extLst>
        </c:ser>
        <c:dLbls>
          <c:showLegendKey val="0"/>
          <c:showVal val="0"/>
          <c:showCatName val="0"/>
          <c:showSerName val="0"/>
          <c:showPercent val="0"/>
          <c:showBubbleSize val="0"/>
        </c:dLbls>
        <c:gapWidth val="219"/>
        <c:axId val="677361040"/>
        <c:axId val="683417712"/>
      </c:barChart>
      <c:lineChart>
        <c:grouping val="standard"/>
        <c:varyColors val="0"/>
        <c:ser>
          <c:idx val="0"/>
          <c:order val="0"/>
          <c:tx>
            <c:strRef>
              <c:f>'Fertiliy LE'!$C$190</c:f>
              <c:strCache>
                <c:ptCount val="1"/>
                <c:pt idx="0">
                  <c:v>Fertility</c:v>
                </c:pt>
              </c:strCache>
            </c:strRef>
          </c:tx>
          <c:spPr>
            <a:ln w="28575" cap="rnd">
              <a:solidFill>
                <a:schemeClr val="accent2">
                  <a:lumMod val="50000"/>
                </a:schemeClr>
              </a:solidFill>
              <a:round/>
            </a:ln>
            <a:effectLst/>
          </c:spPr>
          <c:marker>
            <c:symbol val="diamond"/>
            <c:size val="8"/>
            <c:spPr>
              <a:solidFill>
                <a:schemeClr val="tx2">
                  <a:lumMod val="60000"/>
                  <a:lumOff val="40000"/>
                </a:schemeClr>
              </a:solidFill>
              <a:ln w="9525">
                <a:noFill/>
              </a:ln>
              <a:effectLst/>
            </c:spPr>
          </c:marker>
          <c:dLbls>
            <c:dLbl>
              <c:idx val="0"/>
              <c:layout>
                <c:manualLayout>
                  <c:x val="-1.8617029785875534E-17"/>
                  <c:y val="-4.685211578498198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93D-4A09-AB7C-D8BE9E9F1F49}"/>
                </c:ext>
              </c:extLst>
            </c:dLbl>
            <c:dLbl>
              <c:idx val="4"/>
              <c:layout>
                <c:manualLayout>
                  <c:x val="2.640263815288359E-2"/>
                  <c:y val="3.123474385665465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93D-4A09-AB7C-D8BE9E9F1F49}"/>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'Fertiliy LE'!$B$218:$B$223</c:f>
              <c:numCache>
                <c:formatCode>General</c:formatCode>
                <c:ptCount val="6"/>
                <c:pt idx="0">
                  <c:v>2000</c:v>
                </c:pt>
                <c:pt idx="1">
                  <c:v>2003</c:v>
                </c:pt>
                <c:pt idx="2">
                  <c:v>2007</c:v>
                </c:pt>
                <c:pt idx="3">
                  <c:v>2010</c:v>
                </c:pt>
                <c:pt idx="4">
                  <c:v>2012</c:v>
                </c:pt>
                <c:pt idx="5">
                  <c:v>2016</c:v>
                </c:pt>
              </c:numCache>
            </c:numRef>
          </c:cat>
          <c:val>
            <c:numRef>
              <c:f>('Fertiliy LE'!$C$192,'Fertiliy LE'!$C$195,'Fertiliy LE'!$C$199,'Fertiliy LE'!$C$202,'Fertiliy LE'!$C$204,'Fertiliy LE'!$C$205)</c:f>
              <c:numCache>
                <c:formatCode>General</c:formatCode>
                <c:ptCount val="6"/>
                <c:pt idx="0">
                  <c:v>3.2</c:v>
                </c:pt>
                <c:pt idx="1">
                  <c:v>2.9</c:v>
                </c:pt>
                <c:pt idx="2">
                  <c:v>2.7</c:v>
                </c:pt>
                <c:pt idx="3">
                  <c:v>2.7</c:v>
                </c:pt>
                <c:pt idx="4">
                  <c:v>2.7</c:v>
                </c:pt>
              </c:numCache>
            </c:numRef>
          </c:val>
          <c:smooth val="1"/>
          <c:extLst>
            <c:ext xmlns:c16="http://schemas.microsoft.com/office/drawing/2014/chart" uri="{C3380CC4-5D6E-409C-BE32-E72D297353CC}">
              <c16:uniqueId val="{00000005-993D-4A09-AB7C-D8BE9E9F1F49}"/>
            </c:ext>
          </c:extLst>
        </c:ser>
        <c:dLbls>
          <c:showLegendKey val="0"/>
          <c:showVal val="0"/>
          <c:showCatName val="0"/>
          <c:showSerName val="0"/>
          <c:showPercent val="0"/>
          <c:showBubbleSize val="0"/>
        </c:dLbls>
        <c:marker val="1"/>
        <c:smooth val="0"/>
        <c:axId val="677362704"/>
        <c:axId val="683431536"/>
      </c:lineChart>
      <c:catAx>
        <c:axId val="6773627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683431536"/>
        <c:crosses val="autoZero"/>
        <c:auto val="1"/>
        <c:lblAlgn val="ctr"/>
        <c:lblOffset val="100"/>
        <c:noMultiLvlLbl val="0"/>
      </c:catAx>
      <c:valAx>
        <c:axId val="683431536"/>
        <c:scaling>
          <c:orientation val="minMax"/>
          <c:min val="2"/>
        </c:scaling>
        <c:delete val="0"/>
        <c:axPos val="l"/>
        <c:numFmt formatCode="#,##0.0" sourceLinked="0"/>
        <c:majorTickMark val="out"/>
        <c:minorTickMark val="none"/>
        <c:tickLblPos val="nextTo"/>
        <c:spPr>
          <a:noFill/>
          <a:ln>
            <a:solidFill>
              <a:schemeClr val="bg1">
                <a:lumMod val="85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77362704"/>
        <c:crosses val="autoZero"/>
        <c:crossBetween val="between"/>
      </c:valAx>
      <c:valAx>
        <c:axId val="683417712"/>
        <c:scaling>
          <c:orientation val="minMax"/>
        </c:scaling>
        <c:delete val="0"/>
        <c:axPos val="r"/>
        <c:numFmt formatCode="General" sourceLinked="1"/>
        <c:majorTickMark val="out"/>
        <c:minorTickMark val="none"/>
        <c:tickLblPos val="nextTo"/>
        <c:spPr>
          <a:noFill/>
          <a:ln>
            <a:solidFill>
              <a:schemeClr val="bg1">
                <a:lumMod val="85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77361040"/>
        <c:crosses val="max"/>
        <c:crossBetween val="between"/>
      </c:valAx>
      <c:catAx>
        <c:axId val="677361040"/>
        <c:scaling>
          <c:orientation val="minMax"/>
        </c:scaling>
        <c:delete val="1"/>
        <c:axPos val="b"/>
        <c:numFmt formatCode="General" sourceLinked="1"/>
        <c:majorTickMark val="out"/>
        <c:minorTickMark val="none"/>
        <c:tickLblPos val="nextTo"/>
        <c:crossAx val="683417712"/>
        <c:crosses val="autoZero"/>
        <c:auto val="1"/>
        <c:lblAlgn val="ctr"/>
        <c:lblOffset val="100"/>
        <c:noMultiLvlLbl val="0"/>
      </c:catAx>
      <c:spPr>
        <a:noFill/>
        <a:ln>
          <a:noFill/>
        </a:ln>
        <a:effectLst/>
      </c:spPr>
    </c:plotArea>
    <c:legend>
      <c:legendPos val="t"/>
      <c:layout>
        <c:manualLayout>
          <c:xMode val="edge"/>
          <c:yMode val="edge"/>
          <c:x val="0.27285861163778463"/>
          <c:y val="0.21430771678599841"/>
          <c:w val="0.54245862968965253"/>
          <c:h val="6.8617302789368895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100" b="0" i="0" u="none" strike="noStrike" kern="1200" spc="0" baseline="0">
                <a:solidFill>
                  <a:schemeClr val="tx1">
                    <a:lumMod val="65000"/>
                    <a:lumOff val="35000"/>
                  </a:schemeClr>
                </a:solidFill>
                <a:latin typeface="+mn-lt"/>
                <a:ea typeface="+mn-ea"/>
                <a:cs typeface="+mn-cs"/>
              </a:defRPr>
            </a:pPr>
            <a:r>
              <a:rPr lang="en-US" sz="1100" b="0" i="0" baseline="0" dirty="0">
                <a:effectLst/>
              </a:rPr>
              <a:t>Qatari nationals</a:t>
            </a:r>
            <a:endParaRPr lang="en-US" sz="1100" b="0" dirty="0">
              <a:effectLst/>
            </a:endParaRPr>
          </a:p>
        </c:rich>
      </c:tx>
      <c:overlay val="0"/>
      <c:spPr>
        <a:noFill/>
        <a:ln>
          <a:noFill/>
        </a:ln>
        <a:effectLst/>
      </c:spPr>
      <c:txPr>
        <a:bodyPr rot="0" spcFirstLastPara="1" vertOverflow="ellipsis" vert="horz" wrap="square" anchor="ctr" anchorCtr="1"/>
        <a:lstStyle/>
        <a:p>
          <a:pPr>
            <a:defRPr sz="11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0933178629473699E-2"/>
          <c:y val="0.13627707295152347"/>
          <c:w val="0.82600045406965383"/>
          <c:h val="0.78138488328237721"/>
        </c:manualLayout>
      </c:layout>
      <c:barChart>
        <c:barDir val="col"/>
        <c:grouping val="clustered"/>
        <c:varyColors val="0"/>
        <c:ser>
          <c:idx val="0"/>
          <c:order val="0"/>
          <c:tx>
            <c:strRef>
              <c:f>'Fertiliy LE'!$A$232</c:f>
              <c:strCache>
                <c:ptCount val="1"/>
                <c:pt idx="0">
                  <c:v>Life Expectancy</c:v>
                </c:pt>
              </c:strCache>
            </c:strRef>
          </c:tx>
          <c:spPr>
            <a:solidFill>
              <a:schemeClr val="tx2">
                <a:lumMod val="50000"/>
              </a:schemeClr>
            </a:solidFill>
            <a:ln>
              <a:noFill/>
            </a:ln>
            <a:effectLst/>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1E1-43F8-B3D4-8DD4D79B0FB2}"/>
                </c:ext>
              </c:extLst>
            </c:dLbl>
            <c:dLbl>
              <c:idx val="7"/>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1E1-43F8-B3D4-8DD4D79B0FB2}"/>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inEnd"/>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'Fertiliy LE'!$B$230:$I$230</c:f>
              <c:numCache>
                <c:formatCode>General</c:formatCode>
                <c:ptCount val="8"/>
                <c:pt idx="0">
                  <c:v>2005</c:v>
                </c:pt>
                <c:pt idx="1">
                  <c:v>2010</c:v>
                </c:pt>
                <c:pt idx="2">
                  <c:v>2011</c:v>
                </c:pt>
                <c:pt idx="3">
                  <c:v>2012</c:v>
                </c:pt>
                <c:pt idx="4">
                  <c:v>2013</c:v>
                </c:pt>
                <c:pt idx="5">
                  <c:v>2014</c:v>
                </c:pt>
                <c:pt idx="6">
                  <c:v>2015</c:v>
                </c:pt>
                <c:pt idx="7">
                  <c:v>2016</c:v>
                </c:pt>
              </c:numCache>
            </c:numRef>
          </c:cat>
          <c:val>
            <c:numRef>
              <c:f>'Fertiliy LE'!$B$232:$I$232</c:f>
              <c:numCache>
                <c:formatCode>General</c:formatCode>
                <c:ptCount val="8"/>
                <c:pt idx="0" formatCode="0.0">
                  <c:v>76</c:v>
                </c:pt>
                <c:pt idx="1">
                  <c:v>77.5</c:v>
                </c:pt>
                <c:pt idx="2">
                  <c:v>78.599999999999994</c:v>
                </c:pt>
                <c:pt idx="3">
                  <c:v>79.3</c:v>
                </c:pt>
                <c:pt idx="4">
                  <c:v>79.599999999999994</c:v>
                </c:pt>
                <c:pt idx="5">
                  <c:v>79.599999999999994</c:v>
                </c:pt>
                <c:pt idx="6">
                  <c:v>80.400000000000006</c:v>
                </c:pt>
                <c:pt idx="7">
                  <c:v>80.5</c:v>
                </c:pt>
              </c:numCache>
            </c:numRef>
          </c:val>
          <c:extLst>
            <c:ext xmlns:c16="http://schemas.microsoft.com/office/drawing/2014/chart" uri="{C3380CC4-5D6E-409C-BE32-E72D297353CC}">
              <c16:uniqueId val="{00000002-61E1-43F8-B3D4-8DD4D79B0FB2}"/>
            </c:ext>
          </c:extLst>
        </c:ser>
        <c:dLbls>
          <c:showLegendKey val="0"/>
          <c:showVal val="0"/>
          <c:showCatName val="0"/>
          <c:showSerName val="0"/>
          <c:showPercent val="0"/>
          <c:showBubbleSize val="0"/>
        </c:dLbls>
        <c:gapWidth val="219"/>
        <c:overlap val="-27"/>
        <c:axId val="282661408"/>
        <c:axId val="379700992"/>
      </c:barChart>
      <c:lineChart>
        <c:grouping val="standard"/>
        <c:varyColors val="0"/>
        <c:ser>
          <c:idx val="1"/>
          <c:order val="1"/>
          <c:tx>
            <c:strRef>
              <c:f>'Fertiliy LE'!$A$231</c:f>
              <c:strCache>
                <c:ptCount val="1"/>
                <c:pt idx="0">
                  <c:v>Fertility</c:v>
                </c:pt>
              </c:strCache>
            </c:strRef>
          </c:tx>
          <c:spPr>
            <a:ln w="28575" cap="rnd">
              <a:solidFill>
                <a:schemeClr val="accent2">
                  <a:lumMod val="50000"/>
                </a:schemeClr>
              </a:solidFill>
              <a:round/>
            </a:ln>
            <a:effectLst/>
          </c:spPr>
          <c:marker>
            <c:symbol val="diamond"/>
            <c:size val="8"/>
            <c:spPr>
              <a:solidFill>
                <a:schemeClr val="tx2">
                  <a:lumMod val="60000"/>
                  <a:lumOff val="40000"/>
                </a:schemeClr>
              </a:solidFill>
              <a:ln w="9525">
                <a:noFill/>
              </a:ln>
              <a:effectLst/>
            </c:spPr>
          </c:marker>
          <c:dLbls>
            <c:dLbl>
              <c:idx val="0"/>
              <c:layout>
                <c:manualLayout>
                  <c:x val="0"/>
                  <c:y val="-5.82241541298805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1E1-43F8-B3D4-8DD4D79B0FB2}"/>
                </c:ext>
              </c:extLst>
            </c:dLbl>
            <c:dLbl>
              <c:idx val="7"/>
              <c:layout>
                <c:manualLayout>
                  <c:x val="-9.9434977989628442E-2"/>
                  <c:y val="-9.8637906545655962E-2"/>
                </c:manualLayout>
              </c:layout>
              <c:numFmt formatCode="#,##0.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1E1-43F8-B3D4-8DD4D79B0FB2}"/>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'Fertiliy LE'!$B$231:$I$231</c:f>
              <c:numCache>
                <c:formatCode>General</c:formatCode>
                <c:ptCount val="8"/>
                <c:pt idx="0">
                  <c:v>4.2</c:v>
                </c:pt>
                <c:pt idx="1">
                  <c:v>3.59</c:v>
                </c:pt>
                <c:pt idx="2">
                  <c:v>3.38</c:v>
                </c:pt>
                <c:pt idx="3" formatCode="0.0">
                  <c:v>3</c:v>
                </c:pt>
                <c:pt idx="4" formatCode="0.0">
                  <c:v>3.2</c:v>
                </c:pt>
                <c:pt idx="5" formatCode="0.0">
                  <c:v>3.2</c:v>
                </c:pt>
                <c:pt idx="6" formatCode="0.0">
                  <c:v>3.2</c:v>
                </c:pt>
                <c:pt idx="7">
                  <c:v>2.99</c:v>
                </c:pt>
              </c:numCache>
            </c:numRef>
          </c:val>
          <c:smooth val="1"/>
          <c:extLst>
            <c:ext xmlns:c16="http://schemas.microsoft.com/office/drawing/2014/chart" uri="{C3380CC4-5D6E-409C-BE32-E72D297353CC}">
              <c16:uniqueId val="{00000005-61E1-43F8-B3D4-8DD4D79B0FB2}"/>
            </c:ext>
          </c:extLst>
        </c:ser>
        <c:dLbls>
          <c:showLegendKey val="0"/>
          <c:showVal val="0"/>
          <c:showCatName val="0"/>
          <c:showSerName val="0"/>
          <c:showPercent val="0"/>
          <c:showBubbleSize val="0"/>
        </c:dLbls>
        <c:marker val="1"/>
        <c:smooth val="0"/>
        <c:axId val="282654336"/>
        <c:axId val="379705744"/>
      </c:lineChart>
      <c:valAx>
        <c:axId val="379700992"/>
        <c:scaling>
          <c:orientation val="minMax"/>
          <c:max val="82"/>
          <c:min val="75"/>
        </c:scaling>
        <c:delete val="0"/>
        <c:axPos val="r"/>
        <c:numFmt formatCode="0" sourceLinked="0"/>
        <c:majorTickMark val="out"/>
        <c:minorTickMark val="none"/>
        <c:tickLblPos val="nextTo"/>
        <c:spPr>
          <a:noFill/>
          <a:ln>
            <a:solidFill>
              <a:schemeClr val="bg1">
                <a:lumMod val="85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82661408"/>
        <c:crosses val="max"/>
        <c:crossBetween val="between"/>
      </c:valAx>
      <c:catAx>
        <c:axId val="282661408"/>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379700992"/>
        <c:crosses val="autoZero"/>
        <c:auto val="1"/>
        <c:lblAlgn val="ctr"/>
        <c:lblOffset val="100"/>
        <c:noMultiLvlLbl val="0"/>
      </c:catAx>
      <c:valAx>
        <c:axId val="379705744"/>
        <c:scaling>
          <c:orientation val="minMax"/>
          <c:min val="2"/>
        </c:scaling>
        <c:delete val="0"/>
        <c:axPos val="l"/>
        <c:numFmt formatCode="#,##0.0" sourceLinked="0"/>
        <c:majorTickMark val="out"/>
        <c:minorTickMark val="none"/>
        <c:tickLblPos val="nextTo"/>
        <c:spPr>
          <a:noFill/>
          <a:ln>
            <a:solidFill>
              <a:schemeClr val="bg1">
                <a:lumMod val="85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82654336"/>
        <c:crosses val="autoZero"/>
        <c:crossBetween val="between"/>
      </c:valAx>
      <c:catAx>
        <c:axId val="282654336"/>
        <c:scaling>
          <c:orientation val="minMax"/>
        </c:scaling>
        <c:delete val="1"/>
        <c:axPos val="b"/>
        <c:majorTickMark val="out"/>
        <c:minorTickMark val="none"/>
        <c:tickLblPos val="nextTo"/>
        <c:crossAx val="379705744"/>
        <c:crosses val="autoZero"/>
        <c:auto val="1"/>
        <c:lblAlgn val="ctr"/>
        <c:lblOffset val="100"/>
        <c:noMultiLvlLbl val="0"/>
      </c:catAx>
      <c:spPr>
        <a:noFill/>
        <a:ln>
          <a:noFill/>
        </a:ln>
        <a:effectLst/>
      </c:spPr>
    </c:plotArea>
    <c:legend>
      <c:legendPos val="t"/>
      <c:layout>
        <c:manualLayout>
          <c:xMode val="edge"/>
          <c:yMode val="edge"/>
          <c:x val="0.23160526720798463"/>
          <c:y val="0.14035356331800636"/>
          <c:w val="0.5506516881894955"/>
          <c:h val="6.8791256409639137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sz="1200" b="0" dirty="0"/>
              <a:t>Omani nationals</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0395872024049839"/>
          <c:y val="0.11407923627684963"/>
          <c:w val="0.79705653796331377"/>
          <c:h val="0.77807509944311859"/>
        </c:manualLayout>
      </c:layout>
      <c:barChart>
        <c:barDir val="col"/>
        <c:grouping val="clustered"/>
        <c:varyColors val="0"/>
        <c:ser>
          <c:idx val="0"/>
          <c:order val="0"/>
          <c:tx>
            <c:strRef>
              <c:f>'Fertiliy LE'!$B$100</c:f>
              <c:strCache>
                <c:ptCount val="1"/>
                <c:pt idx="0">
                  <c:v>Life Expectancy</c:v>
                </c:pt>
              </c:strCache>
            </c:strRef>
          </c:tx>
          <c:spPr>
            <a:solidFill>
              <a:schemeClr val="tx2">
                <a:lumMod val="50000"/>
              </a:schemeClr>
            </a:solidFill>
            <a:ln>
              <a:noFill/>
            </a:ln>
            <a:effectLst/>
          </c:spPr>
          <c:invertIfNegative val="0"/>
          <c:dLbls>
            <c:dLbl>
              <c:idx val="0"/>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6F7-43AE-9D89-1784812AF2EF}"/>
                </c:ext>
              </c:extLst>
            </c:dLbl>
            <c:dLbl>
              <c:idx val="9"/>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6F7-43AE-9D89-1784812AF2EF}"/>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outEnd"/>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'Fertiliy LE'!$A$101:$A$110</c:f>
              <c:numCache>
                <c:formatCode>General</c:formatCode>
                <c:ptCount val="10"/>
                <c:pt idx="0">
                  <c:v>1995</c:v>
                </c:pt>
                <c:pt idx="1">
                  <c:v>2000</c:v>
                </c:pt>
                <c:pt idx="2">
                  <c:v>2005</c:v>
                </c:pt>
                <c:pt idx="3">
                  <c:v>2010</c:v>
                </c:pt>
                <c:pt idx="4">
                  <c:v>2011</c:v>
                </c:pt>
                <c:pt idx="5">
                  <c:v>2012</c:v>
                </c:pt>
                <c:pt idx="6">
                  <c:v>2013</c:v>
                </c:pt>
                <c:pt idx="7">
                  <c:v>2014</c:v>
                </c:pt>
                <c:pt idx="8">
                  <c:v>2015</c:v>
                </c:pt>
                <c:pt idx="9">
                  <c:v>2016</c:v>
                </c:pt>
              </c:numCache>
            </c:numRef>
          </c:cat>
          <c:val>
            <c:numRef>
              <c:f>'Fertiliy LE'!$B$101:$B$110</c:f>
              <c:numCache>
                <c:formatCode>0.0</c:formatCode>
                <c:ptCount val="10"/>
                <c:pt idx="0">
                  <c:v>71</c:v>
                </c:pt>
                <c:pt idx="1">
                  <c:v>73.400000000000006</c:v>
                </c:pt>
                <c:pt idx="2">
                  <c:v>74.28</c:v>
                </c:pt>
                <c:pt idx="3">
                  <c:v>76.099999999999994</c:v>
                </c:pt>
                <c:pt idx="4">
                  <c:v>75.400000000000006</c:v>
                </c:pt>
                <c:pt idx="5">
                  <c:v>76.2</c:v>
                </c:pt>
                <c:pt idx="6">
                  <c:v>76.599999999999994</c:v>
                </c:pt>
                <c:pt idx="7">
                  <c:v>76.599999999999994</c:v>
                </c:pt>
                <c:pt idx="8">
                  <c:v>76.400000000000006</c:v>
                </c:pt>
                <c:pt idx="9">
                  <c:v>76.900000000000006</c:v>
                </c:pt>
              </c:numCache>
            </c:numRef>
          </c:val>
          <c:extLst>
            <c:ext xmlns:c16="http://schemas.microsoft.com/office/drawing/2014/chart" uri="{C3380CC4-5D6E-409C-BE32-E72D297353CC}">
              <c16:uniqueId val="{00000002-A6F7-43AE-9D89-1784812AF2EF}"/>
            </c:ext>
          </c:extLst>
        </c:ser>
        <c:dLbls>
          <c:showLegendKey val="0"/>
          <c:showVal val="0"/>
          <c:showCatName val="0"/>
          <c:showSerName val="0"/>
          <c:showPercent val="0"/>
          <c:showBubbleSize val="0"/>
        </c:dLbls>
        <c:gapWidth val="219"/>
        <c:overlap val="-27"/>
        <c:axId val="1422561984"/>
        <c:axId val="1334926448"/>
      </c:barChart>
      <c:lineChart>
        <c:grouping val="standard"/>
        <c:varyColors val="0"/>
        <c:ser>
          <c:idx val="1"/>
          <c:order val="1"/>
          <c:tx>
            <c:strRef>
              <c:f>'Fertiliy LE'!$C$100</c:f>
              <c:strCache>
                <c:ptCount val="1"/>
                <c:pt idx="0">
                  <c:v>Fertility</c:v>
                </c:pt>
              </c:strCache>
            </c:strRef>
          </c:tx>
          <c:spPr>
            <a:ln w="28575" cap="rnd">
              <a:solidFill>
                <a:schemeClr val="accent2">
                  <a:lumMod val="50000"/>
                </a:schemeClr>
              </a:solidFill>
              <a:round/>
            </a:ln>
            <a:effectLst>
              <a:softEdge rad="0"/>
            </a:effectLst>
          </c:spPr>
          <c:marker>
            <c:symbol val="diamond"/>
            <c:size val="8"/>
            <c:spPr>
              <a:solidFill>
                <a:schemeClr val="tx2">
                  <a:lumMod val="60000"/>
                  <a:lumOff val="40000"/>
                </a:schemeClr>
              </a:solidFill>
              <a:ln w="9525">
                <a:noFill/>
              </a:ln>
              <a:effectLst>
                <a:softEdge rad="0"/>
              </a:effectLst>
            </c:spPr>
          </c:marker>
          <c:dLbls>
            <c:dLbl>
              <c:idx val="0"/>
              <c:layout>
                <c:manualLayout>
                  <c:x val="-4.6989716652008585E-3"/>
                  <c:y val="-6.370106619339047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6F7-43AE-9D89-1784812AF2EF}"/>
                </c:ext>
              </c:extLst>
            </c:dLbl>
            <c:dLbl>
              <c:idx val="1"/>
              <c:delete val="1"/>
              <c:extLst>
                <c:ext xmlns:c15="http://schemas.microsoft.com/office/drawing/2012/chart" uri="{CE6537A1-D6FC-4f65-9D91-7224C49458BB}"/>
                <c:ext xmlns:c16="http://schemas.microsoft.com/office/drawing/2014/chart" uri="{C3380CC4-5D6E-409C-BE32-E72D297353CC}">
                  <c16:uniqueId val="{00000004-A6F7-43AE-9D89-1784812AF2EF}"/>
                </c:ext>
              </c:extLst>
            </c:dLbl>
            <c:dLbl>
              <c:idx val="2"/>
              <c:delete val="1"/>
              <c:extLst>
                <c:ext xmlns:c15="http://schemas.microsoft.com/office/drawing/2012/chart" uri="{CE6537A1-D6FC-4f65-9D91-7224C49458BB}"/>
                <c:ext xmlns:c16="http://schemas.microsoft.com/office/drawing/2014/chart" uri="{C3380CC4-5D6E-409C-BE32-E72D297353CC}">
                  <c16:uniqueId val="{00000005-A6F7-43AE-9D89-1784812AF2EF}"/>
                </c:ext>
              </c:extLst>
            </c:dLbl>
            <c:dLbl>
              <c:idx val="3"/>
              <c:delete val="1"/>
              <c:extLst>
                <c:ext xmlns:c15="http://schemas.microsoft.com/office/drawing/2012/chart" uri="{CE6537A1-D6FC-4f65-9D91-7224C49458BB}"/>
                <c:ext xmlns:c16="http://schemas.microsoft.com/office/drawing/2014/chart" uri="{C3380CC4-5D6E-409C-BE32-E72D297353CC}">
                  <c16:uniqueId val="{00000006-A6F7-43AE-9D89-1784812AF2EF}"/>
                </c:ext>
              </c:extLst>
            </c:dLbl>
            <c:dLbl>
              <c:idx val="4"/>
              <c:delete val="1"/>
              <c:extLst>
                <c:ext xmlns:c15="http://schemas.microsoft.com/office/drawing/2012/chart" uri="{CE6537A1-D6FC-4f65-9D91-7224C49458BB}"/>
                <c:ext xmlns:c16="http://schemas.microsoft.com/office/drawing/2014/chart" uri="{C3380CC4-5D6E-409C-BE32-E72D297353CC}">
                  <c16:uniqueId val="{00000007-A6F7-43AE-9D89-1784812AF2EF}"/>
                </c:ext>
              </c:extLst>
            </c:dLbl>
            <c:dLbl>
              <c:idx val="5"/>
              <c:delete val="1"/>
              <c:extLst>
                <c:ext xmlns:c15="http://schemas.microsoft.com/office/drawing/2012/chart" uri="{CE6537A1-D6FC-4f65-9D91-7224C49458BB}"/>
                <c:ext xmlns:c16="http://schemas.microsoft.com/office/drawing/2014/chart" uri="{C3380CC4-5D6E-409C-BE32-E72D297353CC}">
                  <c16:uniqueId val="{00000008-A6F7-43AE-9D89-1784812AF2EF}"/>
                </c:ext>
              </c:extLst>
            </c:dLbl>
            <c:dLbl>
              <c:idx val="6"/>
              <c:delete val="1"/>
              <c:extLst>
                <c:ext xmlns:c15="http://schemas.microsoft.com/office/drawing/2012/chart" uri="{CE6537A1-D6FC-4f65-9D91-7224C49458BB}"/>
                <c:ext xmlns:c16="http://schemas.microsoft.com/office/drawing/2014/chart" uri="{C3380CC4-5D6E-409C-BE32-E72D297353CC}">
                  <c16:uniqueId val="{00000009-A6F7-43AE-9D89-1784812AF2EF}"/>
                </c:ext>
              </c:extLst>
            </c:dLbl>
            <c:dLbl>
              <c:idx val="7"/>
              <c:delete val="1"/>
              <c:extLst>
                <c:ext xmlns:c15="http://schemas.microsoft.com/office/drawing/2012/chart" uri="{CE6537A1-D6FC-4f65-9D91-7224C49458BB}"/>
                <c:ext xmlns:c16="http://schemas.microsoft.com/office/drawing/2014/chart" uri="{C3380CC4-5D6E-409C-BE32-E72D297353CC}">
                  <c16:uniqueId val="{0000000A-A6F7-43AE-9D89-1784812AF2EF}"/>
                </c:ext>
              </c:extLst>
            </c:dLbl>
            <c:dLbl>
              <c:idx val="8"/>
              <c:delete val="1"/>
              <c:extLst>
                <c:ext xmlns:c15="http://schemas.microsoft.com/office/drawing/2012/chart" uri="{CE6537A1-D6FC-4f65-9D91-7224C49458BB}"/>
                <c:ext xmlns:c16="http://schemas.microsoft.com/office/drawing/2014/chart" uri="{C3380CC4-5D6E-409C-BE32-E72D297353CC}">
                  <c16:uniqueId val="{0000000B-A6F7-43AE-9D89-1784812AF2EF}"/>
                </c:ext>
              </c:extLst>
            </c:dLbl>
            <c:dLbl>
              <c:idx val="9"/>
              <c:layout>
                <c:manualLayout>
                  <c:x val="-9.1350006119701357E-2"/>
                  <c:y val="-5.171233094669856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A6F7-43AE-9D89-1784812AF2EF}"/>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'Fertiliy LE'!$A$101:$A$110</c:f>
              <c:numCache>
                <c:formatCode>General</c:formatCode>
                <c:ptCount val="10"/>
                <c:pt idx="0">
                  <c:v>1995</c:v>
                </c:pt>
                <c:pt idx="1">
                  <c:v>2000</c:v>
                </c:pt>
                <c:pt idx="2">
                  <c:v>2005</c:v>
                </c:pt>
                <c:pt idx="3">
                  <c:v>2010</c:v>
                </c:pt>
                <c:pt idx="4">
                  <c:v>2011</c:v>
                </c:pt>
                <c:pt idx="5">
                  <c:v>2012</c:v>
                </c:pt>
                <c:pt idx="6">
                  <c:v>2013</c:v>
                </c:pt>
                <c:pt idx="7">
                  <c:v>2014</c:v>
                </c:pt>
                <c:pt idx="8">
                  <c:v>2015</c:v>
                </c:pt>
                <c:pt idx="9">
                  <c:v>2016</c:v>
                </c:pt>
              </c:numCache>
            </c:numRef>
          </c:cat>
          <c:val>
            <c:numRef>
              <c:f>'Fertiliy LE'!$C$101:$C$110</c:f>
              <c:numCache>
                <c:formatCode>0.0</c:formatCode>
                <c:ptCount val="10"/>
                <c:pt idx="0">
                  <c:v>6</c:v>
                </c:pt>
                <c:pt idx="1">
                  <c:v>4.7</c:v>
                </c:pt>
                <c:pt idx="2">
                  <c:v>3.14</c:v>
                </c:pt>
                <c:pt idx="3">
                  <c:v>3.71</c:v>
                </c:pt>
                <c:pt idx="4">
                  <c:v>3.7</c:v>
                </c:pt>
                <c:pt idx="5">
                  <c:v>3.7</c:v>
                </c:pt>
                <c:pt idx="6">
                  <c:v>3.9</c:v>
                </c:pt>
                <c:pt idx="7">
                  <c:v>3.9</c:v>
                </c:pt>
                <c:pt idx="8">
                  <c:v>4</c:v>
                </c:pt>
                <c:pt idx="9">
                  <c:v>4</c:v>
                </c:pt>
              </c:numCache>
            </c:numRef>
          </c:val>
          <c:smooth val="1"/>
          <c:extLst>
            <c:ext xmlns:c16="http://schemas.microsoft.com/office/drawing/2014/chart" uri="{C3380CC4-5D6E-409C-BE32-E72D297353CC}">
              <c16:uniqueId val="{0000000D-A6F7-43AE-9D89-1784812AF2EF}"/>
            </c:ext>
          </c:extLst>
        </c:ser>
        <c:dLbls>
          <c:showLegendKey val="0"/>
          <c:showVal val="0"/>
          <c:showCatName val="0"/>
          <c:showSerName val="0"/>
          <c:showPercent val="0"/>
          <c:showBubbleSize val="0"/>
        </c:dLbls>
        <c:marker val="1"/>
        <c:smooth val="0"/>
        <c:axId val="1422548672"/>
        <c:axId val="1335048272"/>
      </c:lineChart>
      <c:catAx>
        <c:axId val="14225486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1335048272"/>
        <c:crosses val="autoZero"/>
        <c:auto val="1"/>
        <c:lblAlgn val="ctr"/>
        <c:lblOffset val="100"/>
        <c:noMultiLvlLbl val="0"/>
      </c:catAx>
      <c:valAx>
        <c:axId val="1335048272"/>
        <c:scaling>
          <c:orientation val="minMax"/>
          <c:min val="2"/>
        </c:scaling>
        <c:delete val="0"/>
        <c:axPos val="l"/>
        <c:numFmt formatCode="0.0" sourceLinked="1"/>
        <c:majorTickMark val="out"/>
        <c:minorTickMark val="none"/>
        <c:tickLblPos val="nextTo"/>
        <c:spPr>
          <a:noFill/>
          <a:ln>
            <a:solidFill>
              <a:schemeClr val="bg1">
                <a:lumMod val="85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22548672"/>
        <c:crosses val="autoZero"/>
        <c:crossBetween val="between"/>
      </c:valAx>
      <c:valAx>
        <c:axId val="1334926448"/>
        <c:scaling>
          <c:orientation val="minMax"/>
          <c:max val="80"/>
          <c:min val="65"/>
        </c:scaling>
        <c:delete val="0"/>
        <c:axPos val="r"/>
        <c:numFmt formatCode="0" sourceLinked="0"/>
        <c:majorTickMark val="out"/>
        <c:minorTickMark val="none"/>
        <c:tickLblPos val="nextTo"/>
        <c:spPr>
          <a:noFill/>
          <a:ln>
            <a:solidFill>
              <a:schemeClr val="bg1">
                <a:lumMod val="85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22561984"/>
        <c:crosses val="max"/>
        <c:crossBetween val="between"/>
      </c:valAx>
      <c:catAx>
        <c:axId val="1422561984"/>
        <c:scaling>
          <c:orientation val="minMax"/>
        </c:scaling>
        <c:delete val="1"/>
        <c:axPos val="b"/>
        <c:numFmt formatCode="General" sourceLinked="1"/>
        <c:majorTickMark val="out"/>
        <c:minorTickMark val="none"/>
        <c:tickLblPos val="nextTo"/>
        <c:crossAx val="1334926448"/>
        <c:crosses val="autoZero"/>
        <c:auto val="1"/>
        <c:lblAlgn val="ctr"/>
        <c:lblOffset val="100"/>
        <c:noMultiLvlLbl val="0"/>
      </c:cat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sz="1200" b="0" i="0" baseline="0" dirty="0">
                <a:effectLst/>
              </a:rPr>
              <a:t>Saudi nationals</a:t>
            </a:r>
            <a:endParaRPr lang="en-US" sz="1200" b="0" dirty="0">
              <a:effectLst/>
            </a:endParaRP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0045524820330062"/>
          <c:y val="0.23289451073985681"/>
          <c:w val="0.83254436438100676"/>
          <c:h val="0.69081081941129663"/>
        </c:manualLayout>
      </c:layout>
      <c:barChart>
        <c:barDir val="col"/>
        <c:grouping val="clustered"/>
        <c:varyColors val="0"/>
        <c:ser>
          <c:idx val="1"/>
          <c:order val="1"/>
          <c:tx>
            <c:strRef>
              <c:f>'Fertiliy LE'!$C$113</c:f>
              <c:strCache>
                <c:ptCount val="1"/>
                <c:pt idx="0">
                  <c:v>Life Expectancy</c:v>
                </c:pt>
              </c:strCache>
            </c:strRef>
          </c:tx>
          <c:spPr>
            <a:solidFill>
              <a:schemeClr val="tx2">
                <a:lumMod val="50000"/>
              </a:schemeClr>
            </a:solidFill>
            <a:ln>
              <a:noFill/>
            </a:ln>
            <a:effectLst/>
          </c:spPr>
          <c:invertIfNegative val="0"/>
          <c:dLbls>
            <c:dLbl>
              <c:idx val="0"/>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8E9-4428-B816-51078BA6D20D}"/>
                </c:ext>
              </c:extLst>
            </c:dLbl>
            <c:dLbl>
              <c:idx val="12"/>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8E9-4428-B816-51078BA6D20D}"/>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outEnd"/>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'Fertiliy LE'!$B$158:$N$158</c:f>
              <c:numCache>
                <c:formatCode>0.0</c:formatCode>
                <c:ptCount val="13"/>
                <c:pt idx="0">
                  <c:v>69.167024389999995</c:v>
                </c:pt>
                <c:pt idx="1">
                  <c:v>72.526219510000004</c:v>
                </c:pt>
                <c:pt idx="2" formatCode="#,##0.0">
                  <c:v>73.099999999999994</c:v>
                </c:pt>
                <c:pt idx="3" formatCode="General">
                  <c:v>73.3</c:v>
                </c:pt>
                <c:pt idx="4">
                  <c:v>73.445760000000007</c:v>
                </c:pt>
                <c:pt idx="5" formatCode="#,##0.0">
                  <c:v>73.5</c:v>
                </c:pt>
                <c:pt idx="6" formatCode="#,##0.0">
                  <c:v>73.7</c:v>
                </c:pt>
                <c:pt idx="7" formatCode="#,##0.0">
                  <c:v>73.8</c:v>
                </c:pt>
                <c:pt idx="8" formatCode="#,##0.0">
                  <c:v>73.8</c:v>
                </c:pt>
                <c:pt idx="9" formatCode="#,##0.0">
                  <c:v>74.099999999999994</c:v>
                </c:pt>
                <c:pt idx="10" formatCode="#,##0.0">
                  <c:v>74.2</c:v>
                </c:pt>
                <c:pt idx="11" formatCode="#,##0.0">
                  <c:v>74.3</c:v>
                </c:pt>
                <c:pt idx="12" formatCode="#,##0.0">
                  <c:v>74.8</c:v>
                </c:pt>
              </c:numCache>
            </c:numRef>
          </c:val>
          <c:extLst>
            <c:ext xmlns:c16="http://schemas.microsoft.com/office/drawing/2014/chart" uri="{C3380CC4-5D6E-409C-BE32-E72D297353CC}">
              <c16:uniqueId val="{00000002-48E9-4428-B816-51078BA6D20D}"/>
            </c:ext>
          </c:extLst>
        </c:ser>
        <c:dLbls>
          <c:showLegendKey val="0"/>
          <c:showVal val="0"/>
          <c:showCatName val="0"/>
          <c:showSerName val="0"/>
          <c:showPercent val="0"/>
          <c:showBubbleSize val="0"/>
        </c:dLbls>
        <c:gapWidth val="219"/>
        <c:axId val="680744720"/>
        <c:axId val="684694656"/>
      </c:barChart>
      <c:lineChart>
        <c:grouping val="standard"/>
        <c:varyColors val="0"/>
        <c:ser>
          <c:idx val="0"/>
          <c:order val="0"/>
          <c:tx>
            <c:strRef>
              <c:f>'Fertiliy LE'!$B$113</c:f>
              <c:strCache>
                <c:ptCount val="1"/>
                <c:pt idx="0">
                  <c:v>Fertility</c:v>
                </c:pt>
              </c:strCache>
            </c:strRef>
          </c:tx>
          <c:spPr>
            <a:ln w="28575" cap="rnd">
              <a:solidFill>
                <a:schemeClr val="accent2">
                  <a:lumMod val="50000"/>
                </a:schemeClr>
              </a:solidFill>
              <a:round/>
            </a:ln>
            <a:effectLst/>
          </c:spPr>
          <c:marker>
            <c:symbol val="diamond"/>
            <c:size val="8"/>
            <c:spPr>
              <a:solidFill>
                <a:schemeClr val="tx2">
                  <a:lumMod val="40000"/>
                  <a:lumOff val="60000"/>
                </a:schemeClr>
              </a:solidFill>
              <a:ln w="9525">
                <a:noFill/>
              </a:ln>
              <a:effectLst/>
            </c:spPr>
          </c:marker>
          <c:dLbls>
            <c:dLbl>
              <c:idx val="0"/>
              <c:layout>
                <c:manualLayout>
                  <c:x val="1.7748197448696618E-2"/>
                  <c:y val="-2.77777777777778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8E9-4428-B816-51078BA6D20D}"/>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'Fertiliy LE'!$B$157:$N$157</c:f>
              <c:numCache>
                <c:formatCode>General</c:formatCode>
                <c:ptCount val="13"/>
                <c:pt idx="0">
                  <c:v>1990</c:v>
                </c:pt>
                <c:pt idx="1">
                  <c:v>2000</c:v>
                </c:pt>
                <c:pt idx="2">
                  <c:v>2006</c:v>
                </c:pt>
                <c:pt idx="3">
                  <c:v>2007</c:v>
                </c:pt>
                <c:pt idx="4">
                  <c:v>2008</c:v>
                </c:pt>
                <c:pt idx="5">
                  <c:v>2009</c:v>
                </c:pt>
                <c:pt idx="6">
                  <c:v>2010</c:v>
                </c:pt>
                <c:pt idx="7">
                  <c:v>2011</c:v>
                </c:pt>
                <c:pt idx="8">
                  <c:v>2012</c:v>
                </c:pt>
                <c:pt idx="9">
                  <c:v>2013</c:v>
                </c:pt>
                <c:pt idx="10">
                  <c:v>2014</c:v>
                </c:pt>
                <c:pt idx="11">
                  <c:v>2015</c:v>
                </c:pt>
                <c:pt idx="12">
                  <c:v>2016</c:v>
                </c:pt>
              </c:numCache>
            </c:numRef>
          </c:cat>
          <c:val>
            <c:numRef>
              <c:f>'Fertiliy LE'!$B$155:$N$155</c:f>
              <c:numCache>
                <c:formatCode>#,##0.0</c:formatCode>
                <c:ptCount val="13"/>
                <c:pt idx="0" formatCode="General">
                  <c:v>5.5</c:v>
                </c:pt>
                <c:pt idx="1">
                  <c:v>3.6</c:v>
                </c:pt>
                <c:pt idx="2">
                  <c:v>3.46</c:v>
                </c:pt>
                <c:pt idx="3">
                  <c:v>3.39</c:v>
                </c:pt>
                <c:pt idx="4">
                  <c:v>3.31</c:v>
                </c:pt>
                <c:pt idx="5">
                  <c:v>3.24</c:v>
                </c:pt>
                <c:pt idx="6">
                  <c:v>3.17</c:v>
                </c:pt>
                <c:pt idx="7">
                  <c:v>3.1</c:v>
                </c:pt>
                <c:pt idx="8">
                  <c:v>3.03</c:v>
                </c:pt>
                <c:pt idx="9">
                  <c:v>2.96</c:v>
                </c:pt>
                <c:pt idx="10">
                  <c:v>2.89</c:v>
                </c:pt>
              </c:numCache>
            </c:numRef>
          </c:val>
          <c:smooth val="1"/>
          <c:extLst>
            <c:ext xmlns:c16="http://schemas.microsoft.com/office/drawing/2014/chart" uri="{C3380CC4-5D6E-409C-BE32-E72D297353CC}">
              <c16:uniqueId val="{00000004-48E9-4428-B816-51078BA6D20D}"/>
            </c:ext>
          </c:extLst>
        </c:ser>
        <c:dLbls>
          <c:showLegendKey val="0"/>
          <c:showVal val="0"/>
          <c:showCatName val="0"/>
          <c:showSerName val="0"/>
          <c:showPercent val="0"/>
          <c:showBubbleSize val="0"/>
        </c:dLbls>
        <c:marker val="1"/>
        <c:smooth val="0"/>
        <c:axId val="680758864"/>
        <c:axId val="675255264"/>
      </c:lineChart>
      <c:catAx>
        <c:axId val="6807588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0" i="0" u="none" strike="noStrike" kern="1200" baseline="0">
                <a:solidFill>
                  <a:sysClr val="windowText" lastClr="000000"/>
                </a:solidFill>
                <a:latin typeface="+mn-lt"/>
                <a:ea typeface="+mn-ea"/>
                <a:cs typeface="+mn-cs"/>
              </a:defRPr>
            </a:pPr>
            <a:endParaRPr lang="en-US"/>
          </a:p>
        </c:txPr>
        <c:crossAx val="675255264"/>
        <c:crosses val="autoZero"/>
        <c:auto val="1"/>
        <c:lblAlgn val="ctr"/>
        <c:lblOffset val="100"/>
        <c:noMultiLvlLbl val="0"/>
      </c:catAx>
      <c:valAx>
        <c:axId val="675255264"/>
        <c:scaling>
          <c:orientation val="minMax"/>
          <c:min val="2"/>
        </c:scaling>
        <c:delete val="0"/>
        <c:axPos val="l"/>
        <c:numFmt formatCode="#,##0.0" sourceLinked="0"/>
        <c:majorTickMark val="out"/>
        <c:minorTickMark val="none"/>
        <c:tickLblPos val="nextTo"/>
        <c:spPr>
          <a:noFill/>
          <a:ln>
            <a:solidFill>
              <a:schemeClr val="bg1">
                <a:lumMod val="85000"/>
              </a:schemeClr>
            </a:solidFill>
          </a:ln>
          <a:effectLst/>
        </c:spPr>
        <c:txPr>
          <a:bodyPr rot="-60000000" spcFirstLastPara="1" vertOverflow="ellipsis" vert="horz" wrap="square" anchor="ctr" anchorCtr="1"/>
          <a:lstStyle/>
          <a:p>
            <a:pPr algn="ctr" rtl="0">
              <a:defRPr lang="en-US" sz="1000" b="0" i="0" u="none" strike="noStrike" kern="1200" baseline="0">
                <a:solidFill>
                  <a:sysClr val="windowText" lastClr="000000"/>
                </a:solidFill>
                <a:latin typeface="+mn-lt"/>
                <a:ea typeface="+mn-ea"/>
                <a:cs typeface="+mn-cs"/>
              </a:defRPr>
            </a:pPr>
            <a:endParaRPr lang="en-US"/>
          </a:p>
        </c:txPr>
        <c:crossAx val="680758864"/>
        <c:crosses val="autoZero"/>
        <c:crossBetween val="between"/>
      </c:valAx>
      <c:valAx>
        <c:axId val="684694656"/>
        <c:scaling>
          <c:orientation val="minMax"/>
          <c:min val="65"/>
        </c:scaling>
        <c:delete val="0"/>
        <c:axPos val="r"/>
        <c:numFmt formatCode="0" sourceLinked="0"/>
        <c:majorTickMark val="out"/>
        <c:minorTickMark val="none"/>
        <c:tickLblPos val="nextTo"/>
        <c:spPr>
          <a:noFill/>
          <a:ln>
            <a:solidFill>
              <a:schemeClr val="bg1">
                <a:lumMod val="85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80744720"/>
        <c:crosses val="max"/>
        <c:crossBetween val="between"/>
      </c:valAx>
      <c:catAx>
        <c:axId val="680744720"/>
        <c:scaling>
          <c:orientation val="minMax"/>
        </c:scaling>
        <c:delete val="1"/>
        <c:axPos val="b"/>
        <c:majorTickMark val="out"/>
        <c:minorTickMark val="none"/>
        <c:tickLblPos val="nextTo"/>
        <c:crossAx val="684694656"/>
        <c:crosses val="autoZero"/>
        <c:auto val="1"/>
        <c:lblAlgn val="ctr"/>
        <c:lblOffset val="100"/>
        <c:noMultiLvlLbl val="0"/>
      </c:catAx>
      <c:spPr>
        <a:noFill/>
        <a:ln>
          <a:noFill/>
        </a:ln>
        <a:effectLst/>
      </c:spPr>
    </c:plotArea>
    <c:legend>
      <c:legendPos val="t"/>
      <c:layout>
        <c:manualLayout>
          <c:xMode val="edge"/>
          <c:yMode val="edge"/>
          <c:x val="0.28438286460113565"/>
          <c:y val="0.22645664280031821"/>
          <c:w val="0.53209723716709856"/>
          <c:h val="6.8617302789368881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sz="1200" b="0" dirty="0"/>
              <a:t>Dubai nationals</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0016869276334497"/>
          <c:y val="0.31899177554880614"/>
          <c:w val="0.80832840861884148"/>
          <c:h val="0.58010456527776078"/>
        </c:manualLayout>
      </c:layout>
      <c:barChart>
        <c:barDir val="col"/>
        <c:grouping val="clustered"/>
        <c:varyColors val="0"/>
        <c:ser>
          <c:idx val="1"/>
          <c:order val="1"/>
          <c:tx>
            <c:strRef>
              <c:f>'Fertiliy LE'!$C$113</c:f>
              <c:strCache>
                <c:ptCount val="1"/>
                <c:pt idx="0">
                  <c:v>Life Expectancy</c:v>
                </c:pt>
              </c:strCache>
            </c:strRef>
          </c:tx>
          <c:spPr>
            <a:solidFill>
              <a:schemeClr val="tx2">
                <a:lumMod val="50000"/>
              </a:schemeClr>
            </a:solidFill>
            <a:ln>
              <a:noFill/>
            </a:ln>
            <a:effectLst/>
          </c:spPr>
          <c:invertIfNegative val="0"/>
          <c:dLbls>
            <c:dLbl>
              <c:idx val="0"/>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57A-4217-BCA9-0D0600453F7C}"/>
                </c:ext>
              </c:extLst>
            </c:dLbl>
            <c:dLbl>
              <c:idx val="6"/>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57A-4217-BCA9-0D0600453F7C}"/>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dLblPos val="inEnd"/>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'Fertiliy LE'!$A$114:$A$120</c:f>
              <c:numCache>
                <c:formatCode>General</c:formatCode>
                <c:ptCount val="7"/>
                <c:pt idx="0">
                  <c:v>2010</c:v>
                </c:pt>
                <c:pt idx="1">
                  <c:v>2011</c:v>
                </c:pt>
                <c:pt idx="2">
                  <c:v>2012</c:v>
                </c:pt>
                <c:pt idx="3">
                  <c:v>2013</c:v>
                </c:pt>
                <c:pt idx="4">
                  <c:v>2014</c:v>
                </c:pt>
                <c:pt idx="5">
                  <c:v>2015</c:v>
                </c:pt>
                <c:pt idx="6">
                  <c:v>2016</c:v>
                </c:pt>
              </c:numCache>
            </c:numRef>
          </c:cat>
          <c:val>
            <c:numRef>
              <c:f>'Fertiliy LE'!$C$114:$C$120</c:f>
              <c:numCache>
                <c:formatCode>General</c:formatCode>
                <c:ptCount val="7"/>
                <c:pt idx="0">
                  <c:v>75.900000000000006</c:v>
                </c:pt>
                <c:pt idx="1">
                  <c:v>74.599999999999994</c:v>
                </c:pt>
                <c:pt idx="2">
                  <c:v>75.599999999999994</c:v>
                </c:pt>
                <c:pt idx="3">
                  <c:v>75.599999999999994</c:v>
                </c:pt>
                <c:pt idx="4">
                  <c:v>76.7</c:v>
                </c:pt>
                <c:pt idx="5">
                  <c:v>79.2</c:v>
                </c:pt>
                <c:pt idx="6">
                  <c:v>79.8</c:v>
                </c:pt>
              </c:numCache>
            </c:numRef>
          </c:val>
          <c:extLst>
            <c:ext xmlns:c16="http://schemas.microsoft.com/office/drawing/2014/chart" uri="{C3380CC4-5D6E-409C-BE32-E72D297353CC}">
              <c16:uniqueId val="{00000002-957A-4217-BCA9-0D0600453F7C}"/>
            </c:ext>
          </c:extLst>
        </c:ser>
        <c:dLbls>
          <c:showLegendKey val="0"/>
          <c:showVal val="0"/>
          <c:showCatName val="0"/>
          <c:showSerName val="0"/>
          <c:showPercent val="0"/>
          <c:showBubbleSize val="0"/>
        </c:dLbls>
        <c:gapWidth val="219"/>
        <c:axId val="1807762799"/>
        <c:axId val="1731168767"/>
      </c:barChart>
      <c:lineChart>
        <c:grouping val="standard"/>
        <c:varyColors val="0"/>
        <c:ser>
          <c:idx val="0"/>
          <c:order val="0"/>
          <c:tx>
            <c:strRef>
              <c:f>'Fertiliy LE'!$B$113</c:f>
              <c:strCache>
                <c:ptCount val="1"/>
                <c:pt idx="0">
                  <c:v>Fertility</c:v>
                </c:pt>
              </c:strCache>
            </c:strRef>
          </c:tx>
          <c:spPr>
            <a:ln w="28575" cap="rnd">
              <a:solidFill>
                <a:schemeClr val="accent2">
                  <a:lumMod val="50000"/>
                </a:schemeClr>
              </a:solidFill>
              <a:round/>
            </a:ln>
            <a:effectLst/>
          </c:spPr>
          <c:marker>
            <c:symbol val="diamond"/>
            <c:size val="8"/>
            <c:spPr>
              <a:solidFill>
                <a:schemeClr val="tx2">
                  <a:lumMod val="60000"/>
                  <a:lumOff val="40000"/>
                </a:schemeClr>
              </a:solidFill>
              <a:ln w="9525">
                <a:noFill/>
              </a:ln>
              <a:effectLst/>
            </c:spPr>
          </c:marker>
          <c:dLbls>
            <c:dLbl>
              <c:idx val="0"/>
              <c:layout>
                <c:manualLayout>
                  <c:x val="2.1893811222939825E-3"/>
                  <c:y val="-6.89342305162953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57A-4217-BCA9-0D0600453F7C}"/>
                </c:ext>
              </c:extLst>
            </c:dLbl>
            <c:dLbl>
              <c:idx val="5"/>
              <c:layout>
                <c:manualLayout>
                  <c:x val="-8.1007101524878097E-2"/>
                  <c:y val="-5.442176093391744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57A-4217-BCA9-0D0600453F7C}"/>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'Fertiliy LE'!$A$114:$A$120</c:f>
              <c:numCache>
                <c:formatCode>General</c:formatCode>
                <c:ptCount val="7"/>
                <c:pt idx="0">
                  <c:v>2010</c:v>
                </c:pt>
                <c:pt idx="1">
                  <c:v>2011</c:v>
                </c:pt>
                <c:pt idx="2">
                  <c:v>2012</c:v>
                </c:pt>
                <c:pt idx="3">
                  <c:v>2013</c:v>
                </c:pt>
                <c:pt idx="4">
                  <c:v>2014</c:v>
                </c:pt>
                <c:pt idx="5">
                  <c:v>2015</c:v>
                </c:pt>
                <c:pt idx="6">
                  <c:v>2016</c:v>
                </c:pt>
              </c:numCache>
            </c:numRef>
          </c:cat>
          <c:val>
            <c:numRef>
              <c:f>'Fertiliy LE'!$B$114:$B$120</c:f>
              <c:numCache>
                <c:formatCode>General</c:formatCode>
                <c:ptCount val="7"/>
                <c:pt idx="0">
                  <c:v>3.2</c:v>
                </c:pt>
                <c:pt idx="1">
                  <c:v>3.2</c:v>
                </c:pt>
                <c:pt idx="2">
                  <c:v>3.2</c:v>
                </c:pt>
                <c:pt idx="3">
                  <c:v>3.2</c:v>
                </c:pt>
                <c:pt idx="4">
                  <c:v>3.4</c:v>
                </c:pt>
                <c:pt idx="5">
                  <c:v>3.5</c:v>
                </c:pt>
              </c:numCache>
            </c:numRef>
          </c:val>
          <c:smooth val="1"/>
          <c:extLst>
            <c:ext xmlns:c16="http://schemas.microsoft.com/office/drawing/2014/chart" uri="{C3380CC4-5D6E-409C-BE32-E72D297353CC}">
              <c16:uniqueId val="{00000005-957A-4217-BCA9-0D0600453F7C}"/>
            </c:ext>
          </c:extLst>
        </c:ser>
        <c:dLbls>
          <c:showLegendKey val="0"/>
          <c:showVal val="0"/>
          <c:showCatName val="0"/>
          <c:showSerName val="0"/>
          <c:showPercent val="0"/>
          <c:showBubbleSize val="0"/>
        </c:dLbls>
        <c:marker val="1"/>
        <c:smooth val="0"/>
        <c:axId val="1867351535"/>
        <c:axId val="1865942255"/>
      </c:lineChart>
      <c:catAx>
        <c:axId val="18673515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1865942255"/>
        <c:crosses val="autoZero"/>
        <c:auto val="1"/>
        <c:lblAlgn val="ctr"/>
        <c:lblOffset val="100"/>
        <c:noMultiLvlLbl val="0"/>
      </c:catAx>
      <c:valAx>
        <c:axId val="1865942255"/>
        <c:scaling>
          <c:orientation val="minMax"/>
          <c:min val="2"/>
        </c:scaling>
        <c:delete val="0"/>
        <c:axPos val="l"/>
        <c:numFmt formatCode="#,##0.0" sourceLinked="0"/>
        <c:majorTickMark val="out"/>
        <c:minorTickMark val="none"/>
        <c:tickLblPos val="nextTo"/>
        <c:spPr>
          <a:noFill/>
          <a:ln>
            <a:solidFill>
              <a:schemeClr val="bg1">
                <a:lumMod val="85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67351535"/>
        <c:crosses val="autoZero"/>
        <c:crossBetween val="between"/>
        <c:majorUnit val="0.5"/>
      </c:valAx>
      <c:valAx>
        <c:axId val="1731168767"/>
        <c:scaling>
          <c:orientation val="minMax"/>
          <c:min val="70"/>
        </c:scaling>
        <c:delete val="0"/>
        <c:axPos val="r"/>
        <c:numFmt formatCode="General" sourceLinked="1"/>
        <c:majorTickMark val="out"/>
        <c:minorTickMark val="none"/>
        <c:tickLblPos val="nextTo"/>
        <c:spPr>
          <a:noFill/>
          <a:ln>
            <a:solidFill>
              <a:schemeClr val="bg1">
                <a:lumMod val="85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07762799"/>
        <c:crosses val="max"/>
        <c:crossBetween val="between"/>
      </c:valAx>
      <c:catAx>
        <c:axId val="1807762799"/>
        <c:scaling>
          <c:orientation val="minMax"/>
        </c:scaling>
        <c:delete val="1"/>
        <c:axPos val="b"/>
        <c:numFmt formatCode="General" sourceLinked="1"/>
        <c:majorTickMark val="out"/>
        <c:minorTickMark val="none"/>
        <c:tickLblPos val="nextTo"/>
        <c:crossAx val="1731168767"/>
        <c:crosses val="autoZero"/>
        <c:auto val="1"/>
        <c:lblAlgn val="ctr"/>
        <c:lblOffset val="100"/>
        <c:noMultiLvlLbl val="0"/>
      </c:cat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sz="1200" b="0" i="0" baseline="0" dirty="0">
                <a:effectLst/>
              </a:rPr>
              <a:t>Abu Dhabi nationals</a:t>
            </a:r>
            <a:endParaRPr lang="en-US" sz="1200" b="0" dirty="0">
              <a:effectLst/>
            </a:endParaRP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2360883549685474E-2"/>
          <c:y val="0.31700908803732414"/>
          <c:w val="0.84408081434794213"/>
          <c:h val="0.5827097519935367"/>
        </c:manualLayout>
      </c:layout>
      <c:barChart>
        <c:barDir val="col"/>
        <c:grouping val="clustered"/>
        <c:varyColors val="0"/>
        <c:ser>
          <c:idx val="1"/>
          <c:order val="1"/>
          <c:tx>
            <c:strRef>
              <c:f>'Fertiliy LE'!$C$113</c:f>
              <c:strCache>
                <c:ptCount val="1"/>
                <c:pt idx="0">
                  <c:v>Life Expectancy</c:v>
                </c:pt>
              </c:strCache>
            </c:strRef>
          </c:tx>
          <c:spPr>
            <a:solidFill>
              <a:schemeClr val="tx2">
                <a:lumMod val="50000"/>
              </a:schemeClr>
            </a:solidFill>
            <a:ln>
              <a:noFill/>
            </a:ln>
            <a:effectLst/>
          </c:spPr>
          <c:invertIfNegative val="0"/>
          <c:dLbls>
            <c:dLbl>
              <c:idx val="2"/>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EC2-40AD-9A9D-1D2E662EF076}"/>
                </c:ext>
              </c:extLst>
            </c:dLbl>
            <c:dLbl>
              <c:idx val="5"/>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EC2-40AD-9A9D-1D2E662EF076}"/>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dLblPos val="ctr"/>
            <c:showLegendKey val="0"/>
            <c:showVal val="0"/>
            <c:showCatName val="0"/>
            <c:showSerName val="0"/>
            <c:showPercent val="0"/>
            <c:showBubbleSize val="0"/>
            <c:extLst>
              <c:ext xmlns:c15="http://schemas.microsoft.com/office/drawing/2012/chart" uri="{CE6537A1-D6FC-4f65-9D91-7224C49458BB}">
                <c15:showLeaderLines val="0"/>
              </c:ext>
            </c:extLst>
          </c:dLbls>
          <c:val>
            <c:numRef>
              <c:f>'Fertiliy LE'!$B$129:$G$129</c:f>
              <c:numCache>
                <c:formatCode>General</c:formatCode>
                <c:ptCount val="6"/>
                <c:pt idx="2" formatCode="0.0">
                  <c:v>77.2</c:v>
                </c:pt>
                <c:pt idx="3" formatCode="0.0">
                  <c:v>77.5</c:v>
                </c:pt>
                <c:pt idx="4" formatCode="0.0">
                  <c:v>77</c:v>
                </c:pt>
                <c:pt idx="5" formatCode="0.0">
                  <c:v>77.3</c:v>
                </c:pt>
              </c:numCache>
            </c:numRef>
          </c:val>
          <c:extLst>
            <c:ext xmlns:c16="http://schemas.microsoft.com/office/drawing/2014/chart" uri="{C3380CC4-5D6E-409C-BE32-E72D297353CC}">
              <c16:uniqueId val="{00000002-4EC2-40AD-9A9D-1D2E662EF076}"/>
            </c:ext>
          </c:extLst>
        </c:ser>
        <c:dLbls>
          <c:showLegendKey val="0"/>
          <c:showVal val="0"/>
          <c:showCatName val="0"/>
          <c:showSerName val="0"/>
          <c:showPercent val="0"/>
          <c:showBubbleSize val="0"/>
        </c:dLbls>
        <c:gapWidth val="219"/>
        <c:axId val="1862542735"/>
        <c:axId val="1865923247"/>
      </c:barChart>
      <c:lineChart>
        <c:grouping val="standard"/>
        <c:varyColors val="0"/>
        <c:ser>
          <c:idx val="0"/>
          <c:order val="0"/>
          <c:tx>
            <c:strRef>
              <c:f>'Fertiliy LE'!$B$113</c:f>
              <c:strCache>
                <c:ptCount val="1"/>
                <c:pt idx="0">
                  <c:v>Fertility</c:v>
                </c:pt>
              </c:strCache>
            </c:strRef>
          </c:tx>
          <c:spPr>
            <a:ln w="28575" cap="rnd">
              <a:solidFill>
                <a:schemeClr val="accent2">
                  <a:lumMod val="50000"/>
                </a:schemeClr>
              </a:solidFill>
              <a:round/>
            </a:ln>
            <a:effectLst/>
          </c:spPr>
          <c:marker>
            <c:symbol val="diamond"/>
            <c:size val="8"/>
            <c:spPr>
              <a:solidFill>
                <a:schemeClr val="tx2">
                  <a:lumMod val="60000"/>
                  <a:lumOff val="40000"/>
                </a:schemeClr>
              </a:solidFill>
              <a:ln w="9525">
                <a:noFill/>
              </a:ln>
              <a:effectLst/>
            </c:spPr>
          </c:marker>
          <c:dLbls>
            <c:dLbl>
              <c:idx val="0"/>
              <c:layout>
                <c:manualLayout>
                  <c:x val="2.2889840569557118E-3"/>
                  <c:y val="-7.323639037879393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EC2-40AD-9A9D-1D2E662EF076}"/>
                </c:ext>
              </c:extLst>
            </c:dLbl>
            <c:dLbl>
              <c:idx val="5"/>
              <c:layout>
                <c:manualLayout>
                  <c:x val="-7.5536473879537797E-2"/>
                  <c:y val="-6.8928367415335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EC2-40AD-9A9D-1D2E662EF076}"/>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'Fertiliy LE'!$B$125:$G$125</c:f>
              <c:numCache>
                <c:formatCode>General</c:formatCode>
                <c:ptCount val="6"/>
                <c:pt idx="0">
                  <c:v>2011</c:v>
                </c:pt>
                <c:pt idx="1">
                  <c:v>2012</c:v>
                </c:pt>
                <c:pt idx="2">
                  <c:v>2013</c:v>
                </c:pt>
                <c:pt idx="3">
                  <c:v>2014</c:v>
                </c:pt>
                <c:pt idx="4">
                  <c:v>2015</c:v>
                </c:pt>
                <c:pt idx="5">
                  <c:v>2016</c:v>
                </c:pt>
              </c:numCache>
            </c:numRef>
          </c:cat>
          <c:val>
            <c:numRef>
              <c:f>'Fertiliy LE'!$B$126:$G$126</c:f>
              <c:numCache>
                <c:formatCode>0.0</c:formatCode>
                <c:ptCount val="6"/>
                <c:pt idx="0" formatCode="General">
                  <c:v>3.8</c:v>
                </c:pt>
                <c:pt idx="1">
                  <c:v>3.8094468827102639</c:v>
                </c:pt>
                <c:pt idx="2" formatCode="General">
                  <c:v>3.4</c:v>
                </c:pt>
                <c:pt idx="3" formatCode="General">
                  <c:v>3.8</c:v>
                </c:pt>
                <c:pt idx="4" formatCode="General">
                  <c:v>3.8</c:v>
                </c:pt>
                <c:pt idx="5" formatCode="General">
                  <c:v>3.7</c:v>
                </c:pt>
              </c:numCache>
            </c:numRef>
          </c:val>
          <c:smooth val="1"/>
          <c:extLst>
            <c:ext xmlns:c16="http://schemas.microsoft.com/office/drawing/2014/chart" uri="{C3380CC4-5D6E-409C-BE32-E72D297353CC}">
              <c16:uniqueId val="{00000005-4EC2-40AD-9A9D-1D2E662EF076}"/>
            </c:ext>
          </c:extLst>
        </c:ser>
        <c:dLbls>
          <c:showLegendKey val="0"/>
          <c:showVal val="0"/>
          <c:showCatName val="0"/>
          <c:showSerName val="0"/>
          <c:showPercent val="0"/>
          <c:showBubbleSize val="0"/>
        </c:dLbls>
        <c:marker val="1"/>
        <c:smooth val="0"/>
        <c:axId val="1862541903"/>
        <c:axId val="1865916767"/>
      </c:lineChart>
      <c:catAx>
        <c:axId val="18625419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1865916767"/>
        <c:crosses val="autoZero"/>
        <c:auto val="1"/>
        <c:lblAlgn val="ctr"/>
        <c:lblOffset val="100"/>
        <c:noMultiLvlLbl val="0"/>
      </c:catAx>
      <c:valAx>
        <c:axId val="1865916767"/>
        <c:scaling>
          <c:orientation val="minMax"/>
          <c:min val="2"/>
        </c:scaling>
        <c:delete val="0"/>
        <c:axPos val="l"/>
        <c:numFmt formatCode="#,##0.0" sourceLinked="0"/>
        <c:majorTickMark val="out"/>
        <c:minorTickMark val="none"/>
        <c:tickLblPos val="nextTo"/>
        <c:spPr>
          <a:noFill/>
          <a:ln>
            <a:solidFill>
              <a:schemeClr val="bg1">
                <a:lumMod val="85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62541903"/>
        <c:crosses val="autoZero"/>
        <c:crossBetween val="between"/>
        <c:majorUnit val="0.5"/>
      </c:valAx>
      <c:valAx>
        <c:axId val="1865923247"/>
        <c:scaling>
          <c:orientation val="minMax"/>
          <c:max val="80"/>
          <c:min val="70"/>
        </c:scaling>
        <c:delete val="0"/>
        <c:axPos val="r"/>
        <c:numFmt formatCode="General" sourceLinked="1"/>
        <c:majorTickMark val="out"/>
        <c:minorTickMark val="none"/>
        <c:tickLblPos val="nextTo"/>
        <c:spPr>
          <a:noFill/>
          <a:ln>
            <a:solidFill>
              <a:schemeClr val="bg1">
                <a:lumMod val="85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62542735"/>
        <c:crosses val="max"/>
        <c:crossBetween val="between"/>
      </c:valAx>
      <c:catAx>
        <c:axId val="1862542735"/>
        <c:scaling>
          <c:orientation val="minMax"/>
        </c:scaling>
        <c:delete val="1"/>
        <c:axPos val="b"/>
        <c:majorTickMark val="out"/>
        <c:minorTickMark val="none"/>
        <c:tickLblPos val="nextTo"/>
        <c:crossAx val="1865923247"/>
        <c:crosses val="autoZero"/>
        <c:auto val="1"/>
        <c:lblAlgn val="ctr"/>
        <c:lblOffset val="100"/>
        <c:noMultiLvlLbl val="0"/>
      </c:cat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sz="1200" b="0" i="0" baseline="0" dirty="0">
                <a:effectLst/>
              </a:rPr>
              <a:t>Kuwaiti nationals</a:t>
            </a:r>
            <a:endParaRPr lang="en-US" sz="1200" b="0" dirty="0">
              <a:effectLst/>
            </a:endParaRP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1"/>
          <c:order val="1"/>
          <c:tx>
            <c:v>Life Expectancy</c:v>
          </c:tx>
          <c:spPr>
            <a:solidFill>
              <a:schemeClr val="tx2">
                <a:lumMod val="50000"/>
              </a:schemeClr>
            </a:solidFill>
            <a:ln>
              <a:noFill/>
            </a:ln>
            <a:effectLst/>
          </c:spPr>
          <c:invertIfNegative val="0"/>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300-4378-98D5-EE7C5107C82D}"/>
                </c:ext>
              </c:extLst>
            </c:dLbl>
            <c:dLbl>
              <c:idx val="6"/>
              <c:numFmt formatCode="#,##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300-4378-98D5-EE7C5107C82D}"/>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dLblPos val="inEnd"/>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'Fertiliy LE'!$B$167:$I$167</c:f>
              <c:numCache>
                <c:formatCode>0.0</c:formatCode>
                <c:ptCount val="8"/>
                <c:pt idx="0" formatCode="General">
                  <c:v>74.2</c:v>
                </c:pt>
                <c:pt idx="1">
                  <c:v>76.8</c:v>
                </c:pt>
                <c:pt idx="2" formatCode="General">
                  <c:v>78.7</c:v>
                </c:pt>
                <c:pt idx="3">
                  <c:v>80.5</c:v>
                </c:pt>
                <c:pt idx="4">
                  <c:v>79</c:v>
                </c:pt>
                <c:pt idx="5">
                  <c:v>79.099999999999994</c:v>
                </c:pt>
                <c:pt idx="6">
                  <c:v>79.400000000000006</c:v>
                </c:pt>
              </c:numCache>
            </c:numRef>
          </c:val>
          <c:extLst>
            <c:ext xmlns:c16="http://schemas.microsoft.com/office/drawing/2014/chart" uri="{C3380CC4-5D6E-409C-BE32-E72D297353CC}">
              <c16:uniqueId val="{00000002-2300-4378-98D5-EE7C5107C82D}"/>
            </c:ext>
          </c:extLst>
        </c:ser>
        <c:dLbls>
          <c:showLegendKey val="0"/>
          <c:showVal val="0"/>
          <c:showCatName val="0"/>
          <c:showSerName val="0"/>
          <c:showPercent val="0"/>
          <c:showBubbleSize val="0"/>
        </c:dLbls>
        <c:gapWidth val="219"/>
        <c:axId val="684921152"/>
        <c:axId val="612648848"/>
      </c:barChart>
      <c:lineChart>
        <c:grouping val="standard"/>
        <c:varyColors val="0"/>
        <c:ser>
          <c:idx val="0"/>
          <c:order val="0"/>
          <c:tx>
            <c:v>Fertility</c:v>
          </c:tx>
          <c:spPr>
            <a:ln w="28575" cap="rnd">
              <a:solidFill>
                <a:schemeClr val="accent2">
                  <a:lumMod val="50000"/>
                </a:schemeClr>
              </a:solidFill>
              <a:round/>
            </a:ln>
            <a:effectLst/>
          </c:spPr>
          <c:marker>
            <c:symbol val="diamond"/>
            <c:size val="8"/>
            <c:spPr>
              <a:solidFill>
                <a:schemeClr val="tx2">
                  <a:lumMod val="60000"/>
                  <a:lumOff val="40000"/>
                </a:schemeClr>
              </a:solidFill>
              <a:ln w="9525">
                <a:noFill/>
              </a:ln>
              <a:effectLst/>
            </c:spPr>
          </c:marker>
          <c:dLbls>
            <c:dLbl>
              <c:idx val="0"/>
              <c:layout>
                <c:manualLayout>
                  <c:x val="0"/>
                  <c:y val="-3.65797843981746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300-4378-98D5-EE7C5107C82D}"/>
                </c:ext>
              </c:extLst>
            </c:dLbl>
            <c:dLbl>
              <c:idx val="7"/>
              <c:layout>
                <c:manualLayout>
                  <c:x val="-3.1137061386418811E-2"/>
                  <c:y val="-7.315956879634939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300-4378-98D5-EE7C5107C82D}"/>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'Fertiliy LE'!$B$163:$I$163</c:f>
              <c:numCache>
                <c:formatCode>General</c:formatCode>
                <c:ptCount val="8"/>
                <c:pt idx="0">
                  <c:v>1995</c:v>
                </c:pt>
                <c:pt idx="1">
                  <c:v>2000</c:v>
                </c:pt>
                <c:pt idx="2" formatCode="0">
                  <c:v>2005</c:v>
                </c:pt>
                <c:pt idx="3" formatCode="0">
                  <c:v>2011</c:v>
                </c:pt>
                <c:pt idx="4" formatCode="0">
                  <c:v>2012</c:v>
                </c:pt>
                <c:pt idx="5" formatCode="0">
                  <c:v>2013</c:v>
                </c:pt>
                <c:pt idx="6">
                  <c:v>2015</c:v>
                </c:pt>
                <c:pt idx="7">
                  <c:v>2016</c:v>
                </c:pt>
              </c:numCache>
            </c:numRef>
          </c:cat>
          <c:val>
            <c:numRef>
              <c:f>'Fertiliy LE'!$B$164:$I$164</c:f>
              <c:numCache>
                <c:formatCode>General</c:formatCode>
                <c:ptCount val="8"/>
                <c:pt idx="0">
                  <c:v>5.3</c:v>
                </c:pt>
                <c:pt idx="1">
                  <c:v>4.3</c:v>
                </c:pt>
                <c:pt idx="2" formatCode="0.0">
                  <c:v>4.1550000000000002</c:v>
                </c:pt>
                <c:pt idx="3" formatCode="0.0">
                  <c:v>3.7</c:v>
                </c:pt>
                <c:pt idx="4" formatCode="0.0">
                  <c:v>3.6</c:v>
                </c:pt>
                <c:pt idx="5" formatCode="0.0">
                  <c:v>3.6</c:v>
                </c:pt>
                <c:pt idx="6">
                  <c:v>3.7</c:v>
                </c:pt>
                <c:pt idx="7">
                  <c:v>3.61</c:v>
                </c:pt>
              </c:numCache>
            </c:numRef>
          </c:val>
          <c:smooth val="1"/>
          <c:extLst>
            <c:ext xmlns:c16="http://schemas.microsoft.com/office/drawing/2014/chart" uri="{C3380CC4-5D6E-409C-BE32-E72D297353CC}">
              <c16:uniqueId val="{00000005-2300-4378-98D5-EE7C5107C82D}"/>
            </c:ext>
          </c:extLst>
        </c:ser>
        <c:dLbls>
          <c:showLegendKey val="0"/>
          <c:showVal val="0"/>
          <c:showCatName val="0"/>
          <c:showSerName val="0"/>
          <c:showPercent val="0"/>
          <c:showBubbleSize val="0"/>
        </c:dLbls>
        <c:marker val="1"/>
        <c:smooth val="0"/>
        <c:axId val="684921984"/>
        <c:axId val="612641072"/>
      </c:lineChart>
      <c:catAx>
        <c:axId val="684921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2641072"/>
        <c:crosses val="autoZero"/>
        <c:auto val="1"/>
        <c:lblAlgn val="ctr"/>
        <c:lblOffset val="100"/>
        <c:noMultiLvlLbl val="0"/>
      </c:catAx>
      <c:valAx>
        <c:axId val="612641072"/>
        <c:scaling>
          <c:orientation val="minMax"/>
          <c:min val="2"/>
        </c:scaling>
        <c:delete val="0"/>
        <c:axPos val="l"/>
        <c:numFmt formatCode="#,##0.0" sourceLinked="0"/>
        <c:majorTickMark val="out"/>
        <c:minorTickMark val="none"/>
        <c:tickLblPos val="nextTo"/>
        <c:spPr>
          <a:noFill/>
          <a:ln>
            <a:solidFill>
              <a:schemeClr val="bg1">
                <a:lumMod val="85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84921984"/>
        <c:crosses val="autoZero"/>
        <c:crossBetween val="between"/>
      </c:valAx>
      <c:valAx>
        <c:axId val="612648848"/>
        <c:scaling>
          <c:orientation val="minMax"/>
          <c:max val="82"/>
        </c:scaling>
        <c:delete val="0"/>
        <c:axPos val="r"/>
        <c:numFmt formatCode="General" sourceLinked="1"/>
        <c:majorTickMark val="out"/>
        <c:minorTickMark val="none"/>
        <c:tickLblPos val="nextTo"/>
        <c:spPr>
          <a:noFill/>
          <a:ln>
            <a:solidFill>
              <a:schemeClr val="bg1">
                <a:lumMod val="85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84921152"/>
        <c:crosses val="max"/>
        <c:crossBetween val="between"/>
      </c:valAx>
      <c:catAx>
        <c:axId val="684921152"/>
        <c:scaling>
          <c:orientation val="minMax"/>
        </c:scaling>
        <c:delete val="1"/>
        <c:axPos val="b"/>
        <c:majorTickMark val="out"/>
        <c:minorTickMark val="none"/>
        <c:tickLblPos val="nextTo"/>
        <c:crossAx val="612648848"/>
        <c:crosses val="autoZero"/>
        <c:auto val="1"/>
        <c:lblAlgn val="ctr"/>
        <c:lblOffset val="100"/>
        <c:noMultiLvlLbl val="0"/>
      </c:cat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1200" b="0" i="0" u="none" strike="noStrike" kern="1200" spc="0" baseline="0">
                <a:solidFill>
                  <a:sysClr val="windowText" lastClr="000000"/>
                </a:solidFill>
                <a:latin typeface="+mn-lt"/>
                <a:ea typeface="+mn-ea"/>
                <a:cs typeface="+mn-cs"/>
              </a:defRPr>
            </a:pPr>
            <a:r>
              <a:rPr lang="en-US" sz="1200" b="0" i="1" baseline="0">
                <a:solidFill>
                  <a:sysClr val="windowText" lastClr="000000"/>
                </a:solidFill>
              </a:rPr>
              <a:t>(Figures in thousands)</a:t>
            </a:r>
            <a:endParaRPr lang="en-US" sz="1200" b="0" i="1">
              <a:solidFill>
                <a:sysClr val="windowText" lastClr="000000"/>
              </a:solidFill>
            </a:endParaRPr>
          </a:p>
        </c:rich>
      </c:tx>
      <c:layout>
        <c:manualLayout>
          <c:xMode val="edge"/>
          <c:yMode val="edge"/>
          <c:x val="0.35649924552705325"/>
          <c:y val="0.28451001053740782"/>
        </c:manualLayout>
      </c:layout>
      <c:overlay val="0"/>
      <c:spPr>
        <a:noFill/>
        <a:ln>
          <a:noFill/>
        </a:ln>
        <a:effectLst/>
      </c:spPr>
      <c:txPr>
        <a:bodyPr rot="0" spcFirstLastPara="1" vertOverflow="ellipsis" vert="horz" wrap="square" anchor="ctr" anchorCtr="1"/>
        <a:lstStyle/>
        <a:p>
          <a:pPr algn="ctr">
            <a:defRPr sz="1200" b="0" i="0" u="none" strike="noStrike" kern="1200" spc="0" baseline="0">
              <a:solidFill>
                <a:sysClr val="windowText" lastClr="000000"/>
              </a:solidFill>
              <a:latin typeface="+mn-lt"/>
              <a:ea typeface="+mn-ea"/>
              <a:cs typeface="+mn-cs"/>
            </a:defRPr>
          </a:pPr>
          <a:endParaRPr lang="en-US"/>
        </a:p>
      </c:txPr>
    </c:title>
    <c:autoTitleDeleted val="0"/>
    <c:plotArea>
      <c:layout>
        <c:manualLayout>
          <c:layoutTarget val="inner"/>
          <c:xMode val="edge"/>
          <c:yMode val="edge"/>
          <c:x val="2.9914529914529916E-2"/>
          <c:y val="0.59608294930875572"/>
          <c:w val="0.95299145299145294"/>
          <c:h val="0.40391705069124423"/>
        </c:manualLayout>
      </c:layout>
      <c:barChart>
        <c:barDir val="col"/>
        <c:grouping val="stacked"/>
        <c:varyColors val="0"/>
        <c:ser>
          <c:idx val="0"/>
          <c:order val="0"/>
          <c:spPr>
            <a:solidFill>
              <a:schemeClr val="accent1"/>
            </a:solidFill>
            <a:ln>
              <a:noFill/>
            </a:ln>
            <a:effectLst/>
          </c:spPr>
          <c:invertIfNegative val="0"/>
          <c:dPt>
            <c:idx val="8"/>
            <c:invertIfNegative val="0"/>
            <c:bubble3D val="0"/>
            <c:spPr>
              <a:solidFill>
                <a:schemeClr val="accent2">
                  <a:lumMod val="50000"/>
                </a:schemeClr>
              </a:solidFill>
              <a:ln>
                <a:noFill/>
              </a:ln>
              <a:effectLst/>
            </c:spPr>
            <c:extLst>
              <c:ext xmlns:c16="http://schemas.microsoft.com/office/drawing/2014/chart" uri="{C3380CC4-5D6E-409C-BE32-E72D297353CC}">
                <c16:uniqueId val="{00000001-C020-4641-98EE-70BF383D0055}"/>
              </c:ext>
            </c:extLst>
          </c:dPt>
          <c:dPt>
            <c:idx val="9"/>
            <c:invertIfNegative val="0"/>
            <c:bubble3D val="0"/>
            <c:spPr>
              <a:solidFill>
                <a:schemeClr val="tx2">
                  <a:lumMod val="50000"/>
                </a:schemeClr>
              </a:solidFill>
              <a:ln>
                <a:noFill/>
              </a:ln>
              <a:effectLst/>
            </c:spPr>
            <c:extLst>
              <c:ext xmlns:c16="http://schemas.microsoft.com/office/drawing/2014/chart" uri="{C3380CC4-5D6E-409C-BE32-E72D297353CC}">
                <c16:uniqueId val="{00000003-C020-4641-98EE-70BF383D0055}"/>
              </c:ext>
            </c:extLst>
          </c:dPt>
          <c:dLbls>
            <c:dLbl>
              <c:idx val="8"/>
              <c:layout>
                <c:manualLayout>
                  <c:x val="-1.9825777341461524E-3"/>
                  <c:y val="-0.12364933414923224"/>
                </c:manualLayout>
              </c:layout>
              <c:tx>
                <c:rich>
                  <a:bodyPr/>
                  <a:lstStyle/>
                  <a:p>
                    <a:r>
                      <a:rPr lang="en-US"/>
                      <a:t>759</a:t>
                    </a:r>
                  </a:p>
                </c:rich>
              </c:tx>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020-4641-98EE-70BF383D0055}"/>
                </c:ext>
              </c:extLst>
            </c:dLbl>
            <c:dLbl>
              <c:idx val="9"/>
              <c:layout>
                <c:manualLayout>
                  <c:x val="-1.9535618599930589E-3"/>
                  <c:y val="-0.1981980901034939"/>
                </c:manualLayout>
              </c:layout>
              <c:tx>
                <c:rich>
                  <a:bodyPr rot="0" spcFirstLastPara="1" vertOverflow="ellipsis" vert="horz" wrap="square" lIns="38100" tIns="19050" rIns="38100" bIns="19050" anchor="ctr" anchorCtr="1">
                    <a:noAutofit/>
                  </a:bodyPr>
                  <a:lstStyle/>
                  <a:p>
                    <a:pPr>
                      <a:defRPr sz="900" b="1" i="0" u="none" strike="noStrike" kern="1200" baseline="0">
                        <a:solidFill>
                          <a:schemeClr val="tx1">
                            <a:lumMod val="75000"/>
                            <a:lumOff val="25000"/>
                          </a:schemeClr>
                        </a:solidFill>
                        <a:latin typeface="+mn-lt"/>
                        <a:ea typeface="+mn-ea"/>
                        <a:cs typeface="+mn-cs"/>
                      </a:defRPr>
                    </a:pPr>
                    <a:r>
                      <a:rPr lang="en-US" b="1"/>
                      <a:t>1,544</a:t>
                    </a:r>
                  </a:p>
                </c:rich>
              </c:tx>
              <c:spPr>
                <a:noFill/>
                <a:ln>
                  <a:noFill/>
                </a:ln>
                <a:effectLst/>
              </c:spPr>
              <c:txPr>
                <a:bodyPr rot="0" spcFirstLastPara="1" vertOverflow="ellipsis" vert="horz" wrap="square" lIns="38100" tIns="19050" rIns="38100" bIns="19050" anchor="ctr" anchorCtr="1">
                  <a:no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15:layout>
                    <c:manualLayout>
                      <c:w val="6.019944442350763E-2"/>
                      <c:h val="0.14967810658145056"/>
                    </c:manualLayout>
                  </c15:layout>
                </c:ext>
                <c:ext xmlns:c16="http://schemas.microsoft.com/office/drawing/2014/chart" uri="{C3380CC4-5D6E-409C-BE32-E72D297353CC}">
                  <c16:uniqueId val="{00000003-C020-4641-98EE-70BF383D0055}"/>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'GRAPHS DWs'!$A$31:$B$42</c:f>
              <c:multiLvlStrCache>
                <c:ptCount val="12"/>
                <c:lvl>
                  <c:pt idx="0">
                    <c:v>Female</c:v>
                  </c:pt>
                  <c:pt idx="1">
                    <c:v>Male</c:v>
                  </c:pt>
                  <c:pt idx="2">
                    <c:v>Female</c:v>
                  </c:pt>
                  <c:pt idx="3">
                    <c:v>Male</c:v>
                  </c:pt>
                  <c:pt idx="4">
                    <c:v>Female</c:v>
                  </c:pt>
                  <c:pt idx="5">
                    <c:v>Male</c:v>
                  </c:pt>
                  <c:pt idx="6">
                    <c:v>Female</c:v>
                  </c:pt>
                  <c:pt idx="7">
                    <c:v>Male</c:v>
                  </c:pt>
                  <c:pt idx="8">
                    <c:v>Female</c:v>
                  </c:pt>
                  <c:pt idx="9">
                    <c:v>Male</c:v>
                  </c:pt>
                  <c:pt idx="10">
                    <c:v>Female</c:v>
                  </c:pt>
                  <c:pt idx="11">
                    <c:v>Male</c:v>
                  </c:pt>
                </c:lvl>
                <c:lvl>
                  <c:pt idx="0">
                    <c:v>Bahrain</c:v>
                  </c:pt>
                  <c:pt idx="2">
                    <c:v>Kuwait</c:v>
                  </c:pt>
                  <c:pt idx="4">
                    <c:v>Oman</c:v>
                  </c:pt>
                  <c:pt idx="6">
                    <c:v>Qatar</c:v>
                  </c:pt>
                  <c:pt idx="8">
                    <c:v>Saudi Arabia</c:v>
                  </c:pt>
                  <c:pt idx="10">
                    <c:v>UAE</c:v>
                  </c:pt>
                </c:lvl>
              </c:multiLvlStrCache>
            </c:multiLvlStrRef>
          </c:cat>
          <c:val>
            <c:numRef>
              <c:f>'GRAPHS DWs'!$C$31:$C$42</c:f>
              <c:numCache>
                <c:formatCode>#,##0</c:formatCode>
                <c:ptCount val="12"/>
                <c:pt idx="0">
                  <c:v>66918</c:v>
                </c:pt>
                <c:pt idx="1">
                  <c:v>44085</c:v>
                </c:pt>
                <c:pt idx="2">
                  <c:v>345721</c:v>
                </c:pt>
                <c:pt idx="3">
                  <c:v>331901</c:v>
                </c:pt>
                <c:pt idx="4">
                  <c:v>147583</c:v>
                </c:pt>
                <c:pt idx="5">
                  <c:v>47905</c:v>
                </c:pt>
                <c:pt idx="6">
                  <c:v>107621</c:v>
                </c:pt>
                <c:pt idx="7">
                  <c:v>66121</c:v>
                </c:pt>
                <c:pt idx="8">
                  <c:v>759241</c:v>
                </c:pt>
                <c:pt idx="9">
                  <c:v>1544091</c:v>
                </c:pt>
                <c:pt idx="10">
                  <c:v>219042.21787829022</c:v>
                </c:pt>
                <c:pt idx="11">
                  <c:v>87069.245671556768</c:v>
                </c:pt>
              </c:numCache>
            </c:numRef>
          </c:val>
          <c:extLst>
            <c:ext xmlns:c16="http://schemas.microsoft.com/office/drawing/2014/chart" uri="{C3380CC4-5D6E-409C-BE32-E72D297353CC}">
              <c16:uniqueId val="{00000004-C020-4641-98EE-70BF383D0055}"/>
            </c:ext>
          </c:extLst>
        </c:ser>
        <c:dLbls>
          <c:showLegendKey val="0"/>
          <c:showVal val="0"/>
          <c:showCatName val="0"/>
          <c:showSerName val="0"/>
          <c:showPercent val="0"/>
          <c:showBubbleSize val="0"/>
        </c:dLbls>
        <c:gapWidth val="150"/>
        <c:overlap val="100"/>
        <c:axId val="742333872"/>
        <c:axId val="789105296"/>
      </c:barChart>
      <c:catAx>
        <c:axId val="742333872"/>
        <c:scaling>
          <c:orientation val="minMax"/>
        </c:scaling>
        <c:delete val="1"/>
        <c:axPos val="b"/>
        <c:numFmt formatCode="General" sourceLinked="1"/>
        <c:majorTickMark val="none"/>
        <c:minorTickMark val="none"/>
        <c:tickLblPos val="nextTo"/>
        <c:crossAx val="789105296"/>
        <c:crosses val="autoZero"/>
        <c:auto val="1"/>
        <c:lblAlgn val="ctr"/>
        <c:lblOffset val="100"/>
        <c:noMultiLvlLbl val="0"/>
      </c:catAx>
      <c:valAx>
        <c:axId val="789105296"/>
        <c:scaling>
          <c:orientation val="minMax"/>
          <c:min val="400000"/>
        </c:scaling>
        <c:delete val="1"/>
        <c:axPos val="l"/>
        <c:numFmt formatCode="#,##0" sourceLinked="1"/>
        <c:majorTickMark val="none"/>
        <c:minorTickMark val="none"/>
        <c:tickLblPos val="nextTo"/>
        <c:crossAx val="7423338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noFill/>
      <a:round/>
    </a:ln>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r>
              <a:rPr lang="en-US" sz="1500" b="1" baseline="0" dirty="0">
                <a:solidFill>
                  <a:sysClr val="windowText" lastClr="000000"/>
                </a:solidFill>
                <a:latin typeface="+mn-lt"/>
                <a:cs typeface="Times New Roman" panose="02020603050405020304" pitchFamily="18" charset="0"/>
              </a:rPr>
              <a:t>Women domestic workers as % of non-national female employment</a:t>
            </a:r>
            <a:endParaRPr lang="en-US" sz="1500" b="1" dirty="0">
              <a:solidFill>
                <a:sysClr val="windowText" lastClr="000000"/>
              </a:solidFill>
              <a:latin typeface="+mn-lt"/>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1200" b="0"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barChart>
        <c:barDir val="col"/>
        <c:grouping val="clustered"/>
        <c:varyColors val="0"/>
        <c:ser>
          <c:idx val="0"/>
          <c:order val="0"/>
          <c:tx>
            <c:strRef>
              <c:f>'GRAPHS DWs'!$B$143</c:f>
              <c:strCache>
                <c:ptCount val="1"/>
                <c:pt idx="0">
                  <c:v>Females</c:v>
                </c:pt>
              </c:strCache>
            </c:strRef>
          </c:tx>
          <c:spPr>
            <a:solidFill>
              <a:schemeClr val="accent2">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'GRAPHS DWs'!$A$144:$A$150</c:f>
              <c:strCache>
                <c:ptCount val="7"/>
                <c:pt idx="0">
                  <c:v>Abu Dhabi</c:v>
                </c:pt>
                <c:pt idx="1">
                  <c:v>Saudi Arabia</c:v>
                </c:pt>
                <c:pt idx="2">
                  <c:v>Kuwait</c:v>
                </c:pt>
                <c:pt idx="3">
                  <c:v>Bahrain</c:v>
                </c:pt>
                <c:pt idx="4">
                  <c:v>Oman</c:v>
                </c:pt>
                <c:pt idx="5">
                  <c:v>Qatar</c:v>
                </c:pt>
                <c:pt idx="6">
                  <c:v>Dubai</c:v>
                </c:pt>
              </c:strCache>
            </c:strRef>
          </c:cat>
          <c:val>
            <c:numRef>
              <c:f>'GRAPHS DWs'!$B$144:$B$150</c:f>
              <c:numCache>
                <c:formatCode>0.0</c:formatCode>
                <c:ptCount val="7"/>
                <c:pt idx="0" formatCode="General">
                  <c:v>82.8</c:v>
                </c:pt>
                <c:pt idx="1">
                  <c:v>76.706273874700315</c:v>
                </c:pt>
                <c:pt idx="2">
                  <c:v>67.22989594292126</c:v>
                </c:pt>
                <c:pt idx="3">
                  <c:v>65.508536848930191</c:v>
                </c:pt>
                <c:pt idx="4">
                  <c:v>61.93</c:v>
                </c:pt>
                <c:pt idx="5">
                  <c:v>45.900275945015714</c:v>
                </c:pt>
                <c:pt idx="6" formatCode="General">
                  <c:v>33.4</c:v>
                </c:pt>
              </c:numCache>
            </c:numRef>
          </c:val>
          <c:extLst>
            <c:ext xmlns:c16="http://schemas.microsoft.com/office/drawing/2014/chart" uri="{C3380CC4-5D6E-409C-BE32-E72D297353CC}">
              <c16:uniqueId val="{00000000-D210-442E-9005-89B4A4B4007D}"/>
            </c:ext>
          </c:extLst>
        </c:ser>
        <c:dLbls>
          <c:showLegendKey val="0"/>
          <c:showVal val="0"/>
          <c:showCatName val="0"/>
          <c:showSerName val="0"/>
          <c:showPercent val="0"/>
          <c:showBubbleSize val="0"/>
        </c:dLbls>
        <c:gapWidth val="219"/>
        <c:overlap val="-27"/>
        <c:axId val="1239491904"/>
        <c:axId val="1282619248"/>
      </c:barChart>
      <c:catAx>
        <c:axId val="1239491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1" i="0" u="none" strike="noStrike" kern="1200" baseline="0">
                <a:solidFill>
                  <a:sysClr val="windowText" lastClr="000000"/>
                </a:solidFill>
                <a:latin typeface="+mn-lt"/>
                <a:ea typeface="+mn-ea"/>
                <a:cs typeface="+mn-cs"/>
              </a:defRPr>
            </a:pPr>
            <a:endParaRPr lang="en-US"/>
          </a:p>
        </c:txPr>
        <c:crossAx val="1282619248"/>
        <c:crosses val="autoZero"/>
        <c:auto val="1"/>
        <c:lblAlgn val="ctr"/>
        <c:lblOffset val="100"/>
        <c:noMultiLvlLbl val="0"/>
      </c:catAx>
      <c:valAx>
        <c:axId val="1282619248"/>
        <c:scaling>
          <c:orientation val="minMax"/>
        </c:scaling>
        <c:delete val="1"/>
        <c:axPos val="l"/>
        <c:numFmt formatCode="General" sourceLinked="1"/>
        <c:majorTickMark val="none"/>
        <c:minorTickMark val="none"/>
        <c:tickLblPos val="nextTo"/>
        <c:crossAx val="12394919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500" b="1" dirty="0">
                <a:solidFill>
                  <a:sysClr val="windowText" lastClr="000000"/>
                </a:solidFill>
                <a:latin typeface="+mn-lt"/>
                <a:cs typeface="Times New Roman" panose="02020603050405020304" pitchFamily="18" charset="0"/>
              </a:rPr>
              <a:t>Men</a:t>
            </a:r>
            <a:r>
              <a:rPr lang="en-US" sz="1500" b="1" baseline="0" dirty="0">
                <a:solidFill>
                  <a:sysClr val="windowText" lastClr="000000"/>
                </a:solidFill>
                <a:latin typeface="+mn-lt"/>
                <a:cs typeface="Times New Roman" panose="02020603050405020304" pitchFamily="18" charset="0"/>
              </a:rPr>
              <a:t> </a:t>
            </a:r>
            <a:r>
              <a:rPr lang="en-US" sz="1500" b="1" dirty="0">
                <a:solidFill>
                  <a:sysClr val="windowText" lastClr="000000"/>
                </a:solidFill>
                <a:latin typeface="+mn-lt"/>
                <a:cs typeface="Times New Roman" panose="02020603050405020304" pitchFamily="18" charset="0"/>
              </a:rPr>
              <a:t>domestic workers as % of non-national male employment</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barChart>
        <c:barDir val="bar"/>
        <c:grouping val="clustered"/>
        <c:varyColors val="0"/>
        <c:ser>
          <c:idx val="0"/>
          <c:order val="0"/>
          <c:tx>
            <c:strRef>
              <c:f>'GRAPHS DWs'!$B$153</c:f>
              <c:strCache>
                <c:ptCount val="1"/>
                <c:pt idx="0">
                  <c:v>Males</c:v>
                </c:pt>
              </c:strCache>
            </c:strRef>
          </c:tx>
          <c:spPr>
            <a:solidFill>
              <a:schemeClr val="tx2">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5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'GRAPHS DWs'!$A$154:$A$160</c:f>
              <c:strCache>
                <c:ptCount val="7"/>
                <c:pt idx="0">
                  <c:v>Kuwait</c:v>
                </c:pt>
                <c:pt idx="1">
                  <c:v>Saudi Arabia</c:v>
                </c:pt>
                <c:pt idx="2">
                  <c:v>Abu Dhabi</c:v>
                </c:pt>
                <c:pt idx="3">
                  <c:v>Oman</c:v>
                </c:pt>
                <c:pt idx="4">
                  <c:v>Bahrain</c:v>
                </c:pt>
                <c:pt idx="5">
                  <c:v>Qatar</c:v>
                </c:pt>
                <c:pt idx="6">
                  <c:v>Dubai</c:v>
                </c:pt>
              </c:strCache>
            </c:strRef>
          </c:cat>
          <c:val>
            <c:numRef>
              <c:f>'GRAPHS DWs'!$B$154:$B$160</c:f>
              <c:numCache>
                <c:formatCode>0.0</c:formatCode>
                <c:ptCount val="7"/>
                <c:pt idx="0">
                  <c:v>18.010553425359259</c:v>
                </c:pt>
                <c:pt idx="1">
                  <c:v>15.6070754104803</c:v>
                </c:pt>
                <c:pt idx="2" formatCode="General">
                  <c:v>15.3</c:v>
                </c:pt>
                <c:pt idx="3">
                  <c:v>10.9335</c:v>
                </c:pt>
                <c:pt idx="4">
                  <c:v>4.8626254037221077</c:v>
                </c:pt>
                <c:pt idx="5">
                  <c:v>3.8520176472404488</c:v>
                </c:pt>
                <c:pt idx="6" formatCode="General">
                  <c:v>1.2</c:v>
                </c:pt>
              </c:numCache>
            </c:numRef>
          </c:val>
          <c:extLst>
            <c:ext xmlns:c16="http://schemas.microsoft.com/office/drawing/2014/chart" uri="{C3380CC4-5D6E-409C-BE32-E72D297353CC}">
              <c16:uniqueId val="{00000000-78B7-4D7C-81C5-ED187573073D}"/>
            </c:ext>
          </c:extLst>
        </c:ser>
        <c:dLbls>
          <c:showLegendKey val="0"/>
          <c:showVal val="0"/>
          <c:showCatName val="0"/>
          <c:showSerName val="0"/>
          <c:showPercent val="0"/>
          <c:showBubbleSize val="0"/>
        </c:dLbls>
        <c:gapWidth val="219"/>
        <c:axId val="1225588624"/>
        <c:axId val="1282639120"/>
      </c:barChart>
      <c:catAx>
        <c:axId val="12255886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1" i="0" u="none" strike="noStrike" kern="1200" baseline="0">
                <a:solidFill>
                  <a:sysClr val="windowText" lastClr="000000"/>
                </a:solidFill>
                <a:latin typeface="+mn-lt"/>
                <a:ea typeface="+mn-ea"/>
                <a:cs typeface="+mn-cs"/>
              </a:defRPr>
            </a:pPr>
            <a:endParaRPr lang="en-US"/>
          </a:p>
        </c:txPr>
        <c:crossAx val="1282639120"/>
        <c:crosses val="autoZero"/>
        <c:auto val="1"/>
        <c:lblAlgn val="ctr"/>
        <c:lblOffset val="100"/>
        <c:noMultiLvlLbl val="0"/>
      </c:catAx>
      <c:valAx>
        <c:axId val="1282639120"/>
        <c:scaling>
          <c:orientation val="minMax"/>
        </c:scaling>
        <c:delete val="1"/>
        <c:axPos val="b"/>
        <c:numFmt formatCode="0.0" sourceLinked="1"/>
        <c:majorTickMark val="none"/>
        <c:minorTickMark val="none"/>
        <c:tickLblPos val="nextTo"/>
        <c:crossAx val="1225588624"/>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0269675288937811E-2"/>
          <c:y val="0.15740740740740741"/>
          <c:w val="0.93946064942212437"/>
          <c:h val="0.65788641003207937"/>
        </c:manualLayout>
      </c:layout>
      <c:barChart>
        <c:barDir val="col"/>
        <c:grouping val="clustered"/>
        <c:varyColors val="0"/>
        <c:ser>
          <c:idx val="0"/>
          <c:order val="0"/>
          <c:tx>
            <c:strRef>
              <c:f>'GRAPHS DWs'!$U$56</c:f>
              <c:strCache>
                <c:ptCount val="1"/>
                <c:pt idx="0">
                  <c:v>Anuual Increase</c:v>
                </c:pt>
              </c:strCache>
            </c:strRef>
          </c:tx>
          <c:spPr>
            <a:solidFill>
              <a:schemeClr val="tx2">
                <a:lumMod val="50000"/>
              </a:schemeClr>
            </a:solidFill>
            <a:ln>
              <a:noFill/>
            </a:ln>
            <a:effectLst/>
          </c:spPr>
          <c:invertIfNegative val="0"/>
          <c:dLbls>
            <c:dLbl>
              <c:idx val="0"/>
              <c:tx>
                <c:rich>
                  <a:bodyPr/>
                  <a:lstStyle/>
                  <a:p>
                    <a:r>
                      <a:rPr lang="en-US"/>
                      <a:t>13.2K</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132-465D-9A7E-1E47BD20ECA4}"/>
                </c:ext>
              </c:extLst>
            </c:dLbl>
            <c:dLbl>
              <c:idx val="1"/>
              <c:tx>
                <c:rich>
                  <a:bodyPr/>
                  <a:lstStyle/>
                  <a:p>
                    <a:r>
                      <a:rPr lang="en-US"/>
                      <a:t>14.7K</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132-465D-9A7E-1E47BD20ECA4}"/>
                </c:ext>
              </c:extLst>
            </c:dLbl>
            <c:dLbl>
              <c:idx val="3"/>
              <c:tx>
                <c:rich>
                  <a:bodyPr/>
                  <a:lstStyle/>
                  <a:p>
                    <a:r>
                      <a:rPr lang="en-US"/>
                      <a:t>13.7K</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132-465D-9A7E-1E47BD20ECA4}"/>
                </c:ext>
              </c:extLst>
            </c:dLbl>
            <c:dLbl>
              <c:idx val="4"/>
              <c:tx>
                <c:rich>
                  <a:bodyPr/>
                  <a:lstStyle/>
                  <a:p>
                    <a:r>
                      <a:rPr lang="en-US"/>
                      <a:t>4.2K</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132-465D-9A7E-1E47BD20ECA4}"/>
                </c:ext>
              </c:extLst>
            </c:dLbl>
            <c:dLbl>
              <c:idx val="5"/>
              <c:tx>
                <c:rich>
                  <a:bodyPr/>
                  <a:lstStyle/>
                  <a:p>
                    <a:r>
                      <a:rPr lang="en-US"/>
                      <a:t>11.1K</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132-465D-9A7E-1E47BD20ECA4}"/>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'GRAPHS DWs'!$S$57:$T$62</c:f>
              <c:multiLvlStrCache>
                <c:ptCount val="6"/>
                <c:lvl>
                  <c:pt idx="0">
                    <c:v>UAE </c:v>
                  </c:pt>
                  <c:pt idx="1">
                    <c:v>Oman</c:v>
                  </c:pt>
                  <c:pt idx="2">
                    <c:v>Saudi</c:v>
                  </c:pt>
                  <c:pt idx="3">
                    <c:v>Kuwait</c:v>
                  </c:pt>
                  <c:pt idx="4">
                    <c:v>Bahrain</c:v>
                  </c:pt>
                  <c:pt idx="5">
                    <c:v>Qatar</c:v>
                  </c:pt>
                </c:lvl>
                <c:lvl>
                  <c:pt idx="0">
                    <c:v>2008-2016</c:v>
                  </c:pt>
                  <c:pt idx="1">
                    <c:v>2007-2016</c:v>
                  </c:pt>
                  <c:pt idx="2">
                    <c:v>2007-2017</c:v>
                  </c:pt>
                  <c:pt idx="3">
                    <c:v>2012-2017</c:v>
                  </c:pt>
                  <c:pt idx="4">
                    <c:v>2005-2017</c:v>
                  </c:pt>
                  <c:pt idx="5">
                    <c:v>2006-2016</c:v>
                  </c:pt>
                </c:lvl>
              </c:multiLvlStrCache>
            </c:multiLvlStrRef>
          </c:cat>
          <c:val>
            <c:numRef>
              <c:f>'GRAPHS DWs'!$U$57:$U$62</c:f>
              <c:numCache>
                <c:formatCode>#,##0</c:formatCode>
                <c:ptCount val="6"/>
                <c:pt idx="0">
                  <c:v>13150.984240144357</c:v>
                </c:pt>
                <c:pt idx="1">
                  <c:v>14653.222222222223</c:v>
                </c:pt>
                <c:pt idx="2">
                  <c:v>158978.9</c:v>
                </c:pt>
                <c:pt idx="3">
                  <c:v>13733.8</c:v>
                </c:pt>
                <c:pt idx="4">
                  <c:v>4178.083333333333</c:v>
                </c:pt>
                <c:pt idx="5">
                  <c:v>11123.2</c:v>
                </c:pt>
              </c:numCache>
            </c:numRef>
          </c:val>
          <c:extLst>
            <c:ext xmlns:c16="http://schemas.microsoft.com/office/drawing/2014/chart" uri="{C3380CC4-5D6E-409C-BE32-E72D297353CC}">
              <c16:uniqueId val="{00000005-C132-465D-9A7E-1E47BD20ECA4}"/>
            </c:ext>
          </c:extLst>
        </c:ser>
        <c:dLbls>
          <c:showLegendKey val="0"/>
          <c:showVal val="0"/>
          <c:showCatName val="0"/>
          <c:showSerName val="0"/>
          <c:showPercent val="0"/>
          <c:showBubbleSize val="0"/>
        </c:dLbls>
        <c:gapWidth val="219"/>
        <c:overlap val="-27"/>
        <c:axId val="1384845471"/>
        <c:axId val="1474097919"/>
      </c:barChart>
      <c:lineChart>
        <c:grouping val="standard"/>
        <c:varyColors val="0"/>
        <c:ser>
          <c:idx val="1"/>
          <c:order val="1"/>
          <c:tx>
            <c:strRef>
              <c:f>'GRAPHS DWs'!$V$56</c:f>
              <c:strCache>
                <c:ptCount val="1"/>
                <c:pt idx="0">
                  <c:v>Growth</c:v>
                </c:pt>
              </c:strCache>
            </c:strRef>
          </c:tx>
          <c:spPr>
            <a:ln w="28575" cap="rnd">
              <a:noFill/>
              <a:round/>
            </a:ln>
            <a:effectLst/>
          </c:spPr>
          <c:marker>
            <c:symbol val="circle"/>
            <c:size val="5"/>
            <c:spPr>
              <a:noFill/>
              <a:ln w="9525">
                <a:noFill/>
              </a:ln>
              <a:effectLst/>
            </c:spPr>
          </c:marker>
          <c:dLbls>
            <c:dLbl>
              <c:idx val="0"/>
              <c:layout>
                <c:manualLayout>
                  <c:x val="-3.452871699861048E-2"/>
                  <c:y val="-0.19672475243120618"/>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C132-465D-9A7E-1E47BD20ECA4}"/>
                </c:ext>
              </c:extLst>
            </c:dLbl>
            <c:dLbl>
              <c:idx val="1"/>
              <c:layout>
                <c:manualLayout>
                  <c:x val="-4.0885440790489468E-2"/>
                  <c:y val="-0.25228024620653988"/>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C132-465D-9A7E-1E47BD20ECA4}"/>
                </c:ext>
              </c:extLst>
            </c:dLbl>
            <c:dLbl>
              <c:idx val="2"/>
              <c:layout>
                <c:manualLayout>
                  <c:x val="-4.0862088930060214E-2"/>
                  <c:y val="-0.35876179461659502"/>
                </c:manualLayout>
              </c:layout>
              <c:tx>
                <c:rich>
                  <a:bodyPr/>
                  <a:lstStyle/>
                  <a:p>
                    <a:r>
                      <a:rPr lang="en-US"/>
                      <a:t>11.3</a:t>
                    </a:r>
                  </a:p>
                </c:rich>
              </c:tx>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C132-465D-9A7E-1E47BD20ECA4}"/>
                </c:ext>
              </c:extLst>
            </c:dLbl>
            <c:dLbl>
              <c:idx val="3"/>
              <c:layout>
                <c:manualLayout>
                  <c:x val="-3.4528716998610466E-2"/>
                  <c:y val="-0.23376165561109605"/>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C132-465D-9A7E-1E47BD20ECA4}"/>
                </c:ext>
              </c:extLst>
            </c:dLbl>
            <c:dLbl>
              <c:idx val="4"/>
              <c:layout>
                <c:manualLayout>
                  <c:x val="-3.6991276825690908E-2"/>
                  <c:y val="-7.635433057731763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C132-465D-9A7E-1E47BD20ECA4}"/>
                </c:ext>
              </c:extLst>
            </c:dLbl>
            <c:dLbl>
              <c:idx val="5"/>
              <c:layout>
                <c:manualLayout>
                  <c:x val="-4.0955110390612941E-2"/>
                  <c:y val="-0.2245024993188731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C132-465D-9A7E-1E47BD20ECA4}"/>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'GRAPHS DWs'!$V$57:$V$62</c:f>
              <c:numCache>
                <c:formatCode>0.0</c:formatCode>
                <c:ptCount val="6"/>
                <c:pt idx="0">
                  <c:v>8.796845234627515</c:v>
                </c:pt>
                <c:pt idx="1">
                  <c:v>13.3</c:v>
                </c:pt>
                <c:pt idx="2">
                  <c:v>11.2</c:v>
                </c:pt>
                <c:pt idx="3">
                  <c:v>2.1599671581899127</c:v>
                </c:pt>
                <c:pt idx="4">
                  <c:v>5.99</c:v>
                </c:pt>
                <c:pt idx="5">
                  <c:v>10.76</c:v>
                </c:pt>
              </c:numCache>
            </c:numRef>
          </c:val>
          <c:smooth val="0"/>
          <c:extLst>
            <c:ext xmlns:c16="http://schemas.microsoft.com/office/drawing/2014/chart" uri="{C3380CC4-5D6E-409C-BE32-E72D297353CC}">
              <c16:uniqueId val="{0000000C-C132-465D-9A7E-1E47BD20ECA4}"/>
            </c:ext>
          </c:extLst>
        </c:ser>
        <c:dLbls>
          <c:showLegendKey val="0"/>
          <c:showVal val="0"/>
          <c:showCatName val="0"/>
          <c:showSerName val="0"/>
          <c:showPercent val="0"/>
          <c:showBubbleSize val="0"/>
        </c:dLbls>
        <c:marker val="1"/>
        <c:smooth val="0"/>
        <c:axId val="1384843391"/>
        <c:axId val="1457100991"/>
      </c:lineChart>
      <c:catAx>
        <c:axId val="13848454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endParaRPr lang="en-US"/>
          </a:p>
        </c:txPr>
        <c:crossAx val="1474097919"/>
        <c:crosses val="autoZero"/>
        <c:auto val="1"/>
        <c:lblAlgn val="ctr"/>
        <c:lblOffset val="100"/>
        <c:noMultiLvlLbl val="0"/>
      </c:catAx>
      <c:valAx>
        <c:axId val="1474097919"/>
        <c:scaling>
          <c:orientation val="minMax"/>
          <c:max val="20000"/>
        </c:scaling>
        <c:delete val="1"/>
        <c:axPos val="l"/>
        <c:numFmt formatCode="#,##0" sourceLinked="1"/>
        <c:majorTickMark val="none"/>
        <c:minorTickMark val="none"/>
        <c:tickLblPos val="nextTo"/>
        <c:crossAx val="1384845471"/>
        <c:crosses val="autoZero"/>
        <c:crossBetween val="between"/>
      </c:valAx>
      <c:valAx>
        <c:axId val="1457100991"/>
        <c:scaling>
          <c:orientation val="minMax"/>
        </c:scaling>
        <c:delete val="1"/>
        <c:axPos val="r"/>
        <c:numFmt formatCode="0.0" sourceLinked="1"/>
        <c:majorTickMark val="out"/>
        <c:minorTickMark val="none"/>
        <c:tickLblPos val="nextTo"/>
        <c:crossAx val="1384843391"/>
        <c:crosses val="max"/>
        <c:crossBetween val="between"/>
      </c:valAx>
      <c:catAx>
        <c:axId val="1384843391"/>
        <c:scaling>
          <c:orientation val="minMax"/>
        </c:scaling>
        <c:delete val="1"/>
        <c:axPos val="b"/>
        <c:majorTickMark val="out"/>
        <c:minorTickMark val="none"/>
        <c:tickLblPos val="nextTo"/>
        <c:crossAx val="1457100991"/>
        <c:crosses val="autoZero"/>
        <c:auto val="1"/>
        <c:lblAlgn val="ctr"/>
        <c:lblOffset val="100"/>
        <c:noMultiLvlLbl val="0"/>
      </c:cat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noFill/>
      <a:round/>
    </a:ln>
    <a:effectLst/>
  </c:spPr>
  <c:txPr>
    <a:bodyPr/>
    <a:lstStyle/>
    <a:p>
      <a:pPr>
        <a:defRPr/>
      </a:pPr>
      <a:endParaRPr lang="en-US"/>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mn-lt"/>
                <a:ea typeface="+mn-ea"/>
                <a:cs typeface="+mn-cs"/>
              </a:defRPr>
            </a:pPr>
            <a:r>
              <a:rPr lang="en-US" sz="1200" b="1">
                <a:solidFill>
                  <a:schemeClr val="tx1"/>
                </a:solidFill>
              </a:rPr>
              <a:t>Abu Dhabi</a:t>
            </a:r>
          </a:p>
        </c:rich>
      </c:tx>
      <c:overlay val="0"/>
      <c:spPr>
        <a:noFill/>
        <a:ln>
          <a:noFill/>
        </a:ln>
        <a:effectLst/>
      </c:spPr>
      <c:txPr>
        <a:bodyPr rot="0" spcFirstLastPara="1" vertOverflow="ellipsis" vert="horz" wrap="square" anchor="ctr" anchorCtr="1"/>
        <a:lstStyle/>
        <a:p>
          <a:pPr>
            <a:defRPr sz="1200" b="1"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tx2">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LFPR!$B$3:$G$3</c:f>
              <c:numCache>
                <c:formatCode>General</c:formatCode>
                <c:ptCount val="6"/>
                <c:pt idx="0">
                  <c:v>2008</c:v>
                </c:pt>
                <c:pt idx="1">
                  <c:v>2011</c:v>
                </c:pt>
                <c:pt idx="2">
                  <c:v>2013</c:v>
                </c:pt>
                <c:pt idx="3">
                  <c:v>2014</c:v>
                </c:pt>
                <c:pt idx="4">
                  <c:v>2015</c:v>
                </c:pt>
                <c:pt idx="5">
                  <c:v>2016</c:v>
                </c:pt>
              </c:numCache>
            </c:numRef>
          </c:cat>
          <c:val>
            <c:numRef>
              <c:f>LFPR!$B$4:$G$4</c:f>
              <c:numCache>
                <c:formatCode>General</c:formatCode>
                <c:ptCount val="6"/>
                <c:pt idx="0">
                  <c:v>17.600000000000001</c:v>
                </c:pt>
                <c:pt idx="1">
                  <c:v>28.5</c:v>
                </c:pt>
                <c:pt idx="2">
                  <c:v>31.6</c:v>
                </c:pt>
                <c:pt idx="3">
                  <c:v>29.9</c:v>
                </c:pt>
                <c:pt idx="4">
                  <c:v>33.799999999999997</c:v>
                </c:pt>
                <c:pt idx="5">
                  <c:v>34.9</c:v>
                </c:pt>
              </c:numCache>
            </c:numRef>
          </c:val>
          <c:extLst>
            <c:ext xmlns:c16="http://schemas.microsoft.com/office/drawing/2014/chart" uri="{C3380CC4-5D6E-409C-BE32-E72D297353CC}">
              <c16:uniqueId val="{00000000-E585-4147-8DEA-37031181FA86}"/>
            </c:ext>
          </c:extLst>
        </c:ser>
        <c:dLbls>
          <c:showLegendKey val="0"/>
          <c:showVal val="0"/>
          <c:showCatName val="0"/>
          <c:showSerName val="0"/>
          <c:showPercent val="0"/>
          <c:showBubbleSize val="0"/>
        </c:dLbls>
        <c:gapWidth val="219"/>
        <c:overlap val="-27"/>
        <c:axId val="1543388879"/>
        <c:axId val="1320704015"/>
      </c:barChart>
      <c:catAx>
        <c:axId val="15433888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320704015"/>
        <c:crosses val="autoZero"/>
        <c:auto val="1"/>
        <c:lblAlgn val="ctr"/>
        <c:lblOffset val="100"/>
        <c:noMultiLvlLbl val="0"/>
      </c:catAx>
      <c:valAx>
        <c:axId val="1320704015"/>
        <c:scaling>
          <c:orientation val="minMax"/>
        </c:scaling>
        <c:delete val="1"/>
        <c:axPos val="l"/>
        <c:numFmt formatCode="General" sourceLinked="1"/>
        <c:majorTickMark val="out"/>
        <c:minorTickMark val="none"/>
        <c:tickLblPos val="nextTo"/>
        <c:crossAx val="1543388879"/>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mn-lt"/>
                <a:ea typeface="+mn-ea"/>
                <a:cs typeface="+mn-cs"/>
              </a:defRPr>
            </a:pPr>
            <a:r>
              <a:rPr lang="en-US" sz="1200" b="1">
                <a:solidFill>
                  <a:schemeClr val="tx1"/>
                </a:solidFill>
              </a:rPr>
              <a:t>Saudi Arabia</a:t>
            </a:r>
          </a:p>
        </c:rich>
      </c:tx>
      <c:overlay val="0"/>
      <c:spPr>
        <a:noFill/>
        <a:ln>
          <a:noFill/>
        </a:ln>
        <a:effectLst/>
      </c:spPr>
      <c:txPr>
        <a:bodyPr rot="0" spcFirstLastPara="1" vertOverflow="ellipsis" vert="horz" wrap="square" anchor="ctr" anchorCtr="1"/>
        <a:lstStyle/>
        <a:p>
          <a:pPr>
            <a:defRPr sz="1200" b="1"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tx2">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LFPR!$J$19:$J$23</c:f>
              <c:numCache>
                <c:formatCode>General</c:formatCode>
                <c:ptCount val="5"/>
                <c:pt idx="0">
                  <c:v>1990</c:v>
                </c:pt>
                <c:pt idx="1">
                  <c:v>2000</c:v>
                </c:pt>
                <c:pt idx="2" formatCode="@">
                  <c:v>2006</c:v>
                </c:pt>
                <c:pt idx="3" formatCode="@">
                  <c:v>2010</c:v>
                </c:pt>
                <c:pt idx="4" formatCode="@">
                  <c:v>2016</c:v>
                </c:pt>
              </c:numCache>
            </c:numRef>
          </c:cat>
          <c:val>
            <c:numRef>
              <c:f>LFPR!$K$19:$K$23</c:f>
              <c:numCache>
                <c:formatCode>0.0</c:formatCode>
                <c:ptCount val="5"/>
                <c:pt idx="0">
                  <c:v>10.14819184410042</c:v>
                </c:pt>
                <c:pt idx="1">
                  <c:v>10.095120745288046</c:v>
                </c:pt>
                <c:pt idx="2">
                  <c:v>12.551099518412489</c:v>
                </c:pt>
                <c:pt idx="3">
                  <c:v>12.935922795165201</c:v>
                </c:pt>
                <c:pt idx="4">
                  <c:v>18.3</c:v>
                </c:pt>
              </c:numCache>
            </c:numRef>
          </c:val>
          <c:extLst>
            <c:ext xmlns:c16="http://schemas.microsoft.com/office/drawing/2014/chart" uri="{C3380CC4-5D6E-409C-BE32-E72D297353CC}">
              <c16:uniqueId val="{00000000-4D84-4B22-8B8F-1889D831E526}"/>
            </c:ext>
          </c:extLst>
        </c:ser>
        <c:dLbls>
          <c:showLegendKey val="0"/>
          <c:showVal val="0"/>
          <c:showCatName val="0"/>
          <c:showSerName val="0"/>
          <c:showPercent val="0"/>
          <c:showBubbleSize val="0"/>
        </c:dLbls>
        <c:gapWidth val="219"/>
        <c:overlap val="-27"/>
        <c:axId val="1474259295"/>
        <c:axId val="1449915807"/>
      </c:barChart>
      <c:catAx>
        <c:axId val="14742592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449915807"/>
        <c:crosses val="autoZero"/>
        <c:auto val="1"/>
        <c:lblAlgn val="ctr"/>
        <c:lblOffset val="100"/>
        <c:noMultiLvlLbl val="0"/>
      </c:catAx>
      <c:valAx>
        <c:axId val="1449915807"/>
        <c:scaling>
          <c:orientation val="minMax"/>
        </c:scaling>
        <c:delete val="1"/>
        <c:axPos val="l"/>
        <c:numFmt formatCode="0.0" sourceLinked="1"/>
        <c:majorTickMark val="none"/>
        <c:minorTickMark val="none"/>
        <c:tickLblPos val="nextTo"/>
        <c:crossAx val="1474259295"/>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mn-lt"/>
                <a:ea typeface="+mn-ea"/>
                <a:cs typeface="+mn-cs"/>
              </a:defRPr>
            </a:pPr>
            <a:r>
              <a:rPr lang="en-US" sz="1200" b="1">
                <a:solidFill>
                  <a:schemeClr val="tx1"/>
                </a:solidFill>
              </a:rPr>
              <a:t>Kuwait</a:t>
            </a:r>
          </a:p>
        </c:rich>
      </c:tx>
      <c:overlay val="0"/>
      <c:spPr>
        <a:noFill/>
        <a:ln>
          <a:noFill/>
        </a:ln>
        <a:effectLst/>
      </c:spPr>
      <c:txPr>
        <a:bodyPr rot="0" spcFirstLastPara="1" vertOverflow="ellipsis" vert="horz" wrap="square" anchor="ctr" anchorCtr="1"/>
        <a:lstStyle/>
        <a:p>
          <a:pPr>
            <a:defRPr sz="1200" b="1"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tx2">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LFPR!$B$29:$E$29</c:f>
              <c:numCache>
                <c:formatCode>General</c:formatCode>
                <c:ptCount val="4"/>
                <c:pt idx="0">
                  <c:v>2003</c:v>
                </c:pt>
                <c:pt idx="1">
                  <c:v>2008</c:v>
                </c:pt>
                <c:pt idx="2">
                  <c:v>2014</c:v>
                </c:pt>
                <c:pt idx="3">
                  <c:v>2015</c:v>
                </c:pt>
              </c:numCache>
            </c:numRef>
          </c:cat>
          <c:val>
            <c:numRef>
              <c:f>LFPR!$B$30:$E$30</c:f>
              <c:numCache>
                <c:formatCode>0.0</c:formatCode>
                <c:ptCount val="4"/>
                <c:pt idx="0" formatCode="General">
                  <c:v>26.2</c:v>
                </c:pt>
                <c:pt idx="1">
                  <c:v>32</c:v>
                </c:pt>
                <c:pt idx="2" formatCode="General">
                  <c:v>37.6</c:v>
                </c:pt>
                <c:pt idx="3" formatCode="General">
                  <c:v>39.299999999999997</c:v>
                </c:pt>
              </c:numCache>
            </c:numRef>
          </c:val>
          <c:extLst>
            <c:ext xmlns:c16="http://schemas.microsoft.com/office/drawing/2014/chart" uri="{C3380CC4-5D6E-409C-BE32-E72D297353CC}">
              <c16:uniqueId val="{00000000-8B98-4333-A5C5-BC96F7E3BDA6}"/>
            </c:ext>
          </c:extLst>
        </c:ser>
        <c:dLbls>
          <c:showLegendKey val="0"/>
          <c:showVal val="0"/>
          <c:showCatName val="0"/>
          <c:showSerName val="0"/>
          <c:showPercent val="0"/>
          <c:showBubbleSize val="0"/>
        </c:dLbls>
        <c:gapWidth val="219"/>
        <c:overlap val="-27"/>
        <c:axId val="1474280511"/>
        <c:axId val="1477130831"/>
      </c:barChart>
      <c:catAx>
        <c:axId val="14742805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477130831"/>
        <c:crosses val="autoZero"/>
        <c:auto val="1"/>
        <c:lblAlgn val="ctr"/>
        <c:lblOffset val="100"/>
        <c:noMultiLvlLbl val="0"/>
      </c:catAx>
      <c:valAx>
        <c:axId val="1477130831"/>
        <c:scaling>
          <c:orientation val="minMax"/>
        </c:scaling>
        <c:delete val="1"/>
        <c:axPos val="l"/>
        <c:numFmt formatCode="General" sourceLinked="1"/>
        <c:majorTickMark val="none"/>
        <c:minorTickMark val="none"/>
        <c:tickLblPos val="nextTo"/>
        <c:crossAx val="1474280511"/>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lang="en-US" sz="1200" b="1" i="0" u="none" strike="noStrike" kern="1200" spc="0" baseline="0">
                <a:solidFill>
                  <a:schemeClr val="tx1"/>
                </a:solidFill>
                <a:latin typeface="+mn-lt"/>
                <a:ea typeface="+mn-ea"/>
                <a:cs typeface="+mn-cs"/>
              </a:defRPr>
            </a:pPr>
            <a:r>
              <a:rPr lang="en-US" sz="1200" b="1" i="0" u="none" strike="noStrike" kern="1200" spc="0" baseline="0">
                <a:solidFill>
                  <a:schemeClr val="tx1"/>
                </a:solidFill>
                <a:latin typeface="+mn-lt"/>
                <a:ea typeface="+mn-ea"/>
                <a:cs typeface="+mn-cs"/>
              </a:rPr>
              <a:t>Bahrain</a:t>
            </a:r>
          </a:p>
        </c:rich>
      </c:tx>
      <c:overlay val="0"/>
      <c:spPr>
        <a:noFill/>
        <a:ln>
          <a:noFill/>
        </a:ln>
        <a:effectLst/>
      </c:spPr>
      <c:txPr>
        <a:bodyPr rot="0" spcFirstLastPara="1" vertOverflow="ellipsis" vert="horz" wrap="square" anchor="ctr" anchorCtr="1"/>
        <a:lstStyle/>
        <a:p>
          <a:pPr algn="ctr" rtl="0">
            <a:defRPr lang="en-US" sz="1200" b="1"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tx2">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LFPR!$B$45:$E$45</c:f>
              <c:numCache>
                <c:formatCode>General</c:formatCode>
                <c:ptCount val="4"/>
                <c:pt idx="0">
                  <c:v>1991</c:v>
                </c:pt>
                <c:pt idx="1">
                  <c:v>2001</c:v>
                </c:pt>
                <c:pt idx="2">
                  <c:v>2010</c:v>
                </c:pt>
                <c:pt idx="3">
                  <c:v>2017</c:v>
                </c:pt>
              </c:numCache>
            </c:numRef>
          </c:cat>
          <c:val>
            <c:numRef>
              <c:f>LFPR!$B$53:$E$53</c:f>
              <c:numCache>
                <c:formatCode>0.0</c:formatCode>
                <c:ptCount val="4"/>
                <c:pt idx="0">
                  <c:v>14.000000000000002</c:v>
                </c:pt>
                <c:pt idx="1">
                  <c:v>20</c:v>
                </c:pt>
                <c:pt idx="2">
                  <c:v>28.999999999999996</c:v>
                </c:pt>
                <c:pt idx="3">
                  <c:v>30.4</c:v>
                </c:pt>
              </c:numCache>
            </c:numRef>
          </c:val>
          <c:extLst>
            <c:ext xmlns:c16="http://schemas.microsoft.com/office/drawing/2014/chart" uri="{C3380CC4-5D6E-409C-BE32-E72D297353CC}">
              <c16:uniqueId val="{00000000-AFDD-4D21-8295-971306AF60E7}"/>
            </c:ext>
          </c:extLst>
        </c:ser>
        <c:dLbls>
          <c:showLegendKey val="0"/>
          <c:showVal val="0"/>
          <c:showCatName val="0"/>
          <c:showSerName val="0"/>
          <c:showPercent val="0"/>
          <c:showBubbleSize val="0"/>
        </c:dLbls>
        <c:gapWidth val="219"/>
        <c:overlap val="-27"/>
        <c:axId val="1474281759"/>
        <c:axId val="1449447087"/>
      </c:barChart>
      <c:catAx>
        <c:axId val="14742817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449447087"/>
        <c:crosses val="autoZero"/>
        <c:auto val="1"/>
        <c:lblAlgn val="ctr"/>
        <c:lblOffset val="100"/>
        <c:noMultiLvlLbl val="0"/>
      </c:catAx>
      <c:valAx>
        <c:axId val="1449447087"/>
        <c:scaling>
          <c:orientation val="minMax"/>
        </c:scaling>
        <c:delete val="1"/>
        <c:axPos val="l"/>
        <c:numFmt formatCode="0.0" sourceLinked="1"/>
        <c:majorTickMark val="none"/>
        <c:minorTickMark val="none"/>
        <c:tickLblPos val="nextTo"/>
        <c:crossAx val="1474281759"/>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E7453F-DF75-4EEA-84D9-EA359B2327C7}" type="doc">
      <dgm:prSet loTypeId="urn:microsoft.com/office/officeart/2016/7/layout/RepeatingBendingProcessNew" loCatId="process" qsTypeId="urn:microsoft.com/office/officeart/2005/8/quickstyle/simple1" qsCatId="simple" csTypeId="urn:microsoft.com/office/officeart/2005/8/colors/accent1_1" csCatId="accent1" phldr="1"/>
      <dgm:spPr/>
      <dgm:t>
        <a:bodyPr/>
        <a:lstStyle/>
        <a:p>
          <a:endParaRPr lang="en-US"/>
        </a:p>
      </dgm:t>
    </dgm:pt>
    <dgm:pt modelId="{0EE63101-E5AF-4B43-9205-06DFF1A5BA2C}">
      <dgm:prSet custT="1"/>
      <dgm:spPr/>
      <dgm:t>
        <a:bodyPr/>
        <a:lstStyle/>
        <a:p>
          <a:pPr algn="l"/>
          <a:r>
            <a:rPr lang="en-GB" sz="1400" i="0" dirty="0"/>
            <a:t>Growing female labour force participation rates </a:t>
          </a:r>
          <a:r>
            <a:rPr lang="en-GB" sz="1400" b="1" i="1" dirty="0" smtClean="0"/>
            <a:t>plus </a:t>
          </a:r>
          <a:r>
            <a:rPr lang="en-GB" sz="1400" i="0" dirty="0" smtClean="0"/>
            <a:t>Demographic </a:t>
          </a:r>
          <a:r>
            <a:rPr lang="en-GB" sz="1400" i="0" dirty="0"/>
            <a:t>transformations: longer life expectancy, lower fertility and a growing old age dependency ratio.</a:t>
          </a:r>
          <a:endParaRPr lang="en-US" sz="1400" i="0" dirty="0"/>
        </a:p>
      </dgm:t>
    </dgm:pt>
    <dgm:pt modelId="{1C93C0DC-4FA0-456F-A5E9-3F2B2A54BCDE}" type="parTrans" cxnId="{5B2716EF-8018-4A76-95A0-B65DA605543C}">
      <dgm:prSet/>
      <dgm:spPr/>
      <dgm:t>
        <a:bodyPr/>
        <a:lstStyle/>
        <a:p>
          <a:endParaRPr lang="en-US"/>
        </a:p>
      </dgm:t>
    </dgm:pt>
    <dgm:pt modelId="{DFBD202C-189F-40AB-8AED-CAE8F1E6AAE8}" type="sibTrans" cxnId="{5B2716EF-8018-4A76-95A0-B65DA605543C}">
      <dgm:prSet/>
      <dgm:spPr/>
      <dgm:t>
        <a:bodyPr/>
        <a:lstStyle/>
        <a:p>
          <a:endParaRPr lang="en-US"/>
        </a:p>
      </dgm:t>
    </dgm:pt>
    <dgm:pt modelId="{9023F419-F495-414A-AF2C-FD7B1732F68E}">
      <dgm:prSet custT="1"/>
      <dgm:spPr/>
      <dgm:t>
        <a:bodyPr/>
        <a:lstStyle/>
        <a:p>
          <a:pPr algn="l"/>
          <a:r>
            <a:rPr lang="en-GB" sz="1400" dirty="0"/>
            <a:t>Growing share of people in need of paid (professional and non-professional) long-term care.  </a:t>
          </a:r>
          <a:endParaRPr lang="en-US" sz="1400" dirty="0"/>
        </a:p>
      </dgm:t>
    </dgm:pt>
    <dgm:pt modelId="{2A0DE60A-C196-4422-B48A-4495E1BD12DB}" type="parTrans" cxnId="{EC80266E-82CD-4FDD-8CB8-9F523CAEB06C}">
      <dgm:prSet/>
      <dgm:spPr/>
      <dgm:t>
        <a:bodyPr/>
        <a:lstStyle/>
        <a:p>
          <a:endParaRPr lang="en-US"/>
        </a:p>
      </dgm:t>
    </dgm:pt>
    <dgm:pt modelId="{E1D2DCE7-9BA2-4DFF-AD3F-D9323DB25E94}" type="sibTrans" cxnId="{EC80266E-82CD-4FDD-8CB8-9F523CAEB06C}">
      <dgm:prSet/>
      <dgm:spPr/>
      <dgm:t>
        <a:bodyPr/>
        <a:lstStyle/>
        <a:p>
          <a:endParaRPr lang="en-US"/>
        </a:p>
      </dgm:t>
    </dgm:pt>
    <dgm:pt modelId="{BE32C342-CEDA-4740-AE9F-3D4AADE44E12}">
      <dgm:prSet custT="1"/>
      <dgm:spPr/>
      <dgm:t>
        <a:bodyPr/>
        <a:lstStyle/>
        <a:p>
          <a:pPr algn="l"/>
          <a:r>
            <a:rPr lang="en-GB" sz="1400" dirty="0"/>
            <a:t>An ever expanding deficit in health care workers. Deficit was 7.2 million in 2013. Expected to reach 12.9 million by </a:t>
          </a:r>
          <a:r>
            <a:rPr lang="en-GB" sz="1400" dirty="0" smtClean="0"/>
            <a:t>2035 (WHO 2013)</a:t>
          </a:r>
          <a:endParaRPr lang="en-US" sz="1400" dirty="0"/>
        </a:p>
      </dgm:t>
    </dgm:pt>
    <dgm:pt modelId="{F8A59B5A-4897-4A29-A45C-8F50530CCA83}" type="parTrans" cxnId="{2C23CCC7-B08A-408D-9D14-5ADA65BEEB2F}">
      <dgm:prSet/>
      <dgm:spPr/>
      <dgm:t>
        <a:bodyPr/>
        <a:lstStyle/>
        <a:p>
          <a:endParaRPr lang="en-US"/>
        </a:p>
      </dgm:t>
    </dgm:pt>
    <dgm:pt modelId="{60D1D754-6131-4A91-8BE3-3436DC5F5874}" type="sibTrans" cxnId="{2C23CCC7-B08A-408D-9D14-5ADA65BEEB2F}">
      <dgm:prSet/>
      <dgm:spPr/>
      <dgm:t>
        <a:bodyPr/>
        <a:lstStyle/>
        <a:p>
          <a:endParaRPr lang="en-US"/>
        </a:p>
      </dgm:t>
    </dgm:pt>
    <dgm:pt modelId="{A227CB91-B550-4198-8C2A-1D116E1FE4DB}">
      <dgm:prSet custT="1"/>
      <dgm:spPr/>
      <dgm:t>
        <a:bodyPr/>
        <a:lstStyle/>
        <a:p>
          <a:pPr algn="l"/>
          <a:r>
            <a:rPr lang="en-GB" sz="1400" dirty="0"/>
            <a:t>Out-patient care in private homes, especially in the case of long-term and post-operative care. </a:t>
          </a:r>
          <a:endParaRPr lang="en-US" sz="1400" dirty="0"/>
        </a:p>
      </dgm:t>
    </dgm:pt>
    <dgm:pt modelId="{7484AF56-B67F-4089-83B7-BFB895DBD0F2}" type="parTrans" cxnId="{4261B039-4737-48E2-BE91-D27E8FAD82A9}">
      <dgm:prSet/>
      <dgm:spPr/>
      <dgm:t>
        <a:bodyPr/>
        <a:lstStyle/>
        <a:p>
          <a:endParaRPr lang="en-US"/>
        </a:p>
      </dgm:t>
    </dgm:pt>
    <dgm:pt modelId="{E6821E7F-C331-4372-82F0-BDBCE0830803}" type="sibTrans" cxnId="{4261B039-4737-48E2-BE91-D27E8FAD82A9}">
      <dgm:prSet/>
      <dgm:spPr/>
      <dgm:t>
        <a:bodyPr/>
        <a:lstStyle/>
        <a:p>
          <a:endParaRPr lang="en-US"/>
        </a:p>
      </dgm:t>
    </dgm:pt>
    <dgm:pt modelId="{295FA2E1-3C16-4EE8-9F39-032173E0F435}">
      <dgm:prSet custT="1"/>
      <dgm:spPr/>
      <dgm:t>
        <a:bodyPr/>
        <a:lstStyle/>
        <a:p>
          <a:pPr algn="l"/>
          <a:r>
            <a:rPr lang="en-GB" sz="1400" dirty="0"/>
            <a:t>Care </a:t>
          </a:r>
          <a:r>
            <a:rPr lang="en-GB" sz="1400" i="1" dirty="0"/>
            <a:t>site-shifting</a:t>
          </a:r>
          <a:r>
            <a:rPr lang="en-GB" sz="1400" dirty="0"/>
            <a:t> has lead to </a:t>
          </a:r>
          <a:r>
            <a:rPr lang="en-GB" sz="1400" i="1" dirty="0"/>
            <a:t>task-shifting</a:t>
          </a:r>
          <a:r>
            <a:rPr lang="en-GB" sz="1400" dirty="0"/>
            <a:t>: specialized nurses assume the role of doctors. Domestic workers assume the role of unregulated nurses.</a:t>
          </a:r>
          <a:endParaRPr lang="en-US" sz="1400" dirty="0"/>
        </a:p>
      </dgm:t>
    </dgm:pt>
    <dgm:pt modelId="{A5896A1F-75D7-427C-B1CB-EE247C7D45F6}" type="parTrans" cxnId="{E929030D-98AF-4283-830D-C3AF7CBC998C}">
      <dgm:prSet/>
      <dgm:spPr/>
      <dgm:t>
        <a:bodyPr/>
        <a:lstStyle/>
        <a:p>
          <a:endParaRPr lang="en-US"/>
        </a:p>
      </dgm:t>
    </dgm:pt>
    <dgm:pt modelId="{ED03C3AE-215C-484A-8F24-82401CFD872B}" type="sibTrans" cxnId="{E929030D-98AF-4283-830D-C3AF7CBC998C}">
      <dgm:prSet/>
      <dgm:spPr/>
      <dgm:t>
        <a:bodyPr/>
        <a:lstStyle/>
        <a:p>
          <a:endParaRPr lang="en-US"/>
        </a:p>
      </dgm:t>
    </dgm:pt>
    <dgm:pt modelId="{6FA07284-339D-4E02-B03F-A03EFAB6CB2F}" type="pres">
      <dgm:prSet presAssocID="{F1E7453F-DF75-4EEA-84D9-EA359B2327C7}" presName="Name0" presStyleCnt="0">
        <dgm:presLayoutVars>
          <dgm:dir/>
          <dgm:resizeHandles val="exact"/>
        </dgm:presLayoutVars>
      </dgm:prSet>
      <dgm:spPr/>
      <dgm:t>
        <a:bodyPr/>
        <a:lstStyle/>
        <a:p>
          <a:endParaRPr lang="en-US"/>
        </a:p>
      </dgm:t>
    </dgm:pt>
    <dgm:pt modelId="{A8F010C8-55F2-42EA-81D1-8B13B5D1319B}" type="pres">
      <dgm:prSet presAssocID="{0EE63101-E5AF-4B43-9205-06DFF1A5BA2C}" presName="node" presStyleLbl="node1" presStyleIdx="0" presStyleCnt="5" custScaleY="108843">
        <dgm:presLayoutVars>
          <dgm:bulletEnabled val="1"/>
        </dgm:presLayoutVars>
      </dgm:prSet>
      <dgm:spPr/>
      <dgm:t>
        <a:bodyPr/>
        <a:lstStyle/>
        <a:p>
          <a:endParaRPr lang="en-US"/>
        </a:p>
      </dgm:t>
    </dgm:pt>
    <dgm:pt modelId="{0C6CA581-2A84-43BC-A706-09A89AEBABEF}" type="pres">
      <dgm:prSet presAssocID="{DFBD202C-189F-40AB-8AED-CAE8F1E6AAE8}" presName="sibTrans" presStyleLbl="sibTrans1D1" presStyleIdx="0" presStyleCnt="4"/>
      <dgm:spPr/>
      <dgm:t>
        <a:bodyPr/>
        <a:lstStyle/>
        <a:p>
          <a:endParaRPr lang="en-US"/>
        </a:p>
      </dgm:t>
    </dgm:pt>
    <dgm:pt modelId="{C27E7541-C8A9-462B-AF10-48BC8AD27069}" type="pres">
      <dgm:prSet presAssocID="{DFBD202C-189F-40AB-8AED-CAE8F1E6AAE8}" presName="connectorText" presStyleLbl="sibTrans1D1" presStyleIdx="0" presStyleCnt="4"/>
      <dgm:spPr/>
      <dgm:t>
        <a:bodyPr/>
        <a:lstStyle/>
        <a:p>
          <a:endParaRPr lang="en-US"/>
        </a:p>
      </dgm:t>
    </dgm:pt>
    <dgm:pt modelId="{AFEA4C71-3456-40C5-AEEB-F337ECCF807D}" type="pres">
      <dgm:prSet presAssocID="{9023F419-F495-414A-AF2C-FD7B1732F68E}" presName="node" presStyleLbl="node1" presStyleIdx="1" presStyleCnt="5" custScaleY="108843">
        <dgm:presLayoutVars>
          <dgm:bulletEnabled val="1"/>
        </dgm:presLayoutVars>
      </dgm:prSet>
      <dgm:spPr/>
      <dgm:t>
        <a:bodyPr/>
        <a:lstStyle/>
        <a:p>
          <a:endParaRPr lang="en-US"/>
        </a:p>
      </dgm:t>
    </dgm:pt>
    <dgm:pt modelId="{516EF9D7-D48A-458E-88ED-3C499FAAF9AF}" type="pres">
      <dgm:prSet presAssocID="{E1D2DCE7-9BA2-4DFF-AD3F-D9323DB25E94}" presName="sibTrans" presStyleLbl="sibTrans1D1" presStyleIdx="1" presStyleCnt="4"/>
      <dgm:spPr/>
      <dgm:t>
        <a:bodyPr/>
        <a:lstStyle/>
        <a:p>
          <a:endParaRPr lang="en-US"/>
        </a:p>
      </dgm:t>
    </dgm:pt>
    <dgm:pt modelId="{AB47EFA4-F859-4B41-B00D-0C8FDF907C93}" type="pres">
      <dgm:prSet presAssocID="{E1D2DCE7-9BA2-4DFF-AD3F-D9323DB25E94}" presName="connectorText" presStyleLbl="sibTrans1D1" presStyleIdx="1" presStyleCnt="4"/>
      <dgm:spPr/>
      <dgm:t>
        <a:bodyPr/>
        <a:lstStyle/>
        <a:p>
          <a:endParaRPr lang="en-US"/>
        </a:p>
      </dgm:t>
    </dgm:pt>
    <dgm:pt modelId="{BC2B048B-E61A-4937-886C-BC44EE111CA9}" type="pres">
      <dgm:prSet presAssocID="{BE32C342-CEDA-4740-AE9F-3D4AADE44E12}" presName="node" presStyleLbl="node1" presStyleIdx="2" presStyleCnt="5" custScaleY="108843">
        <dgm:presLayoutVars>
          <dgm:bulletEnabled val="1"/>
        </dgm:presLayoutVars>
      </dgm:prSet>
      <dgm:spPr/>
      <dgm:t>
        <a:bodyPr/>
        <a:lstStyle/>
        <a:p>
          <a:endParaRPr lang="en-US"/>
        </a:p>
      </dgm:t>
    </dgm:pt>
    <dgm:pt modelId="{7C5F8586-5474-48E4-B57E-9C845F096169}" type="pres">
      <dgm:prSet presAssocID="{60D1D754-6131-4A91-8BE3-3436DC5F5874}" presName="sibTrans" presStyleLbl="sibTrans1D1" presStyleIdx="2" presStyleCnt="4"/>
      <dgm:spPr/>
      <dgm:t>
        <a:bodyPr/>
        <a:lstStyle/>
        <a:p>
          <a:endParaRPr lang="en-US"/>
        </a:p>
      </dgm:t>
    </dgm:pt>
    <dgm:pt modelId="{F2EB4C4B-6907-40B8-B6DD-7E8DF5C0D866}" type="pres">
      <dgm:prSet presAssocID="{60D1D754-6131-4A91-8BE3-3436DC5F5874}" presName="connectorText" presStyleLbl="sibTrans1D1" presStyleIdx="2" presStyleCnt="4"/>
      <dgm:spPr/>
      <dgm:t>
        <a:bodyPr/>
        <a:lstStyle/>
        <a:p>
          <a:endParaRPr lang="en-US"/>
        </a:p>
      </dgm:t>
    </dgm:pt>
    <dgm:pt modelId="{2F716F7E-6081-4649-BF25-F2B243D4ADB7}" type="pres">
      <dgm:prSet presAssocID="{A227CB91-B550-4198-8C2A-1D116E1FE4DB}" presName="node" presStyleLbl="node1" presStyleIdx="3" presStyleCnt="5" custScaleY="108843" custLinFactNeighborX="29" custLinFactNeighborY="11804">
        <dgm:presLayoutVars>
          <dgm:bulletEnabled val="1"/>
        </dgm:presLayoutVars>
      </dgm:prSet>
      <dgm:spPr/>
      <dgm:t>
        <a:bodyPr/>
        <a:lstStyle/>
        <a:p>
          <a:endParaRPr lang="en-US"/>
        </a:p>
      </dgm:t>
    </dgm:pt>
    <dgm:pt modelId="{BC778D8D-0EA0-4E0D-9285-07CDFF3C4439}" type="pres">
      <dgm:prSet presAssocID="{E6821E7F-C331-4372-82F0-BDBCE0830803}" presName="sibTrans" presStyleLbl="sibTrans1D1" presStyleIdx="3" presStyleCnt="4"/>
      <dgm:spPr/>
      <dgm:t>
        <a:bodyPr/>
        <a:lstStyle/>
        <a:p>
          <a:endParaRPr lang="en-US"/>
        </a:p>
      </dgm:t>
    </dgm:pt>
    <dgm:pt modelId="{37BC4149-361E-46E5-A385-8B1918E95F56}" type="pres">
      <dgm:prSet presAssocID="{E6821E7F-C331-4372-82F0-BDBCE0830803}" presName="connectorText" presStyleLbl="sibTrans1D1" presStyleIdx="3" presStyleCnt="4"/>
      <dgm:spPr/>
      <dgm:t>
        <a:bodyPr/>
        <a:lstStyle/>
        <a:p>
          <a:endParaRPr lang="en-US"/>
        </a:p>
      </dgm:t>
    </dgm:pt>
    <dgm:pt modelId="{A042FCCA-F86E-4BDE-8004-C47C5BC83261}" type="pres">
      <dgm:prSet presAssocID="{295FA2E1-3C16-4EE8-9F39-032173E0F435}" presName="node" presStyleLbl="node1" presStyleIdx="4" presStyleCnt="5" custScaleY="108843" custLinFactNeighborX="-147" custLinFactNeighborY="11804">
        <dgm:presLayoutVars>
          <dgm:bulletEnabled val="1"/>
        </dgm:presLayoutVars>
      </dgm:prSet>
      <dgm:spPr/>
      <dgm:t>
        <a:bodyPr/>
        <a:lstStyle/>
        <a:p>
          <a:endParaRPr lang="en-US"/>
        </a:p>
      </dgm:t>
    </dgm:pt>
  </dgm:ptLst>
  <dgm:cxnLst>
    <dgm:cxn modelId="{F941ABE2-D43B-4686-8552-E94EB3E96BCC}" type="presOf" srcId="{0EE63101-E5AF-4B43-9205-06DFF1A5BA2C}" destId="{A8F010C8-55F2-42EA-81D1-8B13B5D1319B}" srcOrd="0" destOrd="0" presId="urn:microsoft.com/office/officeart/2016/7/layout/RepeatingBendingProcessNew"/>
    <dgm:cxn modelId="{6267F98F-7CAC-4043-9EBC-AB7D11741EB8}" type="presOf" srcId="{295FA2E1-3C16-4EE8-9F39-032173E0F435}" destId="{A042FCCA-F86E-4BDE-8004-C47C5BC83261}" srcOrd="0" destOrd="0" presId="urn:microsoft.com/office/officeart/2016/7/layout/RepeatingBendingProcessNew"/>
    <dgm:cxn modelId="{2C23CCC7-B08A-408D-9D14-5ADA65BEEB2F}" srcId="{F1E7453F-DF75-4EEA-84D9-EA359B2327C7}" destId="{BE32C342-CEDA-4740-AE9F-3D4AADE44E12}" srcOrd="2" destOrd="0" parTransId="{F8A59B5A-4897-4A29-A45C-8F50530CCA83}" sibTransId="{60D1D754-6131-4A91-8BE3-3436DC5F5874}"/>
    <dgm:cxn modelId="{5B2716EF-8018-4A76-95A0-B65DA605543C}" srcId="{F1E7453F-DF75-4EEA-84D9-EA359B2327C7}" destId="{0EE63101-E5AF-4B43-9205-06DFF1A5BA2C}" srcOrd="0" destOrd="0" parTransId="{1C93C0DC-4FA0-456F-A5E9-3F2B2A54BCDE}" sibTransId="{DFBD202C-189F-40AB-8AED-CAE8F1E6AAE8}"/>
    <dgm:cxn modelId="{033A97BF-9066-4893-90D2-49616685BA7B}" type="presOf" srcId="{60D1D754-6131-4A91-8BE3-3436DC5F5874}" destId="{7C5F8586-5474-48E4-B57E-9C845F096169}" srcOrd="0" destOrd="0" presId="urn:microsoft.com/office/officeart/2016/7/layout/RepeatingBendingProcessNew"/>
    <dgm:cxn modelId="{28251B79-D35C-447A-877D-8465032A9C3E}" type="presOf" srcId="{E1D2DCE7-9BA2-4DFF-AD3F-D9323DB25E94}" destId="{516EF9D7-D48A-458E-88ED-3C499FAAF9AF}" srcOrd="0" destOrd="0" presId="urn:microsoft.com/office/officeart/2016/7/layout/RepeatingBendingProcessNew"/>
    <dgm:cxn modelId="{E929030D-98AF-4283-830D-C3AF7CBC998C}" srcId="{F1E7453F-DF75-4EEA-84D9-EA359B2327C7}" destId="{295FA2E1-3C16-4EE8-9F39-032173E0F435}" srcOrd="4" destOrd="0" parTransId="{A5896A1F-75D7-427C-B1CB-EE247C7D45F6}" sibTransId="{ED03C3AE-215C-484A-8F24-82401CFD872B}"/>
    <dgm:cxn modelId="{EF443082-0EC9-4119-B00C-DB748EF2F985}" type="presOf" srcId="{A227CB91-B550-4198-8C2A-1D116E1FE4DB}" destId="{2F716F7E-6081-4649-BF25-F2B243D4ADB7}" srcOrd="0" destOrd="0" presId="urn:microsoft.com/office/officeart/2016/7/layout/RepeatingBendingProcessNew"/>
    <dgm:cxn modelId="{514D9A1F-294D-417B-B96E-FA8147D8A1AC}" type="presOf" srcId="{E6821E7F-C331-4372-82F0-BDBCE0830803}" destId="{BC778D8D-0EA0-4E0D-9285-07CDFF3C4439}" srcOrd="0" destOrd="0" presId="urn:microsoft.com/office/officeart/2016/7/layout/RepeatingBendingProcessNew"/>
    <dgm:cxn modelId="{88F3CC26-D08D-4EE2-8291-366E0DB363AD}" type="presOf" srcId="{9023F419-F495-414A-AF2C-FD7B1732F68E}" destId="{AFEA4C71-3456-40C5-AEEB-F337ECCF807D}" srcOrd="0" destOrd="0" presId="urn:microsoft.com/office/officeart/2016/7/layout/RepeatingBendingProcessNew"/>
    <dgm:cxn modelId="{9AEDB41F-1706-486C-AA41-8F223C1A99AA}" type="presOf" srcId="{60D1D754-6131-4A91-8BE3-3436DC5F5874}" destId="{F2EB4C4B-6907-40B8-B6DD-7E8DF5C0D866}" srcOrd="1" destOrd="0" presId="urn:microsoft.com/office/officeart/2016/7/layout/RepeatingBendingProcessNew"/>
    <dgm:cxn modelId="{EC80266E-82CD-4FDD-8CB8-9F523CAEB06C}" srcId="{F1E7453F-DF75-4EEA-84D9-EA359B2327C7}" destId="{9023F419-F495-414A-AF2C-FD7B1732F68E}" srcOrd="1" destOrd="0" parTransId="{2A0DE60A-C196-4422-B48A-4495E1BD12DB}" sibTransId="{E1D2DCE7-9BA2-4DFF-AD3F-D9323DB25E94}"/>
    <dgm:cxn modelId="{EC038546-97F0-482B-9DEA-941E9CDEE8BB}" type="presOf" srcId="{DFBD202C-189F-40AB-8AED-CAE8F1E6AAE8}" destId="{0C6CA581-2A84-43BC-A706-09A89AEBABEF}" srcOrd="0" destOrd="0" presId="urn:microsoft.com/office/officeart/2016/7/layout/RepeatingBendingProcessNew"/>
    <dgm:cxn modelId="{6A77772D-0701-4421-8220-28EF5EF291E4}" type="presOf" srcId="{BE32C342-CEDA-4740-AE9F-3D4AADE44E12}" destId="{BC2B048B-E61A-4937-886C-BC44EE111CA9}" srcOrd="0" destOrd="0" presId="urn:microsoft.com/office/officeart/2016/7/layout/RepeatingBendingProcessNew"/>
    <dgm:cxn modelId="{4261B039-4737-48E2-BE91-D27E8FAD82A9}" srcId="{F1E7453F-DF75-4EEA-84D9-EA359B2327C7}" destId="{A227CB91-B550-4198-8C2A-1D116E1FE4DB}" srcOrd="3" destOrd="0" parTransId="{7484AF56-B67F-4089-83B7-BFB895DBD0F2}" sibTransId="{E6821E7F-C331-4372-82F0-BDBCE0830803}"/>
    <dgm:cxn modelId="{8CCD22EB-4E8E-482F-A0ED-4661BD80F73B}" type="presOf" srcId="{E1D2DCE7-9BA2-4DFF-AD3F-D9323DB25E94}" destId="{AB47EFA4-F859-4B41-B00D-0C8FDF907C93}" srcOrd="1" destOrd="0" presId="urn:microsoft.com/office/officeart/2016/7/layout/RepeatingBendingProcessNew"/>
    <dgm:cxn modelId="{5B13C02C-B453-4FBE-B40E-12217B924657}" type="presOf" srcId="{DFBD202C-189F-40AB-8AED-CAE8F1E6AAE8}" destId="{C27E7541-C8A9-462B-AF10-48BC8AD27069}" srcOrd="1" destOrd="0" presId="urn:microsoft.com/office/officeart/2016/7/layout/RepeatingBendingProcessNew"/>
    <dgm:cxn modelId="{BDB5CD4D-43D0-46E4-B35F-34C3F3D2DF0E}" type="presOf" srcId="{F1E7453F-DF75-4EEA-84D9-EA359B2327C7}" destId="{6FA07284-339D-4E02-B03F-A03EFAB6CB2F}" srcOrd="0" destOrd="0" presId="urn:microsoft.com/office/officeart/2016/7/layout/RepeatingBendingProcessNew"/>
    <dgm:cxn modelId="{9CB54BC7-BD68-4F6C-9796-9A56FF7A6E5E}" type="presOf" srcId="{E6821E7F-C331-4372-82F0-BDBCE0830803}" destId="{37BC4149-361E-46E5-A385-8B1918E95F56}" srcOrd="1" destOrd="0" presId="urn:microsoft.com/office/officeart/2016/7/layout/RepeatingBendingProcessNew"/>
    <dgm:cxn modelId="{492997AA-55B4-472A-AD10-06ACBABB4CC2}" type="presParOf" srcId="{6FA07284-339D-4E02-B03F-A03EFAB6CB2F}" destId="{A8F010C8-55F2-42EA-81D1-8B13B5D1319B}" srcOrd="0" destOrd="0" presId="urn:microsoft.com/office/officeart/2016/7/layout/RepeatingBendingProcessNew"/>
    <dgm:cxn modelId="{643EE117-6BDE-4A08-95F2-5617DF3A197D}" type="presParOf" srcId="{6FA07284-339D-4E02-B03F-A03EFAB6CB2F}" destId="{0C6CA581-2A84-43BC-A706-09A89AEBABEF}" srcOrd="1" destOrd="0" presId="urn:microsoft.com/office/officeart/2016/7/layout/RepeatingBendingProcessNew"/>
    <dgm:cxn modelId="{3B69EDB3-7277-475C-84A3-CC40E7440B26}" type="presParOf" srcId="{0C6CA581-2A84-43BC-A706-09A89AEBABEF}" destId="{C27E7541-C8A9-462B-AF10-48BC8AD27069}" srcOrd="0" destOrd="0" presId="urn:microsoft.com/office/officeart/2016/7/layout/RepeatingBendingProcessNew"/>
    <dgm:cxn modelId="{FCFB15CD-B945-40A3-985D-D985F43F6879}" type="presParOf" srcId="{6FA07284-339D-4E02-B03F-A03EFAB6CB2F}" destId="{AFEA4C71-3456-40C5-AEEB-F337ECCF807D}" srcOrd="2" destOrd="0" presId="urn:microsoft.com/office/officeart/2016/7/layout/RepeatingBendingProcessNew"/>
    <dgm:cxn modelId="{62A4F348-40E3-46EA-A480-949C420D67A5}" type="presParOf" srcId="{6FA07284-339D-4E02-B03F-A03EFAB6CB2F}" destId="{516EF9D7-D48A-458E-88ED-3C499FAAF9AF}" srcOrd="3" destOrd="0" presId="urn:microsoft.com/office/officeart/2016/7/layout/RepeatingBendingProcessNew"/>
    <dgm:cxn modelId="{7E40A574-3A93-4947-A3E1-90B191813503}" type="presParOf" srcId="{516EF9D7-D48A-458E-88ED-3C499FAAF9AF}" destId="{AB47EFA4-F859-4B41-B00D-0C8FDF907C93}" srcOrd="0" destOrd="0" presId="urn:microsoft.com/office/officeart/2016/7/layout/RepeatingBendingProcessNew"/>
    <dgm:cxn modelId="{274E1C98-68ED-48D9-902E-7EB32AD67E87}" type="presParOf" srcId="{6FA07284-339D-4E02-B03F-A03EFAB6CB2F}" destId="{BC2B048B-E61A-4937-886C-BC44EE111CA9}" srcOrd="4" destOrd="0" presId="urn:microsoft.com/office/officeart/2016/7/layout/RepeatingBendingProcessNew"/>
    <dgm:cxn modelId="{6563B542-6694-48B2-8BB4-EC1BC73420FE}" type="presParOf" srcId="{6FA07284-339D-4E02-B03F-A03EFAB6CB2F}" destId="{7C5F8586-5474-48E4-B57E-9C845F096169}" srcOrd="5" destOrd="0" presId="urn:microsoft.com/office/officeart/2016/7/layout/RepeatingBendingProcessNew"/>
    <dgm:cxn modelId="{9886B9F0-6543-4840-BCA0-F5DD14A15C18}" type="presParOf" srcId="{7C5F8586-5474-48E4-B57E-9C845F096169}" destId="{F2EB4C4B-6907-40B8-B6DD-7E8DF5C0D866}" srcOrd="0" destOrd="0" presId="urn:microsoft.com/office/officeart/2016/7/layout/RepeatingBendingProcessNew"/>
    <dgm:cxn modelId="{0C8B2B89-5DDE-4DC4-9DF0-D260AF9D11FE}" type="presParOf" srcId="{6FA07284-339D-4E02-B03F-A03EFAB6CB2F}" destId="{2F716F7E-6081-4649-BF25-F2B243D4ADB7}" srcOrd="6" destOrd="0" presId="urn:microsoft.com/office/officeart/2016/7/layout/RepeatingBendingProcessNew"/>
    <dgm:cxn modelId="{CE5333CA-C064-4516-B0A0-84B3005EEE35}" type="presParOf" srcId="{6FA07284-339D-4E02-B03F-A03EFAB6CB2F}" destId="{BC778D8D-0EA0-4E0D-9285-07CDFF3C4439}" srcOrd="7" destOrd="0" presId="urn:microsoft.com/office/officeart/2016/7/layout/RepeatingBendingProcessNew"/>
    <dgm:cxn modelId="{E9957F11-E698-4620-8AB8-87D9082F56B4}" type="presParOf" srcId="{BC778D8D-0EA0-4E0D-9285-07CDFF3C4439}" destId="{37BC4149-361E-46E5-A385-8B1918E95F56}" srcOrd="0" destOrd="0" presId="urn:microsoft.com/office/officeart/2016/7/layout/RepeatingBendingProcessNew"/>
    <dgm:cxn modelId="{2E2FD519-B3DA-4C2C-93AC-CC5337D0B454}" type="presParOf" srcId="{6FA07284-339D-4E02-B03F-A03EFAB6CB2F}" destId="{A042FCCA-F86E-4BDE-8004-C47C5BC83261}" srcOrd="8"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6CA581-2A84-43BC-A706-09A89AEBABEF}">
      <dsp:nvSpPr>
        <dsp:cNvPr id="0" name=""/>
        <dsp:cNvSpPr/>
      </dsp:nvSpPr>
      <dsp:spPr>
        <a:xfrm>
          <a:off x="2324114" y="1463576"/>
          <a:ext cx="502043" cy="91440"/>
        </a:xfrm>
        <a:custGeom>
          <a:avLst/>
          <a:gdLst/>
          <a:ahLst/>
          <a:cxnLst/>
          <a:rect l="0" t="0" r="0" b="0"/>
          <a:pathLst>
            <a:path>
              <a:moveTo>
                <a:pt x="0" y="45720"/>
              </a:moveTo>
              <a:lnTo>
                <a:pt x="502043"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561819" y="1506630"/>
        <a:ext cx="26632" cy="5331"/>
      </dsp:txXfrm>
    </dsp:sp>
    <dsp:sp modelId="{A8F010C8-55F2-42EA-81D1-8B13B5D1319B}">
      <dsp:nvSpPr>
        <dsp:cNvPr id="0" name=""/>
        <dsp:cNvSpPr/>
      </dsp:nvSpPr>
      <dsp:spPr>
        <a:xfrm>
          <a:off x="10074" y="753107"/>
          <a:ext cx="2315839" cy="1512377"/>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478" tIns="119115" rIns="113478" bIns="119115" numCol="1" spcCol="1270" anchor="ctr" anchorCtr="0">
          <a:noAutofit/>
        </a:bodyPr>
        <a:lstStyle/>
        <a:p>
          <a:pPr lvl="0" algn="l" defTabSz="622300">
            <a:lnSpc>
              <a:spcPct val="90000"/>
            </a:lnSpc>
            <a:spcBef>
              <a:spcPct val="0"/>
            </a:spcBef>
            <a:spcAft>
              <a:spcPct val="35000"/>
            </a:spcAft>
          </a:pPr>
          <a:r>
            <a:rPr lang="en-GB" sz="1400" i="0" kern="1200" dirty="0"/>
            <a:t>Growing female labour force participation rates </a:t>
          </a:r>
          <a:r>
            <a:rPr lang="en-GB" sz="1400" b="1" i="1" kern="1200" dirty="0" smtClean="0"/>
            <a:t>plus </a:t>
          </a:r>
          <a:r>
            <a:rPr lang="en-GB" sz="1400" i="0" kern="1200" dirty="0" smtClean="0"/>
            <a:t>Demographic </a:t>
          </a:r>
          <a:r>
            <a:rPr lang="en-GB" sz="1400" i="0" kern="1200" dirty="0"/>
            <a:t>transformations: longer life expectancy, lower fertility and a growing old age dependency ratio.</a:t>
          </a:r>
          <a:endParaRPr lang="en-US" sz="1400" i="0" kern="1200" dirty="0"/>
        </a:p>
      </dsp:txBody>
      <dsp:txXfrm>
        <a:off x="10074" y="753107"/>
        <a:ext cx="2315839" cy="1512377"/>
      </dsp:txXfrm>
    </dsp:sp>
    <dsp:sp modelId="{516EF9D7-D48A-458E-88ED-3C499FAAF9AF}">
      <dsp:nvSpPr>
        <dsp:cNvPr id="0" name=""/>
        <dsp:cNvSpPr/>
      </dsp:nvSpPr>
      <dsp:spPr>
        <a:xfrm>
          <a:off x="5172597" y="1463576"/>
          <a:ext cx="502043" cy="91440"/>
        </a:xfrm>
        <a:custGeom>
          <a:avLst/>
          <a:gdLst/>
          <a:ahLst/>
          <a:cxnLst/>
          <a:rect l="0" t="0" r="0" b="0"/>
          <a:pathLst>
            <a:path>
              <a:moveTo>
                <a:pt x="0" y="45720"/>
              </a:moveTo>
              <a:lnTo>
                <a:pt x="502043"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410302" y="1506630"/>
        <a:ext cx="26632" cy="5331"/>
      </dsp:txXfrm>
    </dsp:sp>
    <dsp:sp modelId="{AFEA4C71-3456-40C5-AEEB-F337ECCF807D}">
      <dsp:nvSpPr>
        <dsp:cNvPr id="0" name=""/>
        <dsp:cNvSpPr/>
      </dsp:nvSpPr>
      <dsp:spPr>
        <a:xfrm>
          <a:off x="2858557" y="753107"/>
          <a:ext cx="2315839" cy="1512377"/>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478" tIns="119115" rIns="113478" bIns="119115" numCol="1" spcCol="1270" anchor="ctr" anchorCtr="0">
          <a:noAutofit/>
        </a:bodyPr>
        <a:lstStyle/>
        <a:p>
          <a:pPr lvl="0" algn="l" defTabSz="622300">
            <a:lnSpc>
              <a:spcPct val="90000"/>
            </a:lnSpc>
            <a:spcBef>
              <a:spcPct val="0"/>
            </a:spcBef>
            <a:spcAft>
              <a:spcPct val="35000"/>
            </a:spcAft>
          </a:pPr>
          <a:r>
            <a:rPr lang="en-GB" sz="1400" kern="1200" dirty="0"/>
            <a:t>Growing share of people in need of paid (professional and non-professional) long-term care.  </a:t>
          </a:r>
          <a:endParaRPr lang="en-US" sz="1400" kern="1200" dirty="0"/>
        </a:p>
      </dsp:txBody>
      <dsp:txXfrm>
        <a:off x="2858557" y="753107"/>
        <a:ext cx="2315839" cy="1512377"/>
      </dsp:txXfrm>
    </dsp:sp>
    <dsp:sp modelId="{7C5F8586-5474-48E4-B57E-9C845F096169}">
      <dsp:nvSpPr>
        <dsp:cNvPr id="0" name=""/>
        <dsp:cNvSpPr/>
      </dsp:nvSpPr>
      <dsp:spPr>
        <a:xfrm>
          <a:off x="1168665" y="2263684"/>
          <a:ext cx="5696294" cy="666060"/>
        </a:xfrm>
        <a:custGeom>
          <a:avLst/>
          <a:gdLst/>
          <a:ahLst/>
          <a:cxnLst/>
          <a:rect l="0" t="0" r="0" b="0"/>
          <a:pathLst>
            <a:path>
              <a:moveTo>
                <a:pt x="5696294" y="0"/>
              </a:moveTo>
              <a:lnTo>
                <a:pt x="5696294" y="350130"/>
              </a:lnTo>
              <a:lnTo>
                <a:pt x="0" y="350130"/>
              </a:lnTo>
              <a:lnTo>
                <a:pt x="0" y="66606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873344" y="2594049"/>
        <a:ext cx="286936" cy="5331"/>
      </dsp:txXfrm>
    </dsp:sp>
    <dsp:sp modelId="{BC2B048B-E61A-4937-886C-BC44EE111CA9}">
      <dsp:nvSpPr>
        <dsp:cNvPr id="0" name=""/>
        <dsp:cNvSpPr/>
      </dsp:nvSpPr>
      <dsp:spPr>
        <a:xfrm>
          <a:off x="5707040" y="753107"/>
          <a:ext cx="2315839" cy="1512377"/>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478" tIns="119115" rIns="113478" bIns="119115" numCol="1" spcCol="1270" anchor="ctr" anchorCtr="0">
          <a:noAutofit/>
        </a:bodyPr>
        <a:lstStyle/>
        <a:p>
          <a:pPr lvl="0" algn="l" defTabSz="622300">
            <a:lnSpc>
              <a:spcPct val="90000"/>
            </a:lnSpc>
            <a:spcBef>
              <a:spcPct val="0"/>
            </a:spcBef>
            <a:spcAft>
              <a:spcPct val="35000"/>
            </a:spcAft>
          </a:pPr>
          <a:r>
            <a:rPr lang="en-GB" sz="1400" kern="1200" dirty="0"/>
            <a:t>An ever expanding deficit in health care workers. Deficit was 7.2 million in 2013. Expected to reach 12.9 million by </a:t>
          </a:r>
          <a:r>
            <a:rPr lang="en-GB" sz="1400" kern="1200" dirty="0" smtClean="0"/>
            <a:t>2035 (WHO 2013)</a:t>
          </a:r>
          <a:endParaRPr lang="en-US" sz="1400" kern="1200" dirty="0"/>
        </a:p>
      </dsp:txBody>
      <dsp:txXfrm>
        <a:off x="5707040" y="753107"/>
        <a:ext cx="2315839" cy="1512377"/>
      </dsp:txXfrm>
    </dsp:sp>
    <dsp:sp modelId="{BC778D8D-0EA0-4E0D-9285-07CDFF3C4439}">
      <dsp:nvSpPr>
        <dsp:cNvPr id="0" name=""/>
        <dsp:cNvSpPr/>
      </dsp:nvSpPr>
      <dsp:spPr>
        <a:xfrm>
          <a:off x="2324785" y="3672614"/>
          <a:ext cx="497967" cy="91440"/>
        </a:xfrm>
        <a:custGeom>
          <a:avLst/>
          <a:gdLst/>
          <a:ahLst/>
          <a:cxnLst/>
          <a:rect l="0" t="0" r="0" b="0"/>
          <a:pathLst>
            <a:path>
              <a:moveTo>
                <a:pt x="0" y="45720"/>
              </a:moveTo>
              <a:lnTo>
                <a:pt x="497967"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560555" y="3715668"/>
        <a:ext cx="26428" cy="5331"/>
      </dsp:txXfrm>
    </dsp:sp>
    <dsp:sp modelId="{2F716F7E-6081-4649-BF25-F2B243D4ADB7}">
      <dsp:nvSpPr>
        <dsp:cNvPr id="0" name=""/>
        <dsp:cNvSpPr/>
      </dsp:nvSpPr>
      <dsp:spPr>
        <a:xfrm>
          <a:off x="10745" y="2962145"/>
          <a:ext cx="2315839" cy="1512377"/>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478" tIns="119115" rIns="113478" bIns="119115" numCol="1" spcCol="1270" anchor="ctr" anchorCtr="0">
          <a:noAutofit/>
        </a:bodyPr>
        <a:lstStyle/>
        <a:p>
          <a:pPr lvl="0" algn="l" defTabSz="622300">
            <a:lnSpc>
              <a:spcPct val="90000"/>
            </a:lnSpc>
            <a:spcBef>
              <a:spcPct val="0"/>
            </a:spcBef>
            <a:spcAft>
              <a:spcPct val="35000"/>
            </a:spcAft>
          </a:pPr>
          <a:r>
            <a:rPr lang="en-GB" sz="1400" kern="1200" dirty="0"/>
            <a:t>Out-patient care in private homes, especially in the case of long-term and post-operative care. </a:t>
          </a:r>
          <a:endParaRPr lang="en-US" sz="1400" kern="1200" dirty="0"/>
        </a:p>
      </dsp:txBody>
      <dsp:txXfrm>
        <a:off x="10745" y="2962145"/>
        <a:ext cx="2315839" cy="1512377"/>
      </dsp:txXfrm>
    </dsp:sp>
    <dsp:sp modelId="{A042FCCA-F86E-4BDE-8004-C47C5BC83261}">
      <dsp:nvSpPr>
        <dsp:cNvPr id="0" name=""/>
        <dsp:cNvSpPr/>
      </dsp:nvSpPr>
      <dsp:spPr>
        <a:xfrm>
          <a:off x="2855153" y="2962145"/>
          <a:ext cx="2315839" cy="1512377"/>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478" tIns="119115" rIns="113478" bIns="119115" numCol="1" spcCol="1270" anchor="ctr" anchorCtr="0">
          <a:noAutofit/>
        </a:bodyPr>
        <a:lstStyle/>
        <a:p>
          <a:pPr lvl="0" algn="l" defTabSz="622300">
            <a:lnSpc>
              <a:spcPct val="90000"/>
            </a:lnSpc>
            <a:spcBef>
              <a:spcPct val="0"/>
            </a:spcBef>
            <a:spcAft>
              <a:spcPct val="35000"/>
            </a:spcAft>
          </a:pPr>
          <a:r>
            <a:rPr lang="en-GB" sz="1400" kern="1200" dirty="0"/>
            <a:t>Care </a:t>
          </a:r>
          <a:r>
            <a:rPr lang="en-GB" sz="1400" i="1" kern="1200" dirty="0"/>
            <a:t>site-shifting</a:t>
          </a:r>
          <a:r>
            <a:rPr lang="en-GB" sz="1400" kern="1200" dirty="0"/>
            <a:t> has lead to </a:t>
          </a:r>
          <a:r>
            <a:rPr lang="en-GB" sz="1400" i="1" kern="1200" dirty="0"/>
            <a:t>task-shifting</a:t>
          </a:r>
          <a:r>
            <a:rPr lang="en-GB" sz="1400" kern="1200" dirty="0"/>
            <a:t>: specialized nurses assume the role of doctors. Domestic workers assume the role of unregulated nurses.</a:t>
          </a:r>
          <a:endParaRPr lang="en-US" sz="1400" kern="1200" dirty="0"/>
        </a:p>
      </dsp:txBody>
      <dsp:txXfrm>
        <a:off x="2855153" y="2962145"/>
        <a:ext cx="2315839" cy="1512377"/>
      </dsp:txXfrm>
    </dsp:sp>
  </dsp:spTree>
</dsp:drawing>
</file>

<file path=ppt/diagrams/layout1.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0.75451</cdr:x>
      <cdr:y>0</cdr:y>
    </cdr:from>
    <cdr:to>
      <cdr:x>0.80401</cdr:x>
      <cdr:y>0.09863</cdr:y>
    </cdr:to>
    <cdr:sp macro="" textlink="">
      <cdr:nvSpPr>
        <cdr:cNvPr id="7" name="Flowchart: Punched Tape 6"/>
        <cdr:cNvSpPr/>
      </cdr:nvSpPr>
      <cdr:spPr>
        <a:xfrm xmlns:a="http://schemas.openxmlformats.org/drawingml/2006/main">
          <a:off x="4484506" y="0"/>
          <a:ext cx="294208" cy="198788"/>
        </a:xfrm>
        <a:prstGeom xmlns:a="http://schemas.openxmlformats.org/drawingml/2006/main" prst="flowChartPunchedTape">
          <a:avLst/>
        </a:prstGeom>
        <a:solidFill xmlns:a="http://schemas.openxmlformats.org/drawingml/2006/main">
          <a:schemeClr val="bg1"/>
        </a:solidFill>
        <a:ln xmlns:a="http://schemas.openxmlformats.org/drawingml/2006/main">
          <a:solidFill>
            <a:schemeClr val="bg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0.67477</cdr:x>
      <cdr:y>0</cdr:y>
    </cdr:from>
    <cdr:to>
      <cdr:x>0.72427</cdr:x>
      <cdr:y>0.09863</cdr:y>
    </cdr:to>
    <cdr:sp macro="" textlink="">
      <cdr:nvSpPr>
        <cdr:cNvPr id="8" name="Flowchart: Punched Tape 7"/>
        <cdr:cNvSpPr/>
      </cdr:nvSpPr>
      <cdr:spPr>
        <a:xfrm xmlns:a="http://schemas.openxmlformats.org/drawingml/2006/main">
          <a:off x="4010563" y="0"/>
          <a:ext cx="294208" cy="198788"/>
        </a:xfrm>
        <a:prstGeom xmlns:a="http://schemas.openxmlformats.org/drawingml/2006/main" prst="flowChartPunchedTape">
          <a:avLst/>
        </a:prstGeom>
        <a:solidFill xmlns:a="http://schemas.openxmlformats.org/drawingml/2006/main">
          <a:schemeClr val="bg1"/>
        </a:solidFill>
        <a:ln xmlns:a="http://schemas.openxmlformats.org/drawingml/2006/main">
          <a:solidFill>
            <a:schemeClr val="bg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0.07492</cdr:x>
      <cdr:y>0.4458</cdr:y>
    </cdr:from>
    <cdr:to>
      <cdr:x>0.13378</cdr:x>
      <cdr:y>0.55626</cdr:y>
    </cdr:to>
    <cdr:sp macro="" textlink="">
      <cdr:nvSpPr>
        <cdr:cNvPr id="2" name="Text Box 1"/>
        <cdr:cNvSpPr txBox="1"/>
      </cdr:nvSpPr>
      <cdr:spPr>
        <a:xfrm xmlns:a="http://schemas.openxmlformats.org/drawingml/2006/main">
          <a:off x="445273" y="898498"/>
          <a:ext cx="349858" cy="222636"/>
        </a:xfrm>
        <a:prstGeom xmlns:a="http://schemas.openxmlformats.org/drawingml/2006/main" prst="rect">
          <a:avLst/>
        </a:prstGeom>
        <a:ln xmlns:a="http://schemas.openxmlformats.org/drawingml/2006/main" w="3175">
          <a:solidFill>
            <a:schemeClr val="tx2">
              <a:lumMod val="50000"/>
            </a:schemeClr>
          </a:solidFill>
          <a:prstDash val="dash"/>
        </a:ln>
      </cdr:spPr>
      <cdr:txBody>
        <a:bodyPr xmlns:a="http://schemas.openxmlformats.org/drawingml/2006/main" vertOverflow="clip" wrap="none" rtlCol="0"/>
        <a:lstStyle xmlns:a="http://schemas.openxmlformats.org/drawingml/2006/main"/>
        <a:p xmlns:a="http://schemas.openxmlformats.org/drawingml/2006/main">
          <a:pPr algn="ctr"/>
          <a:r>
            <a:rPr lang="en-US" sz="900" b="1" baseline="0"/>
            <a:t>111K</a:t>
          </a:r>
          <a:endParaRPr lang="en-US" sz="900" b="1"/>
        </a:p>
      </cdr:txBody>
    </cdr:sp>
  </cdr:relSizeAnchor>
  <cdr:relSizeAnchor xmlns:cdr="http://schemas.openxmlformats.org/drawingml/2006/chartDrawing">
    <cdr:from>
      <cdr:x>0.00401</cdr:x>
      <cdr:y>0.24065</cdr:y>
    </cdr:from>
    <cdr:to>
      <cdr:x>0.06823</cdr:x>
      <cdr:y>0.35111</cdr:y>
    </cdr:to>
    <cdr:sp macro="" textlink="">
      <cdr:nvSpPr>
        <cdr:cNvPr id="3" name="Text Box 2"/>
        <cdr:cNvSpPr txBox="1"/>
      </cdr:nvSpPr>
      <cdr:spPr>
        <a:xfrm xmlns:a="http://schemas.openxmlformats.org/drawingml/2006/main">
          <a:off x="23854" y="485032"/>
          <a:ext cx="381662" cy="222635"/>
        </a:xfrm>
        <a:prstGeom xmlns:a="http://schemas.openxmlformats.org/drawingml/2006/main" prst="rect">
          <a:avLst/>
        </a:prstGeom>
        <a:ln xmlns:a="http://schemas.openxmlformats.org/drawingml/2006/main" w="3175">
          <a:noFill/>
          <a:prstDash val="dash"/>
        </a:ln>
      </cdr:spPr>
      <cdr:txBody>
        <a:bodyPr xmlns:a="http://schemas.openxmlformats.org/drawingml/2006/main" vertOverflow="clip" wrap="none" rtlCol="0"/>
        <a:lstStyle xmlns:a="http://schemas.openxmlformats.org/drawingml/2006/main"/>
        <a:p xmlns:a="http://schemas.openxmlformats.org/drawingml/2006/main">
          <a:pPr algn="ctr"/>
          <a:r>
            <a:rPr lang="en-US" sz="900" b="1" i="0"/>
            <a:t>Total</a:t>
          </a:r>
        </a:p>
      </cdr:txBody>
    </cdr:sp>
  </cdr:relSizeAnchor>
  <cdr:relSizeAnchor xmlns:cdr="http://schemas.openxmlformats.org/drawingml/2006/chartDrawing">
    <cdr:from>
      <cdr:x>0.03746</cdr:x>
      <cdr:y>0.33139</cdr:y>
    </cdr:from>
    <cdr:to>
      <cdr:x>0.06957</cdr:x>
      <cdr:y>0.50103</cdr:y>
    </cdr:to>
    <cdr:cxnSp macro="">
      <cdr:nvCxnSpPr>
        <cdr:cNvPr id="11" name="Connector: Elbow 10"/>
        <cdr:cNvCxnSpPr/>
      </cdr:nvCxnSpPr>
      <cdr:spPr>
        <a:xfrm xmlns:a="http://schemas.openxmlformats.org/drawingml/2006/main" rot="16200000" flipH="1">
          <a:off x="147102" y="743448"/>
          <a:ext cx="341906" cy="190831"/>
        </a:xfrm>
        <a:prstGeom xmlns:a="http://schemas.openxmlformats.org/drawingml/2006/main" prst="bentConnector3">
          <a:avLst>
            <a:gd name="adj1" fmla="val 98837"/>
          </a:avLst>
        </a:prstGeom>
        <a:ln xmlns:a="http://schemas.openxmlformats.org/drawingml/2006/main" w="3175">
          <a:solidFill>
            <a:schemeClr val="tx2">
              <a:lumMod val="50000"/>
            </a:schemeClr>
          </a:solidFill>
          <a:prstDash val="dash"/>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0.23731</cdr:x>
      <cdr:y>0</cdr:y>
    </cdr:from>
    <cdr:to>
      <cdr:x>0.29617</cdr:x>
      <cdr:y>0.11046</cdr:y>
    </cdr:to>
    <cdr:sp macro="" textlink="">
      <cdr:nvSpPr>
        <cdr:cNvPr id="16" name="Text Box 1"/>
        <cdr:cNvSpPr txBox="1"/>
      </cdr:nvSpPr>
      <cdr:spPr>
        <a:xfrm xmlns:a="http://schemas.openxmlformats.org/drawingml/2006/main">
          <a:off x="1410473" y="-2886323"/>
          <a:ext cx="349858" cy="222636"/>
        </a:xfrm>
        <a:prstGeom xmlns:a="http://schemas.openxmlformats.org/drawingml/2006/main" prst="rect">
          <a:avLst/>
        </a:prstGeom>
        <a:ln xmlns:a="http://schemas.openxmlformats.org/drawingml/2006/main" w="3175">
          <a:solidFill>
            <a:schemeClr val="tx2">
              <a:lumMod val="50000"/>
            </a:schemeClr>
          </a:solidFill>
          <a:prstDash val="dash"/>
        </a:ln>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900" b="1" baseline="0"/>
            <a:t>678K</a:t>
          </a:r>
          <a:endParaRPr lang="en-US" sz="900" b="1"/>
        </a:p>
      </cdr:txBody>
    </cdr:sp>
  </cdr:relSizeAnchor>
  <cdr:relSizeAnchor xmlns:cdr="http://schemas.openxmlformats.org/drawingml/2006/chartDrawing">
    <cdr:from>
      <cdr:x>0.39836</cdr:x>
      <cdr:y>0.30925</cdr:y>
    </cdr:from>
    <cdr:to>
      <cdr:x>0.45723</cdr:x>
      <cdr:y>0.41971</cdr:y>
    </cdr:to>
    <cdr:sp macro="" textlink="">
      <cdr:nvSpPr>
        <cdr:cNvPr id="17" name="Text Box 1"/>
        <cdr:cNvSpPr txBox="1"/>
      </cdr:nvSpPr>
      <cdr:spPr>
        <a:xfrm xmlns:a="http://schemas.openxmlformats.org/drawingml/2006/main">
          <a:off x="2367722" y="623293"/>
          <a:ext cx="349858" cy="222636"/>
        </a:xfrm>
        <a:prstGeom xmlns:a="http://schemas.openxmlformats.org/drawingml/2006/main" prst="rect">
          <a:avLst/>
        </a:prstGeom>
        <a:ln xmlns:a="http://schemas.openxmlformats.org/drawingml/2006/main" w="3175">
          <a:solidFill>
            <a:schemeClr val="tx2">
              <a:lumMod val="50000"/>
            </a:schemeClr>
          </a:solidFill>
          <a:prstDash val="dash"/>
        </a:ln>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900" b="1" baseline="0"/>
            <a:t>195K</a:t>
          </a:r>
          <a:endParaRPr lang="en-US" sz="900" b="1"/>
        </a:p>
      </cdr:txBody>
    </cdr:sp>
  </cdr:relSizeAnchor>
  <cdr:relSizeAnchor xmlns:cdr="http://schemas.openxmlformats.org/drawingml/2006/chartDrawing">
    <cdr:from>
      <cdr:x>0.55407</cdr:x>
      <cdr:y>0.37391</cdr:y>
    </cdr:from>
    <cdr:to>
      <cdr:x>0.61293</cdr:x>
      <cdr:y>0.48437</cdr:y>
    </cdr:to>
    <cdr:sp macro="" textlink="">
      <cdr:nvSpPr>
        <cdr:cNvPr id="18" name="Text Box 1"/>
        <cdr:cNvSpPr txBox="1"/>
      </cdr:nvSpPr>
      <cdr:spPr>
        <a:xfrm xmlns:a="http://schemas.openxmlformats.org/drawingml/2006/main">
          <a:off x="3293165" y="753607"/>
          <a:ext cx="349858" cy="222636"/>
        </a:xfrm>
        <a:prstGeom xmlns:a="http://schemas.openxmlformats.org/drawingml/2006/main" prst="rect">
          <a:avLst/>
        </a:prstGeom>
        <a:ln xmlns:a="http://schemas.openxmlformats.org/drawingml/2006/main" w="3175">
          <a:solidFill>
            <a:schemeClr val="tx2">
              <a:lumMod val="50000"/>
            </a:schemeClr>
          </a:solidFill>
          <a:prstDash val="dash"/>
        </a:ln>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900" b="1" baseline="0"/>
            <a:t>174K</a:t>
          </a:r>
          <a:endParaRPr lang="en-US" sz="900" b="1"/>
        </a:p>
      </cdr:txBody>
    </cdr:sp>
  </cdr:relSizeAnchor>
  <cdr:relSizeAnchor xmlns:cdr="http://schemas.openxmlformats.org/drawingml/2006/chartDrawing">
    <cdr:from>
      <cdr:x>0.88101</cdr:x>
      <cdr:y>0.22158</cdr:y>
    </cdr:from>
    <cdr:to>
      <cdr:x>0.93987</cdr:x>
      <cdr:y>0.33205</cdr:y>
    </cdr:to>
    <cdr:sp macro="" textlink="">
      <cdr:nvSpPr>
        <cdr:cNvPr id="19" name="Text Box 1"/>
        <cdr:cNvSpPr txBox="1"/>
      </cdr:nvSpPr>
      <cdr:spPr>
        <a:xfrm xmlns:a="http://schemas.openxmlformats.org/drawingml/2006/main">
          <a:off x="5236376" y="446598"/>
          <a:ext cx="349858" cy="222636"/>
        </a:xfrm>
        <a:prstGeom xmlns:a="http://schemas.openxmlformats.org/drawingml/2006/main" prst="rect">
          <a:avLst/>
        </a:prstGeom>
        <a:ln xmlns:a="http://schemas.openxmlformats.org/drawingml/2006/main" w="3175">
          <a:solidFill>
            <a:schemeClr val="tx2">
              <a:lumMod val="50000"/>
            </a:schemeClr>
          </a:solidFill>
          <a:prstDash val="dash"/>
        </a:ln>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900" b="1" baseline="0"/>
            <a:t>306K</a:t>
          </a:r>
          <a:endParaRPr lang="en-US" sz="900" b="1"/>
        </a:p>
      </cdr:txBody>
    </cdr:sp>
  </cdr:relSizeAnchor>
</c:userShapes>
</file>

<file path=ppt/drawings/drawing2.xml><?xml version="1.0" encoding="utf-8"?>
<c:userShapes xmlns:c="http://schemas.openxmlformats.org/drawingml/2006/chart">
  <cdr:relSizeAnchor xmlns:cdr="http://schemas.openxmlformats.org/drawingml/2006/chartDrawing">
    <cdr:from>
      <cdr:x>0.69298</cdr:x>
      <cdr:y>0.36786</cdr:y>
    </cdr:from>
    <cdr:to>
      <cdr:x>0.78261</cdr:x>
      <cdr:y>0.58425</cdr:y>
    </cdr:to>
    <cdr:sp macro="" textlink="">
      <cdr:nvSpPr>
        <cdr:cNvPr id="2" name="Text Box 1"/>
        <cdr:cNvSpPr txBox="1"/>
      </cdr:nvSpPr>
      <cdr:spPr>
        <a:xfrm xmlns:a="http://schemas.openxmlformats.org/drawingml/2006/main">
          <a:off x="4118776" y="405516"/>
          <a:ext cx="532737" cy="238539"/>
        </a:xfrm>
        <a:prstGeom xmlns:a="http://schemas.openxmlformats.org/drawingml/2006/main" prst="rect">
          <a:avLst/>
        </a:prstGeom>
        <a:ln xmlns:a="http://schemas.openxmlformats.org/drawingml/2006/main" w="3175">
          <a:solidFill>
            <a:schemeClr val="tx2">
              <a:lumMod val="50000"/>
            </a:schemeClr>
          </a:solidFill>
          <a:prstDash val="dash"/>
        </a:ln>
      </cdr:spPr>
      <cdr:txBody>
        <a:bodyPr xmlns:a="http://schemas.openxmlformats.org/drawingml/2006/main" vertOverflow="clip" wrap="none" rtlCol="0"/>
        <a:lstStyle xmlns:a="http://schemas.openxmlformats.org/drawingml/2006/main"/>
        <a:p xmlns:a="http://schemas.openxmlformats.org/drawingml/2006/main">
          <a:pPr algn="ctr"/>
          <a:r>
            <a:rPr lang="en-US" sz="900" b="1"/>
            <a:t>2,303K</a:t>
          </a:r>
        </a:p>
      </cdr:txBody>
    </cdr:sp>
  </cdr:relSizeAnchor>
</c:userShapes>
</file>

<file path=ppt/drawings/drawing3.xml><?xml version="1.0" encoding="utf-8"?>
<c:userShapes xmlns:c="http://schemas.openxmlformats.org/drawingml/2006/chart">
  <cdr:relSizeAnchor xmlns:cdr="http://schemas.openxmlformats.org/drawingml/2006/chartDrawing">
    <cdr:from>
      <cdr:x>0.37838</cdr:x>
      <cdr:y>0.0725</cdr:y>
    </cdr:from>
    <cdr:to>
      <cdr:x>0.4775</cdr:x>
      <cdr:y>0.17088</cdr:y>
    </cdr:to>
    <cdr:sp macro="" textlink="">
      <cdr:nvSpPr>
        <cdr:cNvPr id="2" name="TextBox 1">
          <a:extLst xmlns:a="http://schemas.openxmlformats.org/drawingml/2006/main">
            <a:ext uri="{FF2B5EF4-FFF2-40B4-BE49-F238E27FC236}">
              <a16:creationId xmlns:a16="http://schemas.microsoft.com/office/drawing/2014/main" id="{9291B33A-88F8-4047-9E1A-370DD18C0CAE}"/>
            </a:ext>
          </a:extLst>
        </cdr:cNvPr>
        <cdr:cNvSpPr txBox="1"/>
      </cdr:nvSpPr>
      <cdr:spPr>
        <a:xfrm xmlns:a="http://schemas.openxmlformats.org/drawingml/2006/main">
          <a:off x="1746292" y="198878"/>
          <a:ext cx="457456" cy="26987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900" b="1" dirty="0"/>
            <a:t>159K</a:t>
          </a:r>
        </a:p>
      </cdr:txBody>
    </cdr:sp>
  </cdr:relSizeAnchor>
  <cdr:relSizeAnchor xmlns:cdr="http://schemas.openxmlformats.org/drawingml/2006/chartDrawing">
    <cdr:from>
      <cdr:x>0.39042</cdr:x>
      <cdr:y>0.25563</cdr:y>
    </cdr:from>
    <cdr:to>
      <cdr:x>0.44802</cdr:x>
      <cdr:y>0.31633</cdr:y>
    </cdr:to>
    <cdr:sp macro="" textlink="">
      <cdr:nvSpPr>
        <cdr:cNvPr id="6" name="Flowchart: Punched Tape 5">
          <a:extLst xmlns:a="http://schemas.openxmlformats.org/drawingml/2006/main">
            <a:ext uri="{FF2B5EF4-FFF2-40B4-BE49-F238E27FC236}">
              <a16:creationId xmlns:a16="http://schemas.microsoft.com/office/drawing/2014/main" id="{08991029-6DAE-4FB7-98B4-FD4199C4F14B}"/>
            </a:ext>
          </a:extLst>
        </cdr:cNvPr>
        <cdr:cNvSpPr/>
      </cdr:nvSpPr>
      <cdr:spPr>
        <a:xfrm xmlns:a="http://schemas.openxmlformats.org/drawingml/2006/main">
          <a:off x="1801879" y="701242"/>
          <a:ext cx="265834" cy="166512"/>
        </a:xfrm>
        <a:prstGeom xmlns:a="http://schemas.openxmlformats.org/drawingml/2006/main" prst="flowChartPunchedTape">
          <a:avLst/>
        </a:prstGeom>
        <a:solidFill xmlns:a="http://schemas.openxmlformats.org/drawingml/2006/main">
          <a:schemeClr val="bg1"/>
        </a:solidFill>
        <a:ln xmlns:a="http://schemas.openxmlformats.org/drawingml/2006/main">
          <a:solidFill>
            <a:schemeClr val="bg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0.00345</cdr:x>
      <cdr:y>0.12464</cdr:y>
    </cdr:from>
    <cdr:to>
      <cdr:x>0.22397</cdr:x>
      <cdr:y>0.30145</cdr:y>
    </cdr:to>
    <cdr:grpSp>
      <cdr:nvGrpSpPr>
        <cdr:cNvPr id="23" name="Group 22"/>
        <cdr:cNvGrpSpPr/>
      </cdr:nvGrpSpPr>
      <cdr:grpSpPr>
        <a:xfrm xmlns:a="http://schemas.openxmlformats.org/drawingml/2006/main">
          <a:off x="17877" y="448328"/>
          <a:ext cx="1142646" cy="635982"/>
          <a:chOff x="15903" y="389612"/>
          <a:chExt cx="1017766" cy="485031"/>
        </a:xfrm>
      </cdr:grpSpPr>
      <cdr:sp macro="" textlink="">
        <cdr:nvSpPr>
          <cdr:cNvPr id="3" name="Text Box 2"/>
          <cdr:cNvSpPr txBox="1"/>
        </cdr:nvSpPr>
        <cdr:spPr>
          <a:xfrm xmlns:a="http://schemas.openxmlformats.org/drawingml/2006/main">
            <a:off x="15903" y="389612"/>
            <a:ext cx="1017766" cy="230589"/>
          </a:xfrm>
          <a:prstGeom xmlns:a="http://schemas.openxmlformats.org/drawingml/2006/main" prst="rect">
            <a:avLst/>
          </a:prstGeom>
          <a:ln xmlns:a="http://schemas.openxmlformats.org/drawingml/2006/main" w="3175">
            <a:noFill/>
            <a:prstDash val="dash"/>
          </a:ln>
        </cdr:spPr>
        <cdr:txBody>
          <a:bodyPr xmlns:a="http://schemas.openxmlformats.org/drawingml/2006/main" vertOverflow="clip" wrap="none" rtlCol="0"/>
          <a:lstStyle xmlns:a="http://schemas.openxmlformats.org/drawingml/2006/main"/>
          <a:p xmlns:a="http://schemas.openxmlformats.org/drawingml/2006/main">
            <a:pPr algn="ctr"/>
            <a:r>
              <a:rPr lang="en-US" sz="900" b="1"/>
              <a:t>Annual increase</a:t>
            </a:r>
          </a:p>
        </cdr:txBody>
      </cdr:sp>
      <cdr:cxnSp macro="">
        <cdr:nvCxnSpPr>
          <cdr:cNvPr id="8" name="Straight Arrow Connector 7"/>
          <cdr:cNvCxnSpPr/>
        </cdr:nvCxnSpPr>
        <cdr:spPr>
          <a:xfrm xmlns:a="http://schemas.openxmlformats.org/drawingml/2006/main">
            <a:off x="492981" y="572493"/>
            <a:ext cx="0" cy="302150"/>
          </a:xfrm>
          <a:prstGeom xmlns:a="http://schemas.openxmlformats.org/drawingml/2006/main" prst="straightConnector1">
            <a:avLst/>
          </a:prstGeom>
          <a:ln xmlns:a="http://schemas.openxmlformats.org/drawingml/2006/main">
            <a:solidFill>
              <a:schemeClr val="tx2">
                <a:lumMod val="50000"/>
              </a:schemeClr>
            </a:solidFill>
            <a:prstDash val="dash"/>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grpSp>
  </cdr:relSizeAnchor>
  <cdr:relSizeAnchor xmlns:cdr="http://schemas.openxmlformats.org/drawingml/2006/chartDrawing">
    <cdr:from>
      <cdr:x>0.13611</cdr:x>
      <cdr:y>0.43736</cdr:y>
    </cdr:from>
    <cdr:to>
      <cdr:x>0.21536</cdr:x>
      <cdr:y>0.80837</cdr:y>
    </cdr:to>
    <cdr:grpSp>
      <cdr:nvGrpSpPr>
        <cdr:cNvPr id="21" name="Group 20"/>
        <cdr:cNvGrpSpPr/>
      </cdr:nvGrpSpPr>
      <cdr:grpSpPr>
        <a:xfrm xmlns:a="http://schemas.openxmlformats.org/drawingml/2006/main">
          <a:off x="705268" y="1573175"/>
          <a:ext cx="410641" cy="1334516"/>
          <a:chOff x="3872285" y="86582"/>
          <a:chExt cx="444394" cy="1017766"/>
        </a:xfrm>
      </cdr:grpSpPr>
      <cdr:sp macro="" textlink="">
        <cdr:nvSpPr>
          <cdr:cNvPr id="10" name="Text Box 1"/>
          <cdr:cNvSpPr txBox="1"/>
        </cdr:nvSpPr>
        <cdr:spPr>
          <a:xfrm xmlns:a="http://schemas.openxmlformats.org/drawingml/2006/main" rot="16200000">
            <a:off x="3692502" y="480170"/>
            <a:ext cx="1017766" cy="230589"/>
          </a:xfrm>
          <a:prstGeom xmlns:a="http://schemas.openxmlformats.org/drawingml/2006/main" prst="rect">
            <a:avLst/>
          </a:prstGeom>
          <a:ln xmlns:a="http://schemas.openxmlformats.org/drawingml/2006/main" w="3175">
            <a:noFill/>
            <a:prstDash val="dash"/>
          </a:ln>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900" b="1" dirty="0"/>
              <a:t>Annual growth %</a:t>
            </a:r>
          </a:p>
        </cdr:txBody>
      </cdr:sp>
      <cdr:cxnSp macro="">
        <cdr:nvCxnSpPr>
          <cdr:cNvPr id="14" name="Straight Arrow Connector 13"/>
          <cdr:cNvCxnSpPr/>
        </cdr:nvCxnSpPr>
        <cdr:spPr>
          <a:xfrm xmlns:a="http://schemas.openxmlformats.org/drawingml/2006/main" flipH="1">
            <a:off x="3872285" y="587513"/>
            <a:ext cx="269465" cy="0"/>
          </a:xfrm>
          <a:prstGeom xmlns:a="http://schemas.openxmlformats.org/drawingml/2006/main" prst="straightConnector1">
            <a:avLst/>
          </a:prstGeom>
          <a:ln xmlns:a="http://schemas.openxmlformats.org/drawingml/2006/main">
            <a:solidFill>
              <a:schemeClr val="tx2">
                <a:lumMod val="50000"/>
              </a:schemeClr>
            </a:solidFill>
            <a:prstDash val="dash"/>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grpSp>
  </cdr:relSizeAnchor>
</c:userShapes>
</file>

<file path=ppt/drawings/drawing4.xml><?xml version="1.0" encoding="utf-8"?>
<c:userShapes xmlns:c="http://schemas.openxmlformats.org/drawingml/2006/chart">
  <cdr:relSizeAnchor xmlns:cdr="http://schemas.openxmlformats.org/drawingml/2006/chartDrawing">
    <cdr:from>
      <cdr:x>0.58499</cdr:x>
      <cdr:y>0.12837</cdr:y>
    </cdr:from>
    <cdr:to>
      <cdr:x>0.97633</cdr:x>
      <cdr:y>0.59103</cdr:y>
    </cdr:to>
    <cdr:sp macro="" textlink="">
      <cdr:nvSpPr>
        <cdr:cNvPr id="3" name="Freeform: Shape 2">
          <a:extLst xmlns:a="http://schemas.openxmlformats.org/drawingml/2006/main">
            <a:ext uri="{FF2B5EF4-FFF2-40B4-BE49-F238E27FC236}">
              <a16:creationId xmlns:a16="http://schemas.microsoft.com/office/drawing/2014/main" id="{F31E23C2-94E2-4C78-BEFA-B944DFC20E02}"/>
            </a:ext>
          </a:extLst>
        </cdr:cNvPr>
        <cdr:cNvSpPr/>
      </cdr:nvSpPr>
      <cdr:spPr>
        <a:xfrm xmlns:a="http://schemas.openxmlformats.org/drawingml/2006/main">
          <a:off x="3923619" y="445692"/>
          <a:ext cx="2624817" cy="1606273"/>
        </a:xfrm>
        <a:custGeom xmlns:a="http://schemas.openxmlformats.org/drawingml/2006/main">
          <a:avLst/>
          <a:gdLst>
            <a:gd name="connsiteX0" fmla="*/ 1145254 w 3767300"/>
            <a:gd name="connsiteY0" fmla="*/ 21253 h 2228255"/>
            <a:gd name="connsiteX1" fmla="*/ 2574004 w 3767300"/>
            <a:gd name="connsiteY1" fmla="*/ 328831 h 2228255"/>
            <a:gd name="connsiteX2" fmla="*/ 3675332 w 3767300"/>
            <a:gd name="connsiteY2" fmla="*/ 1340862 h 2228255"/>
            <a:gd name="connsiteX3" fmla="*/ 3347910 w 3767300"/>
            <a:gd name="connsiteY3" fmla="*/ 2204066 h 2228255"/>
            <a:gd name="connsiteX4" fmla="*/ 520176 w 3767300"/>
            <a:gd name="connsiteY4" fmla="*/ 1886566 h 2228255"/>
            <a:gd name="connsiteX5" fmla="*/ 43926 w 3767300"/>
            <a:gd name="connsiteY5" fmla="*/ 824925 h 2228255"/>
            <a:gd name="connsiteX6" fmla="*/ 1145254 w 3767300"/>
            <a:gd name="connsiteY6" fmla="*/ 21253 h 2228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67300" h="2228255">
              <a:moveTo>
                <a:pt x="1145254" y="21253"/>
              </a:moveTo>
              <a:cubicBezTo>
                <a:pt x="1566934" y="-61429"/>
                <a:pt x="2152324" y="108896"/>
                <a:pt x="2574004" y="328831"/>
              </a:cubicBezTo>
              <a:cubicBezTo>
                <a:pt x="2995684" y="548766"/>
                <a:pt x="3546348" y="1028323"/>
                <a:pt x="3675332" y="1340862"/>
              </a:cubicBezTo>
              <a:cubicBezTo>
                <a:pt x="3804316" y="1653401"/>
                <a:pt x="3873769" y="2113115"/>
                <a:pt x="3347910" y="2204066"/>
              </a:cubicBezTo>
              <a:cubicBezTo>
                <a:pt x="2822051" y="2295017"/>
                <a:pt x="1070840" y="2116423"/>
                <a:pt x="520176" y="1886566"/>
              </a:cubicBezTo>
              <a:cubicBezTo>
                <a:pt x="-30488" y="1656709"/>
                <a:pt x="-51985" y="1135810"/>
                <a:pt x="43926" y="824925"/>
              </a:cubicBezTo>
              <a:cubicBezTo>
                <a:pt x="139837" y="514040"/>
                <a:pt x="723574" y="103935"/>
                <a:pt x="1145254" y="21253"/>
              </a:cubicBezTo>
              <a:close/>
            </a:path>
          </a:pathLst>
        </a:custGeom>
        <a:noFill xmlns:a="http://schemas.openxmlformats.org/drawingml/2006/main"/>
        <a:ln xmlns:a="http://schemas.openxmlformats.org/drawingml/2006/main" w="19050">
          <a:solidFill>
            <a:schemeClr val="tx2">
              <a:lumMod val="50000"/>
              <a:alpha val="34000"/>
            </a:schemeClr>
          </a:solidFill>
          <a:prstDash val="dash"/>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3ECD95-D077-404C-A682-FF7DAC5E8722}" type="datetimeFigureOut">
              <a:rPr lang="en-US" smtClean="0"/>
              <a:t>5/17/2018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0E0F12-C0A2-464A-8FE0-1B5BE31779A0}" type="slidenum">
              <a:rPr lang="en-US" smtClean="0"/>
              <a:t>‹#›</a:t>
            </a:fld>
            <a:endParaRPr lang="en-US"/>
          </a:p>
        </p:txBody>
      </p:sp>
    </p:spTree>
    <p:extLst>
      <p:ext uri="{BB962C8B-B14F-4D97-AF65-F5344CB8AC3E}">
        <p14:creationId xmlns:p14="http://schemas.microsoft.com/office/powerpoint/2010/main" val="2229991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0E0F12-C0A2-464A-8FE0-1B5BE31779A0}" type="slidenum">
              <a:rPr lang="en-US" smtClean="0"/>
              <a:t>1</a:t>
            </a:fld>
            <a:endParaRPr lang="en-US"/>
          </a:p>
        </p:txBody>
      </p:sp>
    </p:spTree>
    <p:extLst>
      <p:ext uri="{BB962C8B-B14F-4D97-AF65-F5344CB8AC3E}">
        <p14:creationId xmlns:p14="http://schemas.microsoft.com/office/powerpoint/2010/main" val="27374651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0E0F12-C0A2-464A-8FE0-1B5BE31779A0}" type="slidenum">
              <a:rPr lang="en-US" smtClean="0"/>
              <a:t>22</a:t>
            </a:fld>
            <a:endParaRPr lang="en-US"/>
          </a:p>
        </p:txBody>
      </p:sp>
    </p:spTree>
    <p:extLst>
      <p:ext uri="{BB962C8B-B14F-4D97-AF65-F5344CB8AC3E}">
        <p14:creationId xmlns:p14="http://schemas.microsoft.com/office/powerpoint/2010/main" val="26928135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0E0F12-C0A2-464A-8FE0-1B5BE31779A0}" type="slidenum">
              <a:rPr lang="en-US" smtClean="0"/>
              <a:t>23</a:t>
            </a:fld>
            <a:endParaRPr lang="en-US"/>
          </a:p>
        </p:txBody>
      </p:sp>
    </p:spTree>
    <p:extLst>
      <p:ext uri="{BB962C8B-B14F-4D97-AF65-F5344CB8AC3E}">
        <p14:creationId xmlns:p14="http://schemas.microsoft.com/office/powerpoint/2010/main" val="20551827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1CB3BD-9578-4C8A-8DF3-97B2E7293473}" type="slidenum">
              <a:rPr lang="en-US" smtClean="0"/>
              <a:t>26</a:t>
            </a:fld>
            <a:endParaRPr lang="en-US"/>
          </a:p>
        </p:txBody>
      </p:sp>
    </p:spTree>
    <p:extLst>
      <p:ext uri="{BB962C8B-B14F-4D97-AF65-F5344CB8AC3E}">
        <p14:creationId xmlns:p14="http://schemas.microsoft.com/office/powerpoint/2010/main" val="2832439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1CB3BD-9578-4C8A-8DF3-97B2E7293473}" type="slidenum">
              <a:rPr lang="en-US" smtClean="0"/>
              <a:t>34</a:t>
            </a:fld>
            <a:endParaRPr lang="en-US"/>
          </a:p>
        </p:txBody>
      </p:sp>
    </p:spTree>
    <p:extLst>
      <p:ext uri="{BB962C8B-B14F-4D97-AF65-F5344CB8AC3E}">
        <p14:creationId xmlns:p14="http://schemas.microsoft.com/office/powerpoint/2010/main" val="10224999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A9ED669-7AAF-4C1A-917F-09CF10E5C0F7}" type="slidenum">
              <a:rPr lang="en-GB" smtClean="0"/>
              <a:t>36</a:t>
            </a:fld>
            <a:endParaRPr lang="en-GB"/>
          </a:p>
        </p:txBody>
      </p:sp>
    </p:spTree>
    <p:extLst>
      <p:ext uri="{BB962C8B-B14F-4D97-AF65-F5344CB8AC3E}">
        <p14:creationId xmlns:p14="http://schemas.microsoft.com/office/powerpoint/2010/main" val="29843148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GB" dirty="0"/>
          </a:p>
        </p:txBody>
      </p:sp>
      <p:sp>
        <p:nvSpPr>
          <p:cNvPr id="4" name="Slide Number Placeholder 3"/>
          <p:cNvSpPr>
            <a:spLocks noGrp="1"/>
          </p:cNvSpPr>
          <p:nvPr>
            <p:ph type="sldNum" sz="quarter" idx="10"/>
          </p:nvPr>
        </p:nvSpPr>
        <p:spPr/>
        <p:txBody>
          <a:bodyPr/>
          <a:lstStyle/>
          <a:p>
            <a:fld id="{1A9ED669-7AAF-4C1A-917F-09CF10E5C0F7}" type="slidenum">
              <a:rPr lang="en-GB" smtClean="0"/>
              <a:t>37</a:t>
            </a:fld>
            <a:endParaRPr lang="en-GB"/>
          </a:p>
        </p:txBody>
      </p:sp>
    </p:spTree>
    <p:extLst>
      <p:ext uri="{BB962C8B-B14F-4D97-AF65-F5344CB8AC3E}">
        <p14:creationId xmlns:p14="http://schemas.microsoft.com/office/powerpoint/2010/main" val="20369317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A9ED669-7AAF-4C1A-917F-09CF10E5C0F7}" type="slidenum">
              <a:rPr lang="en-GB" smtClean="0"/>
              <a:t>38</a:t>
            </a:fld>
            <a:endParaRPr lang="en-GB"/>
          </a:p>
        </p:txBody>
      </p:sp>
    </p:spTree>
    <p:extLst>
      <p:ext uri="{BB962C8B-B14F-4D97-AF65-F5344CB8AC3E}">
        <p14:creationId xmlns:p14="http://schemas.microsoft.com/office/powerpoint/2010/main" val="38797309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9ED669-7AAF-4C1A-917F-09CF10E5C0F7}" type="slidenum">
              <a:rPr lang="en-GB" smtClean="0"/>
              <a:t>39</a:t>
            </a:fld>
            <a:endParaRPr lang="en-GB"/>
          </a:p>
        </p:txBody>
      </p:sp>
    </p:spTree>
    <p:extLst>
      <p:ext uri="{BB962C8B-B14F-4D97-AF65-F5344CB8AC3E}">
        <p14:creationId xmlns:p14="http://schemas.microsoft.com/office/powerpoint/2010/main" val="31538121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0E0F12-C0A2-464A-8FE0-1B5BE31779A0}" type="slidenum">
              <a:rPr lang="en-US" smtClean="0"/>
              <a:t>2</a:t>
            </a:fld>
            <a:endParaRPr lang="en-US"/>
          </a:p>
        </p:txBody>
      </p:sp>
    </p:spTree>
    <p:extLst>
      <p:ext uri="{BB962C8B-B14F-4D97-AF65-F5344CB8AC3E}">
        <p14:creationId xmlns:p14="http://schemas.microsoft.com/office/powerpoint/2010/main" val="1403589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0E0F12-C0A2-464A-8FE0-1B5BE31779A0}" type="slidenum">
              <a:rPr lang="en-US" smtClean="0"/>
              <a:t>3</a:t>
            </a:fld>
            <a:endParaRPr lang="en-US"/>
          </a:p>
        </p:txBody>
      </p:sp>
    </p:spTree>
    <p:extLst>
      <p:ext uri="{BB962C8B-B14F-4D97-AF65-F5344CB8AC3E}">
        <p14:creationId xmlns:p14="http://schemas.microsoft.com/office/powerpoint/2010/main" val="2274999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0E0F12-C0A2-464A-8FE0-1B5BE31779A0}" type="slidenum">
              <a:rPr lang="en-US" smtClean="0"/>
              <a:t>5</a:t>
            </a:fld>
            <a:endParaRPr lang="en-US"/>
          </a:p>
        </p:txBody>
      </p:sp>
    </p:spTree>
    <p:extLst>
      <p:ext uri="{BB962C8B-B14F-4D97-AF65-F5344CB8AC3E}">
        <p14:creationId xmlns:p14="http://schemas.microsoft.com/office/powerpoint/2010/main" val="25549497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0E0F12-C0A2-464A-8FE0-1B5BE31779A0}" type="slidenum">
              <a:rPr lang="en-US" smtClean="0"/>
              <a:t>6</a:t>
            </a:fld>
            <a:endParaRPr lang="en-US"/>
          </a:p>
        </p:txBody>
      </p:sp>
    </p:spTree>
    <p:extLst>
      <p:ext uri="{BB962C8B-B14F-4D97-AF65-F5344CB8AC3E}">
        <p14:creationId xmlns:p14="http://schemas.microsoft.com/office/powerpoint/2010/main" val="4911538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1CB3BD-9578-4C8A-8DF3-97B2E7293473}" type="slidenum">
              <a:rPr lang="en-US" smtClean="0"/>
              <a:t>12</a:t>
            </a:fld>
            <a:endParaRPr lang="en-US"/>
          </a:p>
        </p:txBody>
      </p:sp>
    </p:spTree>
    <p:extLst>
      <p:ext uri="{BB962C8B-B14F-4D97-AF65-F5344CB8AC3E}">
        <p14:creationId xmlns:p14="http://schemas.microsoft.com/office/powerpoint/2010/main" val="9777211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1CB3BD-9578-4C8A-8DF3-97B2E7293473}" type="slidenum">
              <a:rPr lang="en-US" smtClean="0"/>
              <a:t>14</a:t>
            </a:fld>
            <a:endParaRPr lang="en-US"/>
          </a:p>
        </p:txBody>
      </p:sp>
    </p:spTree>
    <p:extLst>
      <p:ext uri="{BB962C8B-B14F-4D97-AF65-F5344CB8AC3E}">
        <p14:creationId xmlns:p14="http://schemas.microsoft.com/office/powerpoint/2010/main" val="38486582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1CB3BD-9578-4C8A-8DF3-97B2E7293473}" type="slidenum">
              <a:rPr lang="en-US" smtClean="0"/>
              <a:t>19</a:t>
            </a:fld>
            <a:endParaRPr lang="en-US"/>
          </a:p>
        </p:txBody>
      </p:sp>
    </p:spTree>
    <p:extLst>
      <p:ext uri="{BB962C8B-B14F-4D97-AF65-F5344CB8AC3E}">
        <p14:creationId xmlns:p14="http://schemas.microsoft.com/office/powerpoint/2010/main" val="780794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0E0F12-C0A2-464A-8FE0-1B5BE31779A0}" type="slidenum">
              <a:rPr lang="en-US" smtClean="0"/>
              <a:t>20</a:t>
            </a:fld>
            <a:endParaRPr lang="en-US"/>
          </a:p>
        </p:txBody>
      </p:sp>
    </p:spTree>
    <p:extLst>
      <p:ext uri="{BB962C8B-B14F-4D97-AF65-F5344CB8AC3E}">
        <p14:creationId xmlns:p14="http://schemas.microsoft.com/office/powerpoint/2010/main" val="4134931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7FDA7D-C8B0-40E9-B527-35513A57FE34}" type="datetimeFigureOut">
              <a:rPr lang="en-US" smtClean="0"/>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565B8D-167E-4CF1-9BCF-FFC50B85DDC8}" type="slidenum">
              <a:rPr lang="en-US" smtClean="0"/>
              <a:t>‹#›</a:t>
            </a:fld>
            <a:endParaRPr lang="en-US"/>
          </a:p>
        </p:txBody>
      </p:sp>
    </p:spTree>
    <p:extLst>
      <p:ext uri="{BB962C8B-B14F-4D97-AF65-F5344CB8AC3E}">
        <p14:creationId xmlns:p14="http://schemas.microsoft.com/office/powerpoint/2010/main" val="768286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7FDA7D-C8B0-40E9-B527-35513A57FE34}" type="datetimeFigureOut">
              <a:rPr lang="en-US" smtClean="0"/>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565B8D-167E-4CF1-9BCF-FFC50B85DDC8}" type="slidenum">
              <a:rPr lang="en-US" smtClean="0"/>
              <a:t>‹#›</a:t>
            </a:fld>
            <a:endParaRPr lang="en-US"/>
          </a:p>
        </p:txBody>
      </p:sp>
    </p:spTree>
    <p:extLst>
      <p:ext uri="{BB962C8B-B14F-4D97-AF65-F5344CB8AC3E}">
        <p14:creationId xmlns:p14="http://schemas.microsoft.com/office/powerpoint/2010/main" val="828473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7FDA7D-C8B0-40E9-B527-35513A57FE34}" type="datetimeFigureOut">
              <a:rPr lang="en-US" smtClean="0"/>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565B8D-167E-4CF1-9BCF-FFC50B85DDC8}" type="slidenum">
              <a:rPr lang="en-US" smtClean="0"/>
              <a:t>‹#›</a:t>
            </a:fld>
            <a:endParaRPr lang="en-US"/>
          </a:p>
        </p:txBody>
      </p:sp>
    </p:spTree>
    <p:extLst>
      <p:ext uri="{BB962C8B-B14F-4D97-AF65-F5344CB8AC3E}">
        <p14:creationId xmlns:p14="http://schemas.microsoft.com/office/powerpoint/2010/main" val="1424601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7FDA7D-C8B0-40E9-B527-35513A57FE34}" type="datetimeFigureOut">
              <a:rPr lang="en-US" smtClean="0"/>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565B8D-167E-4CF1-9BCF-FFC50B85DDC8}" type="slidenum">
              <a:rPr lang="en-US" smtClean="0"/>
              <a:t>‹#›</a:t>
            </a:fld>
            <a:endParaRPr lang="en-US"/>
          </a:p>
        </p:txBody>
      </p:sp>
    </p:spTree>
    <p:extLst>
      <p:ext uri="{BB962C8B-B14F-4D97-AF65-F5344CB8AC3E}">
        <p14:creationId xmlns:p14="http://schemas.microsoft.com/office/powerpoint/2010/main" val="2248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67FDA7D-C8B0-40E9-B527-35513A57FE34}" type="datetimeFigureOut">
              <a:rPr lang="en-US" smtClean="0"/>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565B8D-167E-4CF1-9BCF-FFC50B85DDC8}" type="slidenum">
              <a:rPr lang="en-US" smtClean="0"/>
              <a:t>‹#›</a:t>
            </a:fld>
            <a:endParaRPr lang="en-US"/>
          </a:p>
        </p:txBody>
      </p:sp>
    </p:spTree>
    <p:extLst>
      <p:ext uri="{BB962C8B-B14F-4D97-AF65-F5344CB8AC3E}">
        <p14:creationId xmlns:p14="http://schemas.microsoft.com/office/powerpoint/2010/main" val="4042197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67FDA7D-C8B0-40E9-B527-35513A57FE34}" type="datetimeFigureOut">
              <a:rPr lang="en-US" smtClean="0"/>
              <a:t>5/17/2018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565B8D-167E-4CF1-9BCF-FFC50B85DDC8}" type="slidenum">
              <a:rPr lang="en-US" smtClean="0"/>
              <a:t>‹#›</a:t>
            </a:fld>
            <a:endParaRPr lang="en-US"/>
          </a:p>
        </p:txBody>
      </p:sp>
    </p:spTree>
    <p:extLst>
      <p:ext uri="{BB962C8B-B14F-4D97-AF65-F5344CB8AC3E}">
        <p14:creationId xmlns:p14="http://schemas.microsoft.com/office/powerpoint/2010/main" val="1584021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67FDA7D-C8B0-40E9-B527-35513A57FE34}" type="datetimeFigureOut">
              <a:rPr lang="en-US" smtClean="0"/>
              <a:t>5/17/2018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565B8D-167E-4CF1-9BCF-FFC50B85DDC8}" type="slidenum">
              <a:rPr lang="en-US" smtClean="0"/>
              <a:t>‹#›</a:t>
            </a:fld>
            <a:endParaRPr lang="en-US"/>
          </a:p>
        </p:txBody>
      </p:sp>
    </p:spTree>
    <p:extLst>
      <p:ext uri="{BB962C8B-B14F-4D97-AF65-F5344CB8AC3E}">
        <p14:creationId xmlns:p14="http://schemas.microsoft.com/office/powerpoint/2010/main" val="3799402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67FDA7D-C8B0-40E9-B527-35513A57FE34}" type="datetimeFigureOut">
              <a:rPr lang="en-US" smtClean="0"/>
              <a:t>5/17/2018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565B8D-167E-4CF1-9BCF-FFC50B85DDC8}" type="slidenum">
              <a:rPr lang="en-US" smtClean="0"/>
              <a:t>‹#›</a:t>
            </a:fld>
            <a:endParaRPr lang="en-US"/>
          </a:p>
        </p:txBody>
      </p:sp>
    </p:spTree>
    <p:extLst>
      <p:ext uri="{BB962C8B-B14F-4D97-AF65-F5344CB8AC3E}">
        <p14:creationId xmlns:p14="http://schemas.microsoft.com/office/powerpoint/2010/main" val="2540278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7FDA7D-C8B0-40E9-B527-35513A57FE34}" type="datetimeFigureOut">
              <a:rPr lang="en-US" smtClean="0"/>
              <a:t>5/17/2018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565B8D-167E-4CF1-9BCF-FFC50B85DDC8}" type="slidenum">
              <a:rPr lang="en-US" smtClean="0"/>
              <a:t>‹#›</a:t>
            </a:fld>
            <a:endParaRPr lang="en-US"/>
          </a:p>
        </p:txBody>
      </p:sp>
    </p:spTree>
    <p:extLst>
      <p:ext uri="{BB962C8B-B14F-4D97-AF65-F5344CB8AC3E}">
        <p14:creationId xmlns:p14="http://schemas.microsoft.com/office/powerpoint/2010/main" val="1470414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67FDA7D-C8B0-40E9-B527-35513A57FE34}" type="datetimeFigureOut">
              <a:rPr lang="en-US" smtClean="0"/>
              <a:t>5/17/2018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565B8D-167E-4CF1-9BCF-FFC50B85DDC8}" type="slidenum">
              <a:rPr lang="en-US" smtClean="0"/>
              <a:t>‹#›</a:t>
            </a:fld>
            <a:endParaRPr lang="en-US"/>
          </a:p>
        </p:txBody>
      </p:sp>
    </p:spTree>
    <p:extLst>
      <p:ext uri="{BB962C8B-B14F-4D97-AF65-F5344CB8AC3E}">
        <p14:creationId xmlns:p14="http://schemas.microsoft.com/office/powerpoint/2010/main" val="3570172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67FDA7D-C8B0-40E9-B527-35513A57FE34}" type="datetimeFigureOut">
              <a:rPr lang="en-US" smtClean="0"/>
              <a:t>5/17/2018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565B8D-167E-4CF1-9BCF-FFC50B85DDC8}" type="slidenum">
              <a:rPr lang="en-US" smtClean="0"/>
              <a:t>‹#›</a:t>
            </a:fld>
            <a:endParaRPr lang="en-US"/>
          </a:p>
        </p:txBody>
      </p:sp>
    </p:spTree>
    <p:extLst>
      <p:ext uri="{BB962C8B-B14F-4D97-AF65-F5344CB8AC3E}">
        <p14:creationId xmlns:p14="http://schemas.microsoft.com/office/powerpoint/2010/main" val="1052937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7FDA7D-C8B0-40E9-B527-35513A57FE34}" type="datetimeFigureOut">
              <a:rPr lang="en-US" smtClean="0"/>
              <a:t>5/17/2018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565B8D-167E-4CF1-9BCF-FFC50B85DDC8}" type="slidenum">
              <a:rPr lang="en-US" smtClean="0"/>
              <a:t>‹#›</a:t>
            </a:fld>
            <a:endParaRPr lang="en-US"/>
          </a:p>
        </p:txBody>
      </p:sp>
    </p:spTree>
    <p:extLst>
      <p:ext uri="{BB962C8B-B14F-4D97-AF65-F5344CB8AC3E}">
        <p14:creationId xmlns:p14="http://schemas.microsoft.com/office/powerpoint/2010/main" val="38737386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chart" Target="../charts/chart7.xml"/><Relationship Id="rId7" Type="http://schemas.openxmlformats.org/officeDocument/2006/relationships/chart" Target="../charts/chart11.xml"/><Relationship Id="rId2" Type="http://schemas.openxmlformats.org/officeDocument/2006/relationships/chart" Target="../charts/chart6.xml"/><Relationship Id="rId1" Type="http://schemas.openxmlformats.org/officeDocument/2006/relationships/slideLayout" Target="../slideLayouts/slideLayout2.xml"/><Relationship Id="rId6" Type="http://schemas.openxmlformats.org/officeDocument/2006/relationships/chart" Target="../charts/chart10.xml"/><Relationship Id="rId5" Type="http://schemas.openxmlformats.org/officeDocument/2006/relationships/chart" Target="../charts/chart9.xml"/><Relationship Id="rId4" Type="http://schemas.openxmlformats.org/officeDocument/2006/relationships/chart" Target="../charts/chart8.xml"/></Relationships>
</file>

<file path=ppt/slides/_rels/slide14.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2.xml"/><Relationship Id="rId5" Type="http://schemas.openxmlformats.org/officeDocument/2006/relationships/chart" Target="../charts/chart16.xml"/><Relationship Id="rId4" Type="http://schemas.openxmlformats.org/officeDocument/2006/relationships/chart" Target="../charts/chart15.xml"/></Relationships>
</file>

<file path=ppt/slides/_rels/slide16.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2.xml"/><Relationship Id="rId4" Type="http://schemas.openxmlformats.org/officeDocument/2006/relationships/chart" Target="../charts/chart19.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38.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19.jpeg"/><Relationship Id="rId7" Type="http://schemas.openxmlformats.org/officeDocument/2006/relationships/image" Target="../media/image23.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 Id="rId9" Type="http://schemas.openxmlformats.org/officeDocument/2006/relationships/image" Target="../media/image25.png"/></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19618"/>
            <a:ext cx="9144000" cy="940588"/>
          </a:xfrm>
        </p:spPr>
        <p:txBody>
          <a:bodyPr>
            <a:normAutofit/>
          </a:bodyPr>
          <a:lstStyle/>
          <a:p>
            <a:r>
              <a:rPr lang="en-US" sz="4400" b="1" dirty="0" smtClean="0"/>
              <a:t>The Future of Domestic Work in the GCC</a:t>
            </a:r>
            <a:endParaRPr lang="en-US" sz="4400" b="1" dirty="0"/>
          </a:p>
        </p:txBody>
      </p:sp>
      <p:sp>
        <p:nvSpPr>
          <p:cNvPr id="3" name="Subtitle 2"/>
          <p:cNvSpPr>
            <a:spLocks noGrp="1"/>
          </p:cNvSpPr>
          <p:nvPr>
            <p:ph type="subTitle" idx="1"/>
          </p:nvPr>
        </p:nvSpPr>
        <p:spPr>
          <a:xfrm>
            <a:off x="1524000" y="4368954"/>
            <a:ext cx="9144000" cy="2296005"/>
          </a:xfrm>
        </p:spPr>
        <p:txBody>
          <a:bodyPr>
            <a:normAutofit lnSpcReduction="10000"/>
          </a:bodyPr>
          <a:lstStyle/>
          <a:p>
            <a:r>
              <a:rPr lang="en-US" sz="2200" dirty="0" smtClean="0"/>
              <a:t>Marie Jose Tayah (IDWF) &amp; Hadi Assaf (Consultant)</a:t>
            </a:r>
          </a:p>
          <a:p>
            <a:endParaRPr lang="en-US" i="1" dirty="0" smtClean="0"/>
          </a:p>
          <a:p>
            <a:r>
              <a:rPr lang="en-US" sz="2200" b="1" dirty="0" smtClean="0"/>
              <a:t>Research commissioned by the Secretariat of the Abu Dhabi Dialogue </a:t>
            </a:r>
            <a:r>
              <a:rPr lang="en-GB" sz="2200" b="1" dirty="0"/>
              <a:t>among the Asian labour-sending and receiving </a:t>
            </a:r>
            <a:r>
              <a:rPr lang="en-GB" sz="2200" b="1" dirty="0" smtClean="0"/>
              <a:t>countries</a:t>
            </a:r>
          </a:p>
          <a:p>
            <a:endParaRPr lang="en-GB" sz="2200" b="1" dirty="0" smtClean="0"/>
          </a:p>
          <a:p>
            <a:r>
              <a:rPr lang="en-GB" sz="2200" b="1" dirty="0" smtClean="0"/>
              <a:t>Senior </a:t>
            </a:r>
            <a:r>
              <a:rPr lang="en-GB" sz="2200" b="1" dirty="0"/>
              <a:t>Officials’ Meeting in Colombo, Sri Lanka on 8-9 May </a:t>
            </a:r>
            <a:r>
              <a:rPr lang="en-GB" sz="2200" b="1" dirty="0" smtClean="0"/>
              <a:t>2018</a:t>
            </a:r>
            <a:endParaRPr lang="en-US" sz="2200" b="1" dirty="0"/>
          </a:p>
        </p:txBody>
      </p:sp>
      <p:pic>
        <p:nvPicPr>
          <p:cNvPr id="4" name="Picture 3"/>
          <p:cNvPicPr>
            <a:picLocks noChangeAspect="1"/>
          </p:cNvPicPr>
          <p:nvPr/>
        </p:nvPicPr>
        <p:blipFill>
          <a:blip r:embed="rId3"/>
          <a:stretch>
            <a:fillRect/>
          </a:stretch>
        </p:blipFill>
        <p:spPr>
          <a:xfrm>
            <a:off x="4610612" y="1192416"/>
            <a:ext cx="2970777" cy="3025623"/>
          </a:xfrm>
          <a:prstGeom prst="rect">
            <a:avLst/>
          </a:prstGeom>
        </p:spPr>
      </p:pic>
    </p:spTree>
    <p:extLst>
      <p:ext uri="{BB962C8B-B14F-4D97-AF65-F5344CB8AC3E}">
        <p14:creationId xmlns:p14="http://schemas.microsoft.com/office/powerpoint/2010/main" val="27749092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965200" y="1435100"/>
            <a:ext cx="10261600" cy="1447800"/>
          </a:xfrm>
          <a:prstGeom prst="round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smtClean="0"/>
              <a:t>B1. </a:t>
            </a:r>
            <a:r>
              <a:rPr lang="en-US" sz="3600" b="1" dirty="0"/>
              <a:t>Explaining the demand for domestic workers: National Households</a:t>
            </a:r>
            <a:endParaRPr lang="en-US" sz="3600" dirty="0"/>
          </a:p>
        </p:txBody>
      </p:sp>
      <p:pic>
        <p:nvPicPr>
          <p:cNvPr id="9" name="Picture 8"/>
          <p:cNvPicPr>
            <a:picLocks noChangeAspect="1"/>
          </p:cNvPicPr>
          <p:nvPr/>
        </p:nvPicPr>
        <p:blipFill>
          <a:blip r:embed="rId2">
            <a:grayscl/>
          </a:blip>
          <a:stretch>
            <a:fillRect/>
          </a:stretch>
        </p:blipFill>
        <p:spPr>
          <a:xfrm>
            <a:off x="4114135" y="3366958"/>
            <a:ext cx="3963730" cy="1954342"/>
          </a:xfrm>
          <a:prstGeom prst="rect">
            <a:avLst/>
          </a:prstGeom>
        </p:spPr>
      </p:pic>
    </p:spTree>
    <p:extLst>
      <p:ext uri="{BB962C8B-B14F-4D97-AF65-F5344CB8AC3E}">
        <p14:creationId xmlns:p14="http://schemas.microsoft.com/office/powerpoint/2010/main" val="16830707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821798771"/>
              </p:ext>
            </p:extLst>
          </p:nvPr>
        </p:nvGraphicFramePr>
        <p:xfrm>
          <a:off x="1287781" y="1213612"/>
          <a:ext cx="9616440" cy="5185551"/>
        </p:xfrm>
        <a:graphic>
          <a:graphicData uri="http://schemas.openxmlformats.org/drawingml/2006/table">
            <a:tbl>
              <a:tblPr firstRow="1" firstCol="1" bandRow="1"/>
              <a:tblGrid>
                <a:gridCol w="3204794">
                  <a:extLst>
                    <a:ext uri="{9D8B030D-6E8A-4147-A177-3AD203B41FA5}">
                      <a16:colId xmlns:a16="http://schemas.microsoft.com/office/drawing/2014/main" val="3082747622"/>
                    </a:ext>
                  </a:extLst>
                </a:gridCol>
                <a:gridCol w="6411646">
                  <a:extLst>
                    <a:ext uri="{9D8B030D-6E8A-4147-A177-3AD203B41FA5}">
                      <a16:colId xmlns:a16="http://schemas.microsoft.com/office/drawing/2014/main" val="3435786307"/>
                    </a:ext>
                  </a:extLst>
                </a:gridCol>
              </a:tblGrid>
              <a:tr h="2348089">
                <a:tc>
                  <a:txBody>
                    <a:bodyPr/>
                    <a:lstStyle/>
                    <a:p>
                      <a:pPr marL="0" marR="0" algn="just">
                        <a:lnSpc>
                          <a:spcPct val="107000"/>
                        </a:lnSpc>
                        <a:spcBef>
                          <a:spcPts val="0"/>
                        </a:spcBef>
                        <a:spcAft>
                          <a:spcPts val="0"/>
                        </a:spcAft>
                      </a:pPr>
                      <a:r>
                        <a:rPr lang="en-GB" sz="2000" b="1" dirty="0">
                          <a:effectLst/>
                          <a:latin typeface="Calibri Light" panose="020F0302020204030204" pitchFamily="34" charset="0"/>
                          <a:ea typeface="Calibri" panose="020F0502020204030204" pitchFamily="34" charset="0"/>
                          <a:cs typeface="Arial" panose="020B0604020202020204" pitchFamily="34" charset="0"/>
                        </a:rPr>
                        <a:t>Familializing care policies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GB" sz="2000" i="1" dirty="0">
                          <a:effectLst/>
                          <a:latin typeface="Calibri Light" panose="020F0302020204030204" pitchFamily="34" charset="0"/>
                          <a:ea typeface="Calibri" panose="020F0502020204030204" pitchFamily="34" charset="0"/>
                          <a:cs typeface="Arial" panose="020B0604020202020204" pitchFamily="34" charset="0"/>
                        </a:rPr>
                        <a:t>(providing incentives for care by the family)</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GB" sz="2000" b="1" i="1" dirty="0">
                          <a:effectLst/>
                          <a:latin typeface="Calibri Light" panose="020F0302020204030204" pitchFamily="34" charset="0"/>
                          <a:ea typeface="Calibri" panose="020F0502020204030204" pitchFamily="34" charset="0"/>
                          <a:cs typeface="Arial" panose="020B0604020202020204" pitchFamily="34" charset="0"/>
                        </a:rPr>
                        <a:t>Time rights</a:t>
                      </a:r>
                      <a:r>
                        <a:rPr lang="en-GB" sz="2000" b="1" dirty="0">
                          <a:effectLst/>
                          <a:latin typeface="Calibri Light" panose="020F0302020204030204" pitchFamily="34" charset="0"/>
                          <a:ea typeface="Calibri" panose="020F0502020204030204" pitchFamily="34" charset="0"/>
                          <a:cs typeface="Arial" panose="020B0604020202020204" pitchFamily="34" charset="0"/>
                        </a:rPr>
                        <a:t>:</a:t>
                      </a:r>
                      <a:r>
                        <a:rPr lang="en-GB" sz="2000" dirty="0">
                          <a:effectLst/>
                          <a:latin typeface="Calibri Light" panose="020F0302020204030204" pitchFamily="34" charset="0"/>
                          <a:ea typeface="Calibri" panose="020F0502020204030204" pitchFamily="34" charset="0"/>
                          <a:cs typeface="Arial" panose="020B0604020202020204" pitchFamily="34" charset="0"/>
                        </a:rPr>
                        <a:t> such as parental leave or care leave.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GB" sz="2000" b="1" i="1" dirty="0">
                          <a:effectLst/>
                          <a:latin typeface="Calibri Light" panose="020F0302020204030204" pitchFamily="34" charset="0"/>
                          <a:ea typeface="Calibri" panose="020F0502020204030204" pitchFamily="34" charset="0"/>
                          <a:cs typeface="Arial" panose="020B0604020202020204" pitchFamily="34" charset="0"/>
                        </a:rPr>
                        <a:t>Part-time work</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GB" sz="2000" b="1" i="1" dirty="0">
                          <a:effectLst/>
                          <a:latin typeface="Calibri Light" panose="020F0302020204030204" pitchFamily="34" charset="0"/>
                          <a:ea typeface="Calibri" panose="020F0502020204030204" pitchFamily="34" charset="0"/>
                          <a:cs typeface="Arial" panose="020B0604020202020204" pitchFamily="34" charset="0"/>
                        </a:rPr>
                        <a:t>Long leaves</a:t>
                      </a:r>
                      <a:r>
                        <a:rPr lang="en-GB" sz="2000" dirty="0">
                          <a:effectLst/>
                          <a:latin typeface="Calibri Light" panose="020F0302020204030204" pitchFamily="34" charset="0"/>
                          <a:ea typeface="Calibri" panose="020F0502020204030204" pitchFamily="34" charset="0"/>
                          <a:cs typeface="Arial" panose="020B0604020202020204" pitchFamily="34" charset="0"/>
                        </a:rPr>
                        <a:t> (negative influence on reintegration into the labour market).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GB" sz="2000" b="1" i="1" dirty="0">
                          <a:effectLst/>
                          <a:latin typeface="Calibri Light" panose="020F0302020204030204" pitchFamily="34" charset="0"/>
                          <a:ea typeface="Calibri" panose="020F0502020204030204" pitchFamily="34" charset="0"/>
                          <a:cs typeface="Arial" panose="020B0604020202020204" pitchFamily="34" charset="0"/>
                        </a:rPr>
                        <a:t>Cash benefits</a:t>
                      </a:r>
                      <a:r>
                        <a:rPr lang="en-GB" sz="2000" dirty="0">
                          <a:effectLst/>
                          <a:latin typeface="Calibri Light" panose="020F0302020204030204" pitchFamily="34" charset="0"/>
                          <a:ea typeface="Calibri" panose="020F0502020204030204" pitchFamily="34" charset="0"/>
                          <a:cs typeface="Arial" panose="020B0604020202020204" pitchFamily="34" charset="0"/>
                        </a:rPr>
                        <a:t>: survivor’s pension or free membership of the spouse’s health insurance plan; parental leave benefits or care leave benefits.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GB" sz="2000" dirty="0">
                          <a:effectLst/>
                          <a:latin typeface="Calibri Light" panose="020F0302020204030204" pitchFamily="34" charset="0"/>
                          <a:ea typeface="Calibri" panose="020F0502020204030204" pitchFamily="34" charset="0"/>
                          <a:cs typeface="Arial" panose="020B0604020202020204" pitchFamily="34" charset="0"/>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extLst>
                  <a:ext uri="{0D108BD9-81ED-4DB2-BD59-A6C34878D82A}">
                    <a16:rowId xmlns:a16="http://schemas.microsoft.com/office/drawing/2014/main" val="335714879"/>
                  </a:ext>
                </a:extLst>
              </a:tr>
              <a:tr h="2054578">
                <a:tc>
                  <a:txBody>
                    <a:bodyPr/>
                    <a:lstStyle/>
                    <a:p>
                      <a:pPr marL="0" marR="0" algn="just">
                        <a:lnSpc>
                          <a:spcPct val="107000"/>
                        </a:lnSpc>
                        <a:spcBef>
                          <a:spcPts val="0"/>
                        </a:spcBef>
                        <a:spcAft>
                          <a:spcPts val="0"/>
                        </a:spcAft>
                      </a:pPr>
                      <a:r>
                        <a:rPr lang="en-GB" sz="2000" b="1">
                          <a:effectLst/>
                          <a:latin typeface="Calibri Light" panose="020F0302020204030204" pitchFamily="34" charset="0"/>
                          <a:ea typeface="Calibri" panose="020F0502020204030204" pitchFamily="34" charset="0"/>
                          <a:cs typeface="Arial" panose="020B0604020202020204" pitchFamily="34" charset="0"/>
                        </a:rPr>
                        <a:t>De-familializing care policies</a:t>
                      </a:r>
                      <a:endParaRPr lang="en-US" sz="200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GB" sz="2000" i="1">
                          <a:effectLst/>
                          <a:latin typeface="Calibri Light" panose="020F0302020204030204" pitchFamily="34" charset="0"/>
                          <a:ea typeface="Calibri" panose="020F0502020204030204" pitchFamily="34" charset="0"/>
                          <a:cs typeface="Arial" panose="020B0604020202020204" pitchFamily="34" charset="0"/>
                        </a:rPr>
                        <a:t>(de-incentivizing care by the family)</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GB" sz="2000" b="1" dirty="0">
                          <a:effectLst/>
                          <a:latin typeface="Calibri Light" panose="020F0302020204030204" pitchFamily="34" charset="0"/>
                          <a:ea typeface="Calibri" panose="020F0502020204030204" pitchFamily="34" charset="0"/>
                          <a:cs typeface="Arial" panose="020B0604020202020204" pitchFamily="34" charset="0"/>
                        </a:rPr>
                        <a:t>Day care:</a:t>
                      </a:r>
                      <a:r>
                        <a:rPr lang="en-GB" sz="2000" dirty="0">
                          <a:effectLst/>
                          <a:latin typeface="Calibri Light" panose="020F0302020204030204" pitchFamily="34" charset="0"/>
                          <a:ea typeface="Calibri" panose="020F0502020204030204" pitchFamily="34" charset="0"/>
                          <a:cs typeface="Arial" panose="020B0604020202020204" pitchFamily="34" charset="0"/>
                        </a:rPr>
                        <a:t> long and flexible opening hours, easy access to care facilities (high supply and low costs), and a high quality of care provision.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GB" sz="2000" dirty="0">
                          <a:effectLst/>
                          <a:latin typeface="Calibri Light" panose="020F0302020204030204" pitchFamily="34" charset="0"/>
                          <a:ea typeface="Calibri" panose="020F0502020204030204" pitchFamily="34" charset="0"/>
                          <a:cs typeface="Arial" panose="020B0604020202020204" pitchFamily="34" charset="0"/>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GB" sz="2000" b="1" i="1" dirty="0">
                          <a:effectLst/>
                          <a:latin typeface="Calibri Light" panose="020F0302020204030204" pitchFamily="34" charset="0"/>
                          <a:ea typeface="Calibri" panose="020F0502020204030204" pitchFamily="34" charset="0"/>
                          <a:cs typeface="Arial" panose="020B0604020202020204" pitchFamily="34" charset="0"/>
                        </a:rPr>
                        <a:t>Residential or partially residential care facilities for the elderly.</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GB" sz="2000" dirty="0">
                          <a:effectLst/>
                          <a:latin typeface="Calibri Light" panose="020F0302020204030204" pitchFamily="34" charset="0"/>
                          <a:ea typeface="Calibri" panose="020F0502020204030204" pitchFamily="34" charset="0"/>
                          <a:cs typeface="Arial" panose="020B0604020202020204" pitchFamily="34" charset="0"/>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GB" sz="2000" b="1" i="1" dirty="0">
                          <a:effectLst/>
                          <a:latin typeface="Calibri Light" panose="020F0302020204030204" pitchFamily="34" charset="0"/>
                          <a:ea typeface="Calibri" panose="020F0502020204030204" pitchFamily="34" charset="0"/>
                          <a:cs typeface="Arial" panose="020B0604020202020204" pitchFamily="34" charset="0"/>
                        </a:rPr>
                        <a:t>Dense network of ambulatory care services for the elderly: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extLst>
                  <a:ext uri="{0D108BD9-81ED-4DB2-BD59-A6C34878D82A}">
                    <a16:rowId xmlns:a16="http://schemas.microsoft.com/office/drawing/2014/main" val="4102685744"/>
                  </a:ext>
                </a:extLst>
              </a:tr>
              <a:tr h="293511">
                <a:tc gridSpan="2">
                  <a:txBody>
                    <a:bodyPr/>
                    <a:lstStyle/>
                    <a:p>
                      <a:pPr marL="0" marR="0" algn="just">
                        <a:lnSpc>
                          <a:spcPct val="107000"/>
                        </a:lnSpc>
                        <a:spcBef>
                          <a:spcPts val="0"/>
                        </a:spcBef>
                        <a:spcAft>
                          <a:spcPts val="0"/>
                        </a:spcAft>
                      </a:pPr>
                      <a:r>
                        <a:rPr lang="en-GB" sz="1600" i="1" dirty="0">
                          <a:effectLst/>
                          <a:latin typeface="Calibri Light" panose="020F0302020204030204" pitchFamily="34" charset="0"/>
                          <a:ea typeface="Calibri" panose="020F0502020204030204" pitchFamily="34" charset="0"/>
                          <a:cs typeface="Arial" panose="020B0604020202020204" pitchFamily="34" charset="0"/>
                        </a:rPr>
                        <a:t>Source</a:t>
                      </a:r>
                      <a:r>
                        <a:rPr lang="en-GB" sz="1600" dirty="0">
                          <a:effectLst/>
                          <a:latin typeface="Calibri Light" panose="020F0302020204030204" pitchFamily="34" charset="0"/>
                          <a:ea typeface="Calibri" panose="020F0502020204030204" pitchFamily="34" charset="0"/>
                          <a:cs typeface="Arial" panose="020B0604020202020204" pitchFamily="34" charset="0"/>
                        </a:rPr>
                        <a:t>: Adapted from Leitner 2003.</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788862244"/>
                  </a:ext>
                </a:extLst>
              </a:tr>
            </a:tbl>
          </a:graphicData>
        </a:graphic>
      </p:graphicFrame>
      <p:sp>
        <p:nvSpPr>
          <p:cNvPr id="3" name="Rectangle 2"/>
          <p:cNvSpPr/>
          <p:nvPr/>
        </p:nvSpPr>
        <p:spPr>
          <a:xfrm>
            <a:off x="0" y="0"/>
            <a:ext cx="12192000" cy="896112"/>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t>   Familializing and de-familializing child and elderly care policies</a:t>
            </a:r>
          </a:p>
        </p:txBody>
      </p:sp>
    </p:spTree>
    <p:extLst>
      <p:ext uri="{BB962C8B-B14F-4D97-AF65-F5344CB8AC3E}">
        <p14:creationId xmlns:p14="http://schemas.microsoft.com/office/powerpoint/2010/main" val="10791731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5"/>
          <p:cNvSpPr>
            <a:spLocks noGrp="1"/>
          </p:cNvSpPr>
          <p:nvPr>
            <p:ph sz="half" idx="1"/>
          </p:nvPr>
        </p:nvSpPr>
        <p:spPr>
          <a:xfrm>
            <a:off x="393700" y="1505235"/>
            <a:ext cx="5181600" cy="4351338"/>
          </a:xfrm>
        </p:spPr>
        <p:txBody>
          <a:bodyPr>
            <a:normAutofit/>
          </a:bodyPr>
          <a:lstStyle/>
          <a:p>
            <a:pPr algn="just">
              <a:buFont typeface="Wingdings" panose="05000000000000000000" pitchFamily="2" charset="2"/>
              <a:buChar char="§"/>
            </a:pPr>
            <a:r>
              <a:rPr lang="en-US" sz="2000" dirty="0"/>
              <a:t>The majority of child care policies are </a:t>
            </a:r>
            <a:r>
              <a:rPr lang="en-US" sz="2000" dirty="0" smtClean="0"/>
              <a:t>familializing, in </a:t>
            </a:r>
            <a:r>
              <a:rPr lang="en-US" sz="2000" dirty="0"/>
              <a:t>the form of time rights, part-time work and long leaves. </a:t>
            </a:r>
          </a:p>
          <a:p>
            <a:pPr algn="just">
              <a:buFont typeface="Wingdings" panose="05000000000000000000" pitchFamily="2" charset="2"/>
              <a:buChar char="§"/>
            </a:pPr>
            <a:endParaRPr lang="en-US" sz="2000" dirty="0"/>
          </a:p>
          <a:p>
            <a:pPr algn="just">
              <a:buFont typeface="Wingdings" panose="05000000000000000000" pitchFamily="2" charset="2"/>
              <a:buChar char="§"/>
            </a:pPr>
            <a:r>
              <a:rPr lang="en-US" sz="2000" dirty="0"/>
              <a:t>De-familializing child care policies are now effective in the UAE, Saudi Arabia and Kuwait (in the form of workplace crèches) among public sector employees</a:t>
            </a:r>
            <a:r>
              <a:rPr lang="en-US" sz="2000" dirty="0" smtClean="0"/>
              <a:t>.</a:t>
            </a:r>
          </a:p>
          <a:p>
            <a:pPr algn="just">
              <a:buFont typeface="Wingdings" panose="05000000000000000000" pitchFamily="2" charset="2"/>
              <a:buChar char="§"/>
            </a:pPr>
            <a:endParaRPr lang="en-US" sz="2000" dirty="0" smtClean="0"/>
          </a:p>
          <a:p>
            <a:pPr algn="just">
              <a:buFont typeface="Wingdings" panose="05000000000000000000" pitchFamily="2" charset="2"/>
              <a:buChar char="§"/>
            </a:pPr>
            <a:r>
              <a:rPr lang="en-US" sz="2000" dirty="0"/>
              <a:t>Dense network of ambulatory elderly care services in Bahrain, Oman, Saudi Arabia and the </a:t>
            </a:r>
            <a:r>
              <a:rPr lang="en-US" sz="2000" dirty="0" smtClean="0"/>
              <a:t>UAE, but only where no relatives exist. </a:t>
            </a:r>
            <a:endParaRPr lang="en-US" sz="2000" dirty="0"/>
          </a:p>
          <a:p>
            <a:pPr algn="just">
              <a:buFont typeface="Wingdings" panose="05000000000000000000" pitchFamily="2" charset="2"/>
              <a:buChar char="§"/>
            </a:pPr>
            <a:endParaRPr lang="en-US" sz="2000" dirty="0"/>
          </a:p>
          <a:p>
            <a:pPr>
              <a:buFont typeface="Wingdings" panose="05000000000000000000" pitchFamily="2" charset="2"/>
              <a:buChar char="§"/>
            </a:pPr>
            <a:endParaRPr lang="en-US" sz="2400" dirty="0"/>
          </a:p>
        </p:txBody>
      </p:sp>
      <p:graphicFrame>
        <p:nvGraphicFramePr>
          <p:cNvPr id="14" name="Content Placeholder 3"/>
          <p:cNvGraphicFramePr>
            <a:graphicFrameLocks/>
          </p:cNvGraphicFramePr>
          <p:nvPr>
            <p:extLst>
              <p:ext uri="{D42A27DB-BD31-4B8C-83A1-F6EECF244321}">
                <p14:modId xmlns:p14="http://schemas.microsoft.com/office/powerpoint/2010/main" val="1172734739"/>
              </p:ext>
            </p:extLst>
          </p:nvPr>
        </p:nvGraphicFramePr>
        <p:xfrm>
          <a:off x="5854700" y="1937036"/>
          <a:ext cx="6057900" cy="2818186"/>
        </p:xfrm>
        <a:graphic>
          <a:graphicData uri="http://schemas.openxmlformats.org/drawingml/2006/table">
            <a:tbl>
              <a:tblPr firstRow="1" firstCol="1" bandRow="1">
                <a:tableStyleId>{5C22544A-7EE6-4342-B048-85BDC9FD1C3A}</a:tableStyleId>
              </a:tblPr>
              <a:tblGrid>
                <a:gridCol w="1211580">
                  <a:extLst>
                    <a:ext uri="{9D8B030D-6E8A-4147-A177-3AD203B41FA5}">
                      <a16:colId xmlns:a16="http://schemas.microsoft.com/office/drawing/2014/main" val="1958983085"/>
                    </a:ext>
                  </a:extLst>
                </a:gridCol>
                <a:gridCol w="1211580">
                  <a:extLst>
                    <a:ext uri="{9D8B030D-6E8A-4147-A177-3AD203B41FA5}">
                      <a16:colId xmlns:a16="http://schemas.microsoft.com/office/drawing/2014/main" val="2973954397"/>
                    </a:ext>
                  </a:extLst>
                </a:gridCol>
                <a:gridCol w="1211580">
                  <a:extLst>
                    <a:ext uri="{9D8B030D-6E8A-4147-A177-3AD203B41FA5}">
                      <a16:colId xmlns:a16="http://schemas.microsoft.com/office/drawing/2014/main" val="365982881"/>
                    </a:ext>
                  </a:extLst>
                </a:gridCol>
                <a:gridCol w="1211580">
                  <a:extLst>
                    <a:ext uri="{9D8B030D-6E8A-4147-A177-3AD203B41FA5}">
                      <a16:colId xmlns:a16="http://schemas.microsoft.com/office/drawing/2014/main" val="3429467511"/>
                    </a:ext>
                  </a:extLst>
                </a:gridCol>
                <a:gridCol w="1211580">
                  <a:extLst>
                    <a:ext uri="{9D8B030D-6E8A-4147-A177-3AD203B41FA5}">
                      <a16:colId xmlns:a16="http://schemas.microsoft.com/office/drawing/2014/main" val="2149296538"/>
                    </a:ext>
                  </a:extLst>
                </a:gridCol>
              </a:tblGrid>
              <a:tr h="514064">
                <a:tc gridSpan="5">
                  <a:txBody>
                    <a:bodyPr/>
                    <a:lstStyle/>
                    <a:p>
                      <a:pPr marL="0" marR="0" algn="just">
                        <a:lnSpc>
                          <a:spcPct val="107000"/>
                        </a:lnSpc>
                        <a:spcBef>
                          <a:spcPts val="0"/>
                        </a:spcBef>
                        <a:spcAft>
                          <a:spcPts val="0"/>
                        </a:spcAft>
                      </a:pPr>
                      <a:r>
                        <a:rPr lang="en-US" sz="1200" b="1" dirty="0">
                          <a:solidFill>
                            <a:schemeClr val="tx1"/>
                          </a:solidFill>
                          <a:effectLst/>
                          <a:latin typeface="+mj-lt"/>
                        </a:rPr>
                        <a:t>Saudi population (65 Years and over) by age group and those who help them in their daily needs, </a:t>
                      </a:r>
                      <a:r>
                        <a:rPr lang="en-US" sz="1200" b="1" dirty="0" smtClean="0">
                          <a:solidFill>
                            <a:schemeClr val="tx1"/>
                          </a:solidFill>
                          <a:effectLst/>
                          <a:latin typeface="+mj-lt"/>
                        </a:rPr>
                        <a:t>2016 </a:t>
                      </a:r>
                      <a:r>
                        <a:rPr lang="en-US" sz="1200" b="1" baseline="0" dirty="0" smtClean="0">
                          <a:solidFill>
                            <a:schemeClr val="tx1"/>
                          </a:solidFill>
                          <a:effectLst/>
                          <a:latin typeface="+mj-lt"/>
                        </a:rPr>
                        <a:t>/ </a:t>
                      </a:r>
                      <a:r>
                        <a:rPr lang="en-US" sz="1200" b="1" dirty="0" smtClean="0">
                          <a:solidFill>
                            <a:schemeClr val="tx1"/>
                          </a:solidFill>
                          <a:effectLst/>
                          <a:latin typeface="+mj-lt"/>
                        </a:rPr>
                        <a:t>Elderly Survey 2016 - Saudi Arabia General Authority for Statistics </a:t>
                      </a:r>
                      <a:endParaRPr lang="en-US" sz="1200" b="1" dirty="0">
                        <a:solidFill>
                          <a:schemeClr val="tx1"/>
                        </a:solidFill>
                        <a:effectLst/>
                        <a:latin typeface="+mj-lt"/>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32916434"/>
                  </a:ext>
                </a:extLst>
              </a:tr>
              <a:tr h="304800">
                <a:tc>
                  <a:txBody>
                    <a:bodyPr/>
                    <a:lstStyle/>
                    <a:p>
                      <a:pPr marL="0" marR="0">
                        <a:lnSpc>
                          <a:spcPct val="107000"/>
                        </a:lnSpc>
                        <a:spcBef>
                          <a:spcPts val="0"/>
                        </a:spcBef>
                        <a:spcAft>
                          <a:spcPts val="0"/>
                        </a:spcAft>
                      </a:pPr>
                      <a:r>
                        <a:rPr lang="en-US" sz="1200">
                          <a:solidFill>
                            <a:schemeClr val="tx1"/>
                          </a:solidFill>
                          <a:effectLst/>
                          <a:latin typeface="+mj-lt"/>
                        </a:rPr>
                        <a:t>Age Groups</a:t>
                      </a:r>
                      <a:endParaRPr lang="en-US" sz="1200">
                        <a:solidFill>
                          <a:schemeClr val="tx1"/>
                        </a:solidFill>
                        <a:effectLst/>
                        <a:latin typeface="+mj-lt"/>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marL="0" marR="0" algn="ctr">
                        <a:lnSpc>
                          <a:spcPct val="107000"/>
                        </a:lnSpc>
                        <a:spcBef>
                          <a:spcPts val="0"/>
                        </a:spcBef>
                        <a:spcAft>
                          <a:spcPts val="0"/>
                        </a:spcAft>
                      </a:pPr>
                      <a:r>
                        <a:rPr lang="en-US" sz="1200" b="1" i="0">
                          <a:solidFill>
                            <a:schemeClr val="tx1"/>
                          </a:solidFill>
                          <a:effectLst/>
                          <a:latin typeface="+mj-lt"/>
                        </a:rPr>
                        <a:t>Assistance Provider</a:t>
                      </a:r>
                      <a:endParaRPr lang="en-US" sz="1200" b="1" i="0">
                        <a:solidFill>
                          <a:schemeClr val="tx1"/>
                        </a:solidFill>
                        <a:effectLst/>
                        <a:latin typeface="+mj-lt"/>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a:txBody>
                    <a:bodyPr/>
                    <a:lstStyle/>
                    <a:p>
                      <a:endParaRPr lang="en-US" sz="1200" b="1" i="0">
                        <a:solidFill>
                          <a:schemeClr val="tx1"/>
                        </a:solidFill>
                        <a:effectLst/>
                        <a:latin typeface="+mj-lt"/>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37276760"/>
                  </a:ext>
                </a:extLst>
              </a:tr>
              <a:tr h="434212">
                <a:tc>
                  <a:txBody>
                    <a:bodyPr/>
                    <a:lstStyle/>
                    <a:p>
                      <a:endParaRPr lang="en-US" sz="1200">
                        <a:solidFill>
                          <a:schemeClr val="tx1"/>
                        </a:solidFill>
                        <a:effectLst/>
                        <a:latin typeface="+mj-lt"/>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1" i="0" dirty="0">
                          <a:solidFill>
                            <a:schemeClr val="tx1"/>
                          </a:solidFill>
                          <a:effectLst/>
                          <a:latin typeface="+mj-lt"/>
                        </a:rPr>
                        <a:t>Nurse </a:t>
                      </a:r>
                      <a:endParaRPr lang="en-US" sz="1200" b="1" i="0" dirty="0">
                        <a:solidFill>
                          <a:schemeClr val="tx1"/>
                        </a:solidFill>
                        <a:effectLst/>
                        <a:latin typeface="+mj-lt"/>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1" i="0" dirty="0">
                          <a:solidFill>
                            <a:schemeClr val="tx1"/>
                          </a:solidFill>
                          <a:effectLst/>
                          <a:latin typeface="+mj-lt"/>
                        </a:rPr>
                        <a:t>Friends\Other relatives</a:t>
                      </a:r>
                      <a:endParaRPr lang="en-US" sz="1200" b="1" i="0" dirty="0">
                        <a:solidFill>
                          <a:schemeClr val="tx1"/>
                        </a:solidFill>
                        <a:effectLst/>
                        <a:latin typeface="+mj-lt"/>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1" i="0" dirty="0">
                          <a:solidFill>
                            <a:schemeClr val="tx1"/>
                          </a:solidFill>
                          <a:effectLst/>
                          <a:latin typeface="+mj-lt"/>
                        </a:rPr>
                        <a:t>Family member</a:t>
                      </a:r>
                      <a:endParaRPr lang="en-US" sz="1200" b="1" i="0" dirty="0">
                        <a:solidFill>
                          <a:schemeClr val="tx1"/>
                        </a:solidFill>
                        <a:effectLst/>
                        <a:latin typeface="+mj-lt"/>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1" i="0" dirty="0">
                          <a:solidFill>
                            <a:schemeClr val="tx1"/>
                          </a:solidFill>
                          <a:effectLst/>
                          <a:latin typeface="+mj-lt"/>
                        </a:rPr>
                        <a:t>Total</a:t>
                      </a:r>
                      <a:endParaRPr lang="en-US" sz="1200" b="1" i="0" dirty="0">
                        <a:solidFill>
                          <a:schemeClr val="tx1"/>
                        </a:solidFill>
                        <a:effectLst/>
                        <a:latin typeface="+mj-lt"/>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49036517"/>
                  </a:ext>
                </a:extLst>
              </a:tr>
              <a:tr h="313022">
                <a:tc>
                  <a:txBody>
                    <a:bodyPr/>
                    <a:lstStyle/>
                    <a:p>
                      <a:pPr marL="0" marR="0">
                        <a:lnSpc>
                          <a:spcPct val="107000"/>
                        </a:lnSpc>
                        <a:spcBef>
                          <a:spcPts val="0"/>
                        </a:spcBef>
                        <a:spcAft>
                          <a:spcPts val="0"/>
                        </a:spcAft>
                      </a:pPr>
                      <a:r>
                        <a:rPr lang="en-US" sz="1200" dirty="0">
                          <a:solidFill>
                            <a:schemeClr val="tx1"/>
                          </a:solidFill>
                          <a:effectLst/>
                          <a:latin typeface="+mj-lt"/>
                        </a:rPr>
                        <a:t>65 – 69</a:t>
                      </a:r>
                      <a:endParaRPr lang="en-US" sz="1200" dirty="0">
                        <a:solidFill>
                          <a:schemeClr val="tx1"/>
                        </a:solidFill>
                        <a:effectLst/>
                        <a:latin typeface="+mj-lt"/>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200">
                          <a:solidFill>
                            <a:schemeClr val="tx1"/>
                          </a:solidFill>
                          <a:effectLst/>
                          <a:latin typeface="+mj-lt"/>
                        </a:rPr>
                        <a:t>2,094</a:t>
                      </a:r>
                      <a:endParaRPr lang="en-US" sz="1200">
                        <a:solidFill>
                          <a:schemeClr val="tx1"/>
                        </a:solidFill>
                        <a:effectLst/>
                        <a:latin typeface="+mj-lt"/>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200">
                          <a:solidFill>
                            <a:schemeClr val="tx1"/>
                          </a:solidFill>
                          <a:effectLst/>
                          <a:latin typeface="+mj-lt"/>
                        </a:rPr>
                        <a:t>1,776</a:t>
                      </a:r>
                      <a:endParaRPr lang="en-US" sz="1200">
                        <a:solidFill>
                          <a:schemeClr val="tx1"/>
                        </a:solidFill>
                        <a:effectLst/>
                        <a:latin typeface="+mj-lt"/>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200">
                          <a:solidFill>
                            <a:schemeClr val="tx1"/>
                          </a:solidFill>
                          <a:effectLst/>
                          <a:latin typeface="+mj-lt"/>
                        </a:rPr>
                        <a:t>31,660</a:t>
                      </a:r>
                      <a:endParaRPr lang="en-US" sz="1200">
                        <a:solidFill>
                          <a:schemeClr val="tx1"/>
                        </a:solidFill>
                        <a:effectLst/>
                        <a:latin typeface="+mj-lt"/>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200">
                          <a:solidFill>
                            <a:schemeClr val="tx1"/>
                          </a:solidFill>
                          <a:effectLst/>
                          <a:latin typeface="+mj-lt"/>
                        </a:rPr>
                        <a:t>35,530</a:t>
                      </a:r>
                      <a:endParaRPr lang="en-US" sz="1200">
                        <a:solidFill>
                          <a:schemeClr val="tx1"/>
                        </a:solidFill>
                        <a:effectLst/>
                        <a:latin typeface="+mj-lt"/>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58131184"/>
                  </a:ext>
                </a:extLst>
              </a:tr>
              <a:tr h="313022">
                <a:tc>
                  <a:txBody>
                    <a:bodyPr/>
                    <a:lstStyle/>
                    <a:p>
                      <a:pPr marL="0" marR="0">
                        <a:lnSpc>
                          <a:spcPct val="107000"/>
                        </a:lnSpc>
                        <a:spcBef>
                          <a:spcPts val="0"/>
                        </a:spcBef>
                        <a:spcAft>
                          <a:spcPts val="0"/>
                        </a:spcAft>
                      </a:pPr>
                      <a:r>
                        <a:rPr lang="en-US" sz="1200">
                          <a:solidFill>
                            <a:schemeClr val="tx1"/>
                          </a:solidFill>
                          <a:effectLst/>
                          <a:latin typeface="+mj-lt"/>
                        </a:rPr>
                        <a:t>70 – 74</a:t>
                      </a:r>
                      <a:endParaRPr lang="en-US" sz="1200">
                        <a:solidFill>
                          <a:schemeClr val="tx1"/>
                        </a:solidFill>
                        <a:effectLst/>
                        <a:latin typeface="+mj-lt"/>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200">
                          <a:solidFill>
                            <a:schemeClr val="tx1"/>
                          </a:solidFill>
                          <a:effectLst/>
                          <a:latin typeface="+mj-lt"/>
                        </a:rPr>
                        <a:t>1,984</a:t>
                      </a:r>
                      <a:endParaRPr lang="en-US" sz="1200">
                        <a:solidFill>
                          <a:schemeClr val="tx1"/>
                        </a:solidFill>
                        <a:effectLst/>
                        <a:latin typeface="+mj-lt"/>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200">
                          <a:solidFill>
                            <a:schemeClr val="tx1"/>
                          </a:solidFill>
                          <a:effectLst/>
                          <a:latin typeface="+mj-lt"/>
                        </a:rPr>
                        <a:t>1,318</a:t>
                      </a:r>
                      <a:endParaRPr lang="en-US" sz="1200">
                        <a:solidFill>
                          <a:schemeClr val="tx1"/>
                        </a:solidFill>
                        <a:effectLst/>
                        <a:latin typeface="+mj-lt"/>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200">
                          <a:solidFill>
                            <a:schemeClr val="tx1"/>
                          </a:solidFill>
                          <a:effectLst/>
                          <a:latin typeface="+mj-lt"/>
                        </a:rPr>
                        <a:t>38,415</a:t>
                      </a:r>
                      <a:endParaRPr lang="en-US" sz="1200">
                        <a:solidFill>
                          <a:schemeClr val="tx1"/>
                        </a:solidFill>
                        <a:effectLst/>
                        <a:latin typeface="+mj-lt"/>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200">
                          <a:solidFill>
                            <a:schemeClr val="tx1"/>
                          </a:solidFill>
                          <a:effectLst/>
                          <a:latin typeface="+mj-lt"/>
                        </a:rPr>
                        <a:t>41,717</a:t>
                      </a:r>
                      <a:endParaRPr lang="en-US" sz="1200">
                        <a:solidFill>
                          <a:schemeClr val="tx1"/>
                        </a:solidFill>
                        <a:effectLst/>
                        <a:latin typeface="+mj-lt"/>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68912753"/>
                  </a:ext>
                </a:extLst>
              </a:tr>
              <a:tr h="313022">
                <a:tc>
                  <a:txBody>
                    <a:bodyPr/>
                    <a:lstStyle/>
                    <a:p>
                      <a:pPr marL="0" marR="0">
                        <a:lnSpc>
                          <a:spcPct val="107000"/>
                        </a:lnSpc>
                        <a:spcBef>
                          <a:spcPts val="0"/>
                        </a:spcBef>
                        <a:spcAft>
                          <a:spcPts val="0"/>
                        </a:spcAft>
                      </a:pPr>
                      <a:r>
                        <a:rPr lang="en-US" sz="1200">
                          <a:solidFill>
                            <a:schemeClr val="tx1"/>
                          </a:solidFill>
                          <a:effectLst/>
                          <a:latin typeface="+mj-lt"/>
                        </a:rPr>
                        <a:t>75 – 79</a:t>
                      </a:r>
                      <a:endParaRPr lang="en-US" sz="1200">
                        <a:solidFill>
                          <a:schemeClr val="tx1"/>
                        </a:solidFill>
                        <a:effectLst/>
                        <a:latin typeface="+mj-lt"/>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200">
                          <a:solidFill>
                            <a:schemeClr val="tx1"/>
                          </a:solidFill>
                          <a:effectLst/>
                          <a:latin typeface="+mj-lt"/>
                        </a:rPr>
                        <a:t>4,859</a:t>
                      </a:r>
                      <a:endParaRPr lang="en-US" sz="1200">
                        <a:solidFill>
                          <a:schemeClr val="tx1"/>
                        </a:solidFill>
                        <a:effectLst/>
                        <a:latin typeface="+mj-lt"/>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200">
                          <a:solidFill>
                            <a:schemeClr val="tx1"/>
                          </a:solidFill>
                          <a:effectLst/>
                          <a:latin typeface="+mj-lt"/>
                        </a:rPr>
                        <a:t>618</a:t>
                      </a:r>
                      <a:endParaRPr lang="en-US" sz="1200">
                        <a:solidFill>
                          <a:schemeClr val="tx1"/>
                        </a:solidFill>
                        <a:effectLst/>
                        <a:latin typeface="+mj-lt"/>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200">
                          <a:solidFill>
                            <a:schemeClr val="tx1"/>
                          </a:solidFill>
                          <a:effectLst/>
                          <a:latin typeface="+mj-lt"/>
                        </a:rPr>
                        <a:t>29,588</a:t>
                      </a:r>
                      <a:endParaRPr lang="en-US" sz="1200">
                        <a:solidFill>
                          <a:schemeClr val="tx1"/>
                        </a:solidFill>
                        <a:effectLst/>
                        <a:latin typeface="+mj-lt"/>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200">
                          <a:solidFill>
                            <a:schemeClr val="tx1"/>
                          </a:solidFill>
                          <a:effectLst/>
                          <a:latin typeface="+mj-lt"/>
                        </a:rPr>
                        <a:t>35,065</a:t>
                      </a:r>
                      <a:endParaRPr lang="en-US" sz="1200">
                        <a:solidFill>
                          <a:schemeClr val="tx1"/>
                        </a:solidFill>
                        <a:effectLst/>
                        <a:latin typeface="+mj-lt"/>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5136981"/>
                  </a:ext>
                </a:extLst>
              </a:tr>
              <a:tr h="313022">
                <a:tc>
                  <a:txBody>
                    <a:bodyPr/>
                    <a:lstStyle/>
                    <a:p>
                      <a:pPr marL="0" marR="0">
                        <a:lnSpc>
                          <a:spcPct val="107000"/>
                        </a:lnSpc>
                        <a:spcBef>
                          <a:spcPts val="0"/>
                        </a:spcBef>
                        <a:spcAft>
                          <a:spcPts val="0"/>
                        </a:spcAft>
                      </a:pPr>
                      <a:r>
                        <a:rPr lang="en-US" sz="1200">
                          <a:solidFill>
                            <a:schemeClr val="tx1"/>
                          </a:solidFill>
                          <a:effectLst/>
                          <a:latin typeface="+mj-lt"/>
                        </a:rPr>
                        <a:t>80+</a:t>
                      </a:r>
                      <a:endParaRPr lang="en-US" sz="1200">
                        <a:solidFill>
                          <a:schemeClr val="tx1"/>
                        </a:solidFill>
                        <a:effectLst/>
                        <a:latin typeface="+mj-lt"/>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200">
                          <a:solidFill>
                            <a:schemeClr val="tx1"/>
                          </a:solidFill>
                          <a:effectLst/>
                          <a:latin typeface="+mj-lt"/>
                        </a:rPr>
                        <a:t>10,328</a:t>
                      </a:r>
                      <a:endParaRPr lang="en-US" sz="1200">
                        <a:solidFill>
                          <a:schemeClr val="tx1"/>
                        </a:solidFill>
                        <a:effectLst/>
                        <a:latin typeface="+mj-lt"/>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200">
                          <a:solidFill>
                            <a:schemeClr val="tx1"/>
                          </a:solidFill>
                          <a:effectLst/>
                          <a:latin typeface="+mj-lt"/>
                        </a:rPr>
                        <a:t>2,484</a:t>
                      </a:r>
                      <a:endParaRPr lang="en-US" sz="1200">
                        <a:solidFill>
                          <a:schemeClr val="tx1"/>
                        </a:solidFill>
                        <a:effectLst/>
                        <a:latin typeface="+mj-lt"/>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200">
                          <a:solidFill>
                            <a:schemeClr val="tx1"/>
                          </a:solidFill>
                          <a:effectLst/>
                          <a:latin typeface="+mj-lt"/>
                        </a:rPr>
                        <a:t>62,849</a:t>
                      </a:r>
                      <a:endParaRPr lang="en-US" sz="1200">
                        <a:solidFill>
                          <a:schemeClr val="tx1"/>
                        </a:solidFill>
                        <a:effectLst/>
                        <a:latin typeface="+mj-lt"/>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200">
                          <a:solidFill>
                            <a:schemeClr val="tx1"/>
                          </a:solidFill>
                          <a:effectLst/>
                          <a:latin typeface="+mj-lt"/>
                        </a:rPr>
                        <a:t>75,661</a:t>
                      </a:r>
                      <a:endParaRPr lang="en-US" sz="1200">
                        <a:solidFill>
                          <a:schemeClr val="tx1"/>
                        </a:solidFill>
                        <a:effectLst/>
                        <a:latin typeface="+mj-lt"/>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41420560"/>
                  </a:ext>
                </a:extLst>
              </a:tr>
              <a:tr h="313022">
                <a:tc>
                  <a:txBody>
                    <a:bodyPr/>
                    <a:lstStyle/>
                    <a:p>
                      <a:pPr marL="0" marR="0">
                        <a:lnSpc>
                          <a:spcPct val="107000"/>
                        </a:lnSpc>
                        <a:spcBef>
                          <a:spcPts val="0"/>
                        </a:spcBef>
                        <a:spcAft>
                          <a:spcPts val="0"/>
                        </a:spcAft>
                      </a:pPr>
                      <a:r>
                        <a:rPr lang="en-US" sz="1200" dirty="0">
                          <a:solidFill>
                            <a:schemeClr val="tx1"/>
                          </a:solidFill>
                          <a:effectLst/>
                          <a:latin typeface="+mj-lt"/>
                        </a:rPr>
                        <a:t>Total</a:t>
                      </a:r>
                      <a:endParaRPr lang="en-US" sz="1200" dirty="0">
                        <a:solidFill>
                          <a:schemeClr val="tx1"/>
                        </a:solidFill>
                        <a:effectLst/>
                        <a:latin typeface="+mj-lt"/>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200">
                          <a:solidFill>
                            <a:schemeClr val="tx1"/>
                          </a:solidFill>
                          <a:effectLst/>
                          <a:latin typeface="+mj-lt"/>
                        </a:rPr>
                        <a:t>19,265</a:t>
                      </a:r>
                      <a:endParaRPr lang="en-US" sz="1200">
                        <a:solidFill>
                          <a:schemeClr val="tx1"/>
                        </a:solidFill>
                        <a:effectLst/>
                        <a:latin typeface="+mj-lt"/>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200">
                          <a:solidFill>
                            <a:schemeClr val="tx1"/>
                          </a:solidFill>
                          <a:effectLst/>
                          <a:latin typeface="+mj-lt"/>
                        </a:rPr>
                        <a:t>6,196</a:t>
                      </a:r>
                      <a:endParaRPr lang="en-US" sz="1200">
                        <a:solidFill>
                          <a:schemeClr val="tx1"/>
                        </a:solidFill>
                        <a:effectLst/>
                        <a:latin typeface="+mj-lt"/>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200">
                          <a:solidFill>
                            <a:schemeClr val="tx1"/>
                          </a:solidFill>
                          <a:effectLst/>
                          <a:latin typeface="+mj-lt"/>
                        </a:rPr>
                        <a:t>162,512</a:t>
                      </a:r>
                      <a:endParaRPr lang="en-US" sz="1200">
                        <a:solidFill>
                          <a:schemeClr val="tx1"/>
                        </a:solidFill>
                        <a:effectLst/>
                        <a:latin typeface="+mj-lt"/>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200" dirty="0">
                          <a:solidFill>
                            <a:schemeClr val="tx1"/>
                          </a:solidFill>
                          <a:effectLst/>
                          <a:latin typeface="+mj-lt"/>
                        </a:rPr>
                        <a:t>187,973</a:t>
                      </a:r>
                      <a:endParaRPr lang="en-US" sz="1200" dirty="0">
                        <a:solidFill>
                          <a:schemeClr val="tx1"/>
                        </a:solidFill>
                        <a:effectLst/>
                        <a:latin typeface="+mj-lt"/>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7494940"/>
                  </a:ext>
                </a:extLst>
              </a:tr>
            </a:tbl>
          </a:graphicData>
        </a:graphic>
      </p:graphicFrame>
      <p:sp>
        <p:nvSpPr>
          <p:cNvPr id="16" name="Rectangle 15"/>
          <p:cNvSpPr/>
          <p:nvPr/>
        </p:nvSpPr>
        <p:spPr>
          <a:xfrm>
            <a:off x="0" y="0"/>
            <a:ext cx="12192000" cy="896112"/>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t>   GCC: Familializing or de-familializing?</a:t>
            </a:r>
          </a:p>
        </p:txBody>
      </p:sp>
    </p:spTree>
    <p:extLst>
      <p:ext uri="{BB962C8B-B14F-4D97-AF65-F5344CB8AC3E}">
        <p14:creationId xmlns:p14="http://schemas.microsoft.com/office/powerpoint/2010/main" val="14713611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p:cNvPr>
          <p:cNvGrpSpPr/>
          <p:nvPr/>
        </p:nvGrpSpPr>
        <p:grpSpPr>
          <a:xfrm>
            <a:off x="939800" y="1093788"/>
            <a:ext cx="10439400" cy="5459412"/>
            <a:chOff x="0" y="-38893"/>
            <a:chExt cx="7124702" cy="5418547"/>
          </a:xfrm>
        </p:grpSpPr>
        <p:grpSp>
          <p:nvGrpSpPr>
            <p:cNvPr id="5" name="Group 4">
              <a:extLst/>
            </p:cNvPr>
            <p:cNvGrpSpPr/>
            <p:nvPr/>
          </p:nvGrpSpPr>
          <p:grpSpPr>
            <a:xfrm>
              <a:off x="1" y="-38893"/>
              <a:ext cx="7124701" cy="5418547"/>
              <a:chOff x="1" y="-38893"/>
              <a:chExt cx="7124701" cy="5418547"/>
            </a:xfrm>
          </p:grpSpPr>
          <p:graphicFrame>
            <p:nvGraphicFramePr>
              <p:cNvPr id="7" name="Chart 6">
                <a:extLst/>
              </p:cNvPr>
              <p:cNvGraphicFramePr>
                <a:graphicFrameLocks/>
              </p:cNvGraphicFramePr>
              <p:nvPr>
                <p:extLst>
                  <p:ext uri="{D42A27DB-BD31-4B8C-83A1-F6EECF244321}">
                    <p14:modId xmlns:p14="http://schemas.microsoft.com/office/powerpoint/2010/main" val="3828012346"/>
                  </p:ext>
                </p:extLst>
              </p:nvPr>
            </p:nvGraphicFramePr>
            <p:xfrm>
              <a:off x="22825" y="-38893"/>
              <a:ext cx="3562350" cy="176640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a:extLst/>
              </p:cNvPr>
              <p:cNvGraphicFramePr>
                <a:graphicFrameLocks/>
              </p:cNvGraphicFramePr>
              <p:nvPr>
                <p:extLst>
                  <p:ext uri="{D42A27DB-BD31-4B8C-83A1-F6EECF244321}">
                    <p14:modId xmlns:p14="http://schemas.microsoft.com/office/powerpoint/2010/main" val="3294200274"/>
                  </p:ext>
                </p:extLst>
              </p:nvPr>
            </p:nvGraphicFramePr>
            <p:xfrm>
              <a:off x="3562351" y="0"/>
              <a:ext cx="3562351" cy="176640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a:extLst/>
              </p:cNvPr>
              <p:cNvGraphicFramePr>
                <a:graphicFrameLocks/>
              </p:cNvGraphicFramePr>
              <p:nvPr>
                <p:extLst>
                  <p:ext uri="{D42A27DB-BD31-4B8C-83A1-F6EECF244321}">
                    <p14:modId xmlns:p14="http://schemas.microsoft.com/office/powerpoint/2010/main" val="3935564099"/>
                  </p:ext>
                </p:extLst>
              </p:nvPr>
            </p:nvGraphicFramePr>
            <p:xfrm>
              <a:off x="1" y="1771650"/>
              <a:ext cx="3562351" cy="176640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Chart 9">
                <a:extLst/>
              </p:cNvPr>
              <p:cNvGraphicFramePr>
                <a:graphicFrameLocks/>
              </p:cNvGraphicFramePr>
              <p:nvPr>
                <p:extLst>
                  <p:ext uri="{D42A27DB-BD31-4B8C-83A1-F6EECF244321}">
                    <p14:modId xmlns:p14="http://schemas.microsoft.com/office/powerpoint/2010/main" val="914808092"/>
                  </p:ext>
                </p:extLst>
              </p:nvPr>
            </p:nvGraphicFramePr>
            <p:xfrm>
              <a:off x="3562351" y="1771650"/>
              <a:ext cx="3562349" cy="177165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1" name="Chart 10">
                <a:extLst/>
              </p:cNvPr>
              <p:cNvGraphicFramePr>
                <a:graphicFrameLocks/>
              </p:cNvGraphicFramePr>
              <p:nvPr>
                <p:extLst>
                  <p:ext uri="{D42A27DB-BD31-4B8C-83A1-F6EECF244321}">
                    <p14:modId xmlns:p14="http://schemas.microsoft.com/office/powerpoint/2010/main" val="1683570117"/>
                  </p:ext>
                </p:extLst>
              </p:nvPr>
            </p:nvGraphicFramePr>
            <p:xfrm>
              <a:off x="3562350" y="3538059"/>
              <a:ext cx="3562349" cy="1841595"/>
            </p:xfrm>
            <a:graphic>
              <a:graphicData uri="http://schemas.openxmlformats.org/drawingml/2006/chart">
                <c:chart xmlns:c="http://schemas.openxmlformats.org/drawingml/2006/chart" xmlns:r="http://schemas.openxmlformats.org/officeDocument/2006/relationships" r:id="rId6"/>
              </a:graphicData>
            </a:graphic>
          </p:graphicFrame>
        </p:grpSp>
        <p:graphicFrame>
          <p:nvGraphicFramePr>
            <p:cNvPr id="6" name="Chart 5">
              <a:extLst/>
            </p:cNvPr>
            <p:cNvGraphicFramePr>
              <a:graphicFrameLocks/>
            </p:cNvGraphicFramePr>
            <p:nvPr>
              <p:extLst>
                <p:ext uri="{D42A27DB-BD31-4B8C-83A1-F6EECF244321}">
                  <p14:modId xmlns:p14="http://schemas.microsoft.com/office/powerpoint/2010/main" val="896591936"/>
                </p:ext>
              </p:extLst>
            </p:nvPr>
          </p:nvGraphicFramePr>
          <p:xfrm>
            <a:off x="0" y="3538058"/>
            <a:ext cx="3562348" cy="1841595"/>
          </p:xfrm>
          <a:graphic>
            <a:graphicData uri="http://schemas.openxmlformats.org/drawingml/2006/chart">
              <c:chart xmlns:c="http://schemas.openxmlformats.org/drawingml/2006/chart" xmlns:r="http://schemas.openxmlformats.org/officeDocument/2006/relationships" r:id="rId7"/>
            </a:graphicData>
          </a:graphic>
        </p:graphicFrame>
      </p:grpSp>
      <p:sp>
        <p:nvSpPr>
          <p:cNvPr id="12" name="Rectangle 11"/>
          <p:cNvSpPr/>
          <p:nvPr/>
        </p:nvSpPr>
        <p:spPr>
          <a:xfrm>
            <a:off x="0" y="0"/>
            <a:ext cx="12192000" cy="896112"/>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t>   Female labour force participation rates among nationals are growing</a:t>
            </a:r>
          </a:p>
        </p:txBody>
      </p:sp>
    </p:spTree>
    <p:extLst>
      <p:ext uri="{BB962C8B-B14F-4D97-AF65-F5344CB8AC3E}">
        <p14:creationId xmlns:p14="http://schemas.microsoft.com/office/powerpoint/2010/main" val="9891693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FFA544C0-1B89-4B0E-8076-CBAA94552964}"/>
              </a:ext>
            </a:extLst>
          </p:cNvPr>
          <p:cNvGraphicFramePr>
            <a:graphicFrameLocks noGrp="1"/>
          </p:cNvGraphicFramePr>
          <p:nvPr>
            <p:ph idx="1"/>
            <p:extLst>
              <p:ext uri="{D42A27DB-BD31-4B8C-83A1-F6EECF244321}">
                <p14:modId xmlns:p14="http://schemas.microsoft.com/office/powerpoint/2010/main" val="1675027689"/>
              </p:ext>
            </p:extLst>
          </p:nvPr>
        </p:nvGraphicFramePr>
        <p:xfrm>
          <a:off x="584200" y="1431925"/>
          <a:ext cx="105156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0" y="0"/>
            <a:ext cx="12192000" cy="896112"/>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t>   High and growing life expectancy and high and declining fertility</a:t>
            </a:r>
          </a:p>
        </p:txBody>
      </p:sp>
      <p:sp>
        <p:nvSpPr>
          <p:cNvPr id="6" name="TextBox 5"/>
          <p:cNvSpPr txBox="1"/>
          <p:nvPr/>
        </p:nvSpPr>
        <p:spPr>
          <a:xfrm>
            <a:off x="9512300" y="5866639"/>
            <a:ext cx="1304909" cy="307777"/>
          </a:xfrm>
          <a:prstGeom prst="rect">
            <a:avLst/>
          </a:prstGeom>
          <a:noFill/>
        </p:spPr>
        <p:txBody>
          <a:bodyPr wrap="none" rtlCol="0">
            <a:spAutoFit/>
          </a:bodyPr>
          <a:lstStyle/>
          <a:p>
            <a:r>
              <a:rPr lang="en-US" sz="1400" dirty="0" smtClean="0"/>
              <a:t>Life Expectancy</a:t>
            </a:r>
            <a:endParaRPr lang="en-US" sz="1400" dirty="0"/>
          </a:p>
        </p:txBody>
      </p:sp>
      <p:sp>
        <p:nvSpPr>
          <p:cNvPr id="7" name="TextBox 6"/>
          <p:cNvSpPr txBox="1"/>
          <p:nvPr/>
        </p:nvSpPr>
        <p:spPr>
          <a:xfrm>
            <a:off x="584200" y="1124148"/>
            <a:ext cx="1116203" cy="307777"/>
          </a:xfrm>
          <a:prstGeom prst="rect">
            <a:avLst/>
          </a:prstGeom>
          <a:noFill/>
        </p:spPr>
        <p:txBody>
          <a:bodyPr wrap="none" rtlCol="0">
            <a:spAutoFit/>
          </a:bodyPr>
          <a:lstStyle/>
          <a:p>
            <a:r>
              <a:rPr lang="en-US" sz="1400" dirty="0" smtClean="0"/>
              <a:t>Fertility Rate</a:t>
            </a:r>
            <a:endParaRPr lang="en-US" sz="1400" dirty="0"/>
          </a:p>
        </p:txBody>
      </p:sp>
    </p:spTree>
    <p:extLst>
      <p:ext uri="{BB962C8B-B14F-4D97-AF65-F5344CB8AC3E}">
        <p14:creationId xmlns:p14="http://schemas.microsoft.com/office/powerpoint/2010/main" val="27731526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2509837" y="1187450"/>
            <a:ext cx="7375525" cy="5518150"/>
            <a:chOff x="0" y="0"/>
            <a:chExt cx="7375525" cy="6362699"/>
          </a:xfrm>
        </p:grpSpPr>
        <p:grpSp>
          <p:nvGrpSpPr>
            <p:cNvPr id="5" name="Group 4">
              <a:extLst/>
            </p:cNvPr>
            <p:cNvGrpSpPr/>
            <p:nvPr/>
          </p:nvGrpSpPr>
          <p:grpSpPr>
            <a:xfrm>
              <a:off x="0" y="0"/>
              <a:ext cx="7375525" cy="6362699"/>
              <a:chOff x="184327" y="0"/>
              <a:chExt cx="9477907" cy="6323871"/>
            </a:xfrm>
          </p:grpSpPr>
          <p:graphicFrame>
            <p:nvGraphicFramePr>
              <p:cNvPr id="7" name="Chart 6">
                <a:extLst/>
              </p:cNvPr>
              <p:cNvGraphicFramePr>
                <a:graphicFrameLocks/>
              </p:cNvGraphicFramePr>
              <p:nvPr/>
            </p:nvGraphicFramePr>
            <p:xfrm>
              <a:off x="5086599" y="0"/>
              <a:ext cx="4442035" cy="312332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a:extLst/>
              </p:cNvPr>
              <p:cNvGraphicFramePr>
                <a:graphicFrameLocks/>
              </p:cNvGraphicFramePr>
              <p:nvPr/>
            </p:nvGraphicFramePr>
            <p:xfrm>
              <a:off x="4952999" y="3123322"/>
              <a:ext cx="4709235" cy="309641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a:extLst/>
              </p:cNvPr>
              <p:cNvGraphicFramePr>
                <a:graphicFrameLocks/>
              </p:cNvGraphicFramePr>
              <p:nvPr/>
            </p:nvGraphicFramePr>
            <p:xfrm>
              <a:off x="184327" y="3200548"/>
              <a:ext cx="4724674" cy="312332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Chart 9">
                <a:extLst/>
              </p:cNvPr>
              <p:cNvGraphicFramePr>
                <a:graphicFrameLocks/>
              </p:cNvGraphicFramePr>
              <p:nvPr/>
            </p:nvGraphicFramePr>
            <p:xfrm>
              <a:off x="197261" y="0"/>
              <a:ext cx="4620548" cy="3123323"/>
            </p:xfrm>
            <a:graphic>
              <a:graphicData uri="http://schemas.openxmlformats.org/drawingml/2006/chart">
                <c:chart xmlns:c="http://schemas.openxmlformats.org/drawingml/2006/chart" xmlns:r="http://schemas.openxmlformats.org/officeDocument/2006/relationships" r:id="rId5"/>
              </a:graphicData>
            </a:graphic>
          </p:graphicFrame>
          <p:sp>
            <p:nvSpPr>
              <p:cNvPr id="11" name="TextBox 1">
                <a:extLst/>
              </p:cNvPr>
              <p:cNvSpPr txBox="1"/>
              <p:nvPr/>
            </p:nvSpPr>
            <p:spPr>
              <a:xfrm>
                <a:off x="233429" y="399160"/>
                <a:ext cx="1298305" cy="246380"/>
              </a:xfrm>
              <a:prstGeom prst="rect">
                <a:avLst/>
              </a:prstGeom>
              <a:noFill/>
            </p:spPr>
            <p:txBody>
              <a:bodyPr wrap="square" rtlCol="0">
                <a:noAutofit/>
              </a:bodyPr>
              <a:lstStyle/>
              <a:p>
                <a:pPr marL="0" marR="0">
                  <a:spcBef>
                    <a:spcPts val="0"/>
                  </a:spcBef>
                  <a:spcAft>
                    <a:spcPts val="0"/>
                  </a:spcAft>
                </a:pPr>
                <a:r>
                  <a:rPr lang="en-US" sz="10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Fertility rate</a:t>
                </a:r>
                <a:endParaRPr lang="en-US" sz="1200" dirty="0">
                  <a:effectLst/>
                  <a:latin typeface="Times New Roman" panose="02020603050405020304" pitchFamily="18" charset="0"/>
                  <a:ea typeface="Times New Roman" panose="02020603050405020304" pitchFamily="18" charset="0"/>
                </a:endParaRPr>
              </a:p>
            </p:txBody>
          </p:sp>
          <p:sp>
            <p:nvSpPr>
              <p:cNvPr id="12" name="TextBox 15">
                <a:extLst/>
              </p:cNvPr>
              <p:cNvSpPr txBox="1"/>
              <p:nvPr/>
            </p:nvSpPr>
            <p:spPr>
              <a:xfrm>
                <a:off x="3623032" y="399161"/>
                <a:ext cx="1269518" cy="246380"/>
              </a:xfrm>
              <a:prstGeom prst="rect">
                <a:avLst/>
              </a:prstGeom>
              <a:noFill/>
            </p:spPr>
            <p:txBody>
              <a:bodyPr wrap="square" rtlCol="0">
                <a:noAutofit/>
              </a:bodyPr>
              <a:lstStyle/>
              <a:p>
                <a:pPr marL="0" marR="0">
                  <a:spcBef>
                    <a:spcPts val="0"/>
                  </a:spcBef>
                  <a:spcAft>
                    <a:spcPts val="0"/>
                  </a:spcAft>
                </a:pPr>
                <a:r>
                  <a:rPr lang="en-US" sz="1000" kern="12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Life expectancy</a:t>
                </a:r>
                <a:endParaRPr lang="en-US" sz="1200">
                  <a:effectLst/>
                  <a:latin typeface="Times New Roman" panose="02020603050405020304" pitchFamily="18" charset="0"/>
                  <a:ea typeface="Times New Roman" panose="02020603050405020304" pitchFamily="18" charset="0"/>
                </a:endParaRPr>
              </a:p>
            </p:txBody>
          </p:sp>
          <p:sp>
            <p:nvSpPr>
              <p:cNvPr id="13" name="TextBox 16">
                <a:extLst/>
              </p:cNvPr>
              <p:cNvSpPr txBox="1"/>
              <p:nvPr/>
            </p:nvSpPr>
            <p:spPr>
              <a:xfrm>
                <a:off x="5073771" y="399161"/>
                <a:ext cx="1258354" cy="246381"/>
              </a:xfrm>
              <a:prstGeom prst="rect">
                <a:avLst/>
              </a:prstGeom>
              <a:noFill/>
            </p:spPr>
            <p:txBody>
              <a:bodyPr wrap="square" rtlCol="0">
                <a:noAutofit/>
              </a:bodyPr>
              <a:lstStyle/>
              <a:p>
                <a:pPr marL="0" marR="0">
                  <a:spcBef>
                    <a:spcPts val="0"/>
                  </a:spcBef>
                  <a:spcAft>
                    <a:spcPts val="0"/>
                  </a:spcAft>
                </a:pPr>
                <a:r>
                  <a:rPr lang="en-US" sz="10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Fertility rate</a:t>
                </a:r>
                <a:endParaRPr lang="en-US" sz="1200" dirty="0">
                  <a:effectLst/>
                  <a:latin typeface="Times New Roman" panose="02020603050405020304" pitchFamily="18" charset="0"/>
                  <a:ea typeface="Times New Roman" panose="02020603050405020304" pitchFamily="18" charset="0"/>
                </a:endParaRPr>
              </a:p>
            </p:txBody>
          </p:sp>
          <p:sp>
            <p:nvSpPr>
              <p:cNvPr id="14" name="TextBox 17">
                <a:extLst/>
              </p:cNvPr>
              <p:cNvSpPr txBox="1"/>
              <p:nvPr/>
            </p:nvSpPr>
            <p:spPr>
              <a:xfrm>
                <a:off x="8274222" y="399160"/>
                <a:ext cx="1378375" cy="246380"/>
              </a:xfrm>
              <a:prstGeom prst="rect">
                <a:avLst/>
              </a:prstGeom>
              <a:noFill/>
            </p:spPr>
            <p:txBody>
              <a:bodyPr wrap="square" rtlCol="0">
                <a:noAutofit/>
              </a:bodyPr>
              <a:lstStyle/>
              <a:p>
                <a:pPr marL="0" marR="0">
                  <a:spcBef>
                    <a:spcPts val="0"/>
                  </a:spcBef>
                  <a:spcAft>
                    <a:spcPts val="0"/>
                  </a:spcAft>
                </a:pPr>
                <a:r>
                  <a:rPr lang="en-US" sz="1000" kern="12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Life expectancy</a:t>
                </a:r>
                <a:endParaRPr lang="en-US" sz="1200">
                  <a:effectLst/>
                  <a:latin typeface="Times New Roman" panose="02020603050405020304" pitchFamily="18" charset="0"/>
                  <a:ea typeface="Times New Roman" panose="02020603050405020304" pitchFamily="18" charset="0"/>
                </a:endParaRPr>
              </a:p>
            </p:txBody>
          </p:sp>
        </p:grpSp>
        <p:sp>
          <p:nvSpPr>
            <p:cNvPr id="6" name="Text Box 2"/>
            <p:cNvSpPr txBox="1">
              <a:spLocks noChangeArrowheads="1"/>
            </p:cNvSpPr>
            <p:nvPr/>
          </p:nvSpPr>
          <p:spPr bwMode="auto">
            <a:xfrm>
              <a:off x="2743200" y="2074985"/>
              <a:ext cx="360045" cy="219710"/>
            </a:xfrm>
            <a:prstGeom prst="rect">
              <a:avLst/>
            </a:prstGeom>
            <a:noFill/>
            <a:ln w="9525">
              <a:noFill/>
              <a:miter lim="800000"/>
              <a:headEnd/>
              <a:tailEnd/>
            </a:ln>
          </p:spPr>
          <p:txBody>
            <a:bodyPr rot="0" vert="horz" wrap="square" lIns="91440" tIns="45720" rIns="91440" bIns="45720" anchor="t" anchorCtr="0">
              <a:noAutofit/>
            </a:bodyPr>
            <a:lstStyle/>
            <a:p>
              <a:pPr marL="0" marR="0">
                <a:lnSpc>
                  <a:spcPct val="107000"/>
                </a:lnSpc>
                <a:spcBef>
                  <a:spcPts val="0"/>
                </a:spcBef>
                <a:spcAft>
                  <a:spcPts val="800"/>
                </a:spcAft>
              </a:pPr>
              <a:r>
                <a:rPr lang="en-US" sz="850" b="1">
                  <a:effectLst/>
                  <a:latin typeface="Calibri" panose="020F0502020204030204" pitchFamily="34" charset="0"/>
                  <a:ea typeface="Calibri" panose="020F0502020204030204" pitchFamily="34" charset="0"/>
                  <a:cs typeface="Arial" panose="020B0604020202020204" pitchFamily="34" charset="0"/>
                </a:rPr>
                <a:t>2.9</a:t>
              </a:r>
              <a:endParaRPr lang="en-US" sz="1100">
                <a:effectLst/>
                <a:latin typeface="Calibri" panose="020F0502020204030204" pitchFamily="34" charset="0"/>
                <a:ea typeface="Calibri" panose="020F0502020204030204" pitchFamily="34" charset="0"/>
                <a:cs typeface="Arial" panose="020B0604020202020204" pitchFamily="34" charset="0"/>
              </a:endParaRPr>
            </a:p>
          </p:txBody>
        </p:sp>
      </p:grpSp>
      <p:sp>
        <p:nvSpPr>
          <p:cNvPr id="15" name="Rectangle 14"/>
          <p:cNvSpPr/>
          <p:nvPr/>
        </p:nvSpPr>
        <p:spPr>
          <a:xfrm>
            <a:off x="0" y="0"/>
            <a:ext cx="12192000" cy="896112"/>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t>   Life expectancy and fertility by country </a:t>
            </a:r>
          </a:p>
        </p:txBody>
      </p:sp>
    </p:spTree>
    <p:extLst>
      <p:ext uri="{BB962C8B-B14F-4D97-AF65-F5344CB8AC3E}">
        <p14:creationId xmlns:p14="http://schemas.microsoft.com/office/powerpoint/2010/main" val="31269536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p:cNvPr>
          <p:cNvGrpSpPr/>
          <p:nvPr/>
        </p:nvGrpSpPr>
        <p:grpSpPr>
          <a:xfrm>
            <a:off x="2390457" y="1055053"/>
            <a:ext cx="7411085" cy="5713095"/>
            <a:chOff x="0" y="0"/>
            <a:chExt cx="9160365" cy="6215202"/>
          </a:xfrm>
        </p:grpSpPr>
        <p:grpSp>
          <p:nvGrpSpPr>
            <p:cNvPr id="5" name="Group 4">
              <a:extLst/>
            </p:cNvPr>
            <p:cNvGrpSpPr/>
            <p:nvPr/>
          </p:nvGrpSpPr>
          <p:grpSpPr>
            <a:xfrm>
              <a:off x="21734" y="0"/>
              <a:ext cx="8535218" cy="6215202"/>
              <a:chOff x="24422" y="0"/>
              <a:chExt cx="9590824" cy="6215202"/>
            </a:xfrm>
          </p:grpSpPr>
          <p:graphicFrame>
            <p:nvGraphicFramePr>
              <p:cNvPr id="10" name="Chart 9">
                <a:extLst/>
              </p:cNvPr>
              <p:cNvGraphicFramePr>
                <a:graphicFrameLocks/>
              </p:cNvGraphicFramePr>
              <p:nvPr/>
            </p:nvGraphicFramePr>
            <p:xfrm>
              <a:off x="124717" y="15585"/>
              <a:ext cx="4620549" cy="249166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a:extLst/>
              </p:cNvPr>
              <p:cNvGraphicFramePr>
                <a:graphicFrameLocks/>
              </p:cNvGraphicFramePr>
              <p:nvPr/>
            </p:nvGraphicFramePr>
            <p:xfrm>
              <a:off x="5066498" y="0"/>
              <a:ext cx="4548748" cy="250725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a:extLst/>
              </p:cNvPr>
              <p:cNvGraphicFramePr>
                <a:graphicFrameLocks/>
              </p:cNvGraphicFramePr>
              <p:nvPr/>
            </p:nvGraphicFramePr>
            <p:xfrm>
              <a:off x="24422" y="2784624"/>
              <a:ext cx="4869982" cy="3430578"/>
            </p:xfrm>
            <a:graphic>
              <a:graphicData uri="http://schemas.openxmlformats.org/drawingml/2006/chart">
                <c:chart xmlns:c="http://schemas.openxmlformats.org/drawingml/2006/chart" xmlns:r="http://schemas.openxmlformats.org/officeDocument/2006/relationships" r:id="rId4"/>
              </a:graphicData>
            </a:graphic>
          </p:graphicFrame>
        </p:grpSp>
        <p:sp>
          <p:nvSpPr>
            <p:cNvPr id="6" name="TextBox 10">
              <a:extLst/>
            </p:cNvPr>
            <p:cNvSpPr txBox="1"/>
            <p:nvPr/>
          </p:nvSpPr>
          <p:spPr>
            <a:xfrm>
              <a:off x="0" y="402025"/>
              <a:ext cx="1110637" cy="246419"/>
            </a:xfrm>
            <a:prstGeom prst="rect">
              <a:avLst/>
            </a:prstGeom>
            <a:noFill/>
          </p:spPr>
          <p:txBody>
            <a:bodyPr wrap="square" rtlCol="0">
              <a:noAutofit/>
            </a:bodyPr>
            <a:lstStyle/>
            <a:p>
              <a:pPr marL="0" marR="0">
                <a:spcBef>
                  <a:spcPts val="0"/>
                </a:spcBef>
                <a:spcAft>
                  <a:spcPts val="0"/>
                </a:spcAft>
              </a:pPr>
              <a:r>
                <a:rPr lang="en-US" sz="10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Fertility rate</a:t>
              </a:r>
              <a:endParaRPr lang="en-US" sz="1200" dirty="0">
                <a:effectLst/>
                <a:latin typeface="Times New Roman" panose="02020603050405020304" pitchFamily="18" charset="0"/>
                <a:ea typeface="Times New Roman" panose="02020603050405020304" pitchFamily="18" charset="0"/>
              </a:endParaRPr>
            </a:p>
          </p:txBody>
        </p:sp>
        <p:sp>
          <p:nvSpPr>
            <p:cNvPr id="7" name="TextBox 11">
              <a:extLst/>
            </p:cNvPr>
            <p:cNvSpPr txBox="1"/>
            <p:nvPr/>
          </p:nvSpPr>
          <p:spPr>
            <a:xfrm>
              <a:off x="3320781" y="402025"/>
              <a:ext cx="1259402" cy="246380"/>
            </a:xfrm>
            <a:prstGeom prst="rect">
              <a:avLst/>
            </a:prstGeom>
            <a:noFill/>
          </p:spPr>
          <p:txBody>
            <a:bodyPr wrap="square" rtlCol="0">
              <a:noAutofit/>
            </a:bodyPr>
            <a:lstStyle/>
            <a:p>
              <a:pPr marL="0" marR="0">
                <a:spcBef>
                  <a:spcPts val="0"/>
                </a:spcBef>
                <a:spcAft>
                  <a:spcPts val="0"/>
                </a:spcAft>
              </a:pPr>
              <a:r>
                <a:rPr lang="en-US" sz="1000" kern="12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Life expectancy</a:t>
              </a:r>
              <a:endParaRPr lang="en-US" sz="1200">
                <a:effectLst/>
                <a:latin typeface="Times New Roman" panose="02020603050405020304" pitchFamily="18" charset="0"/>
                <a:ea typeface="Times New Roman" panose="02020603050405020304" pitchFamily="18" charset="0"/>
              </a:endParaRPr>
            </a:p>
          </p:txBody>
        </p:sp>
        <p:sp>
          <p:nvSpPr>
            <p:cNvPr id="8" name="TextBox 12">
              <a:extLst/>
            </p:cNvPr>
            <p:cNvSpPr txBox="1"/>
            <p:nvPr/>
          </p:nvSpPr>
          <p:spPr>
            <a:xfrm>
              <a:off x="4413950" y="402025"/>
              <a:ext cx="1077369" cy="227287"/>
            </a:xfrm>
            <a:prstGeom prst="rect">
              <a:avLst/>
            </a:prstGeom>
            <a:noFill/>
          </p:spPr>
          <p:txBody>
            <a:bodyPr wrap="square" rtlCol="0">
              <a:noAutofit/>
            </a:bodyPr>
            <a:lstStyle/>
            <a:p>
              <a:pPr marL="0" marR="0">
                <a:spcBef>
                  <a:spcPts val="0"/>
                </a:spcBef>
                <a:spcAft>
                  <a:spcPts val="0"/>
                </a:spcAft>
              </a:pPr>
              <a:r>
                <a:rPr lang="en-US" sz="10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Fertility rate</a:t>
              </a:r>
              <a:endParaRPr lang="en-US" sz="1200" dirty="0">
                <a:effectLst/>
                <a:latin typeface="Times New Roman" panose="02020603050405020304" pitchFamily="18" charset="0"/>
                <a:ea typeface="Times New Roman" panose="02020603050405020304" pitchFamily="18" charset="0"/>
              </a:endParaRPr>
            </a:p>
          </p:txBody>
        </p:sp>
        <p:sp>
          <p:nvSpPr>
            <p:cNvPr id="9" name="TextBox 13">
              <a:extLst/>
            </p:cNvPr>
            <p:cNvSpPr txBox="1"/>
            <p:nvPr/>
          </p:nvSpPr>
          <p:spPr>
            <a:xfrm>
              <a:off x="7860465" y="402025"/>
              <a:ext cx="1299900" cy="246380"/>
            </a:xfrm>
            <a:prstGeom prst="rect">
              <a:avLst/>
            </a:prstGeom>
            <a:noFill/>
          </p:spPr>
          <p:txBody>
            <a:bodyPr wrap="square" rtlCol="0">
              <a:noAutofit/>
            </a:bodyPr>
            <a:lstStyle/>
            <a:p>
              <a:pPr marL="0" marR="0">
                <a:spcBef>
                  <a:spcPts val="0"/>
                </a:spcBef>
                <a:spcAft>
                  <a:spcPts val="0"/>
                </a:spcAft>
              </a:pPr>
              <a:r>
                <a:rPr lang="en-US" sz="1000" kern="12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Life expectancy</a:t>
              </a:r>
              <a:endParaRPr lang="en-US" sz="1200">
                <a:effectLst/>
                <a:latin typeface="Times New Roman" panose="02020603050405020304" pitchFamily="18" charset="0"/>
                <a:ea typeface="Times New Roman" panose="02020603050405020304" pitchFamily="18" charset="0"/>
              </a:endParaRPr>
            </a:p>
          </p:txBody>
        </p:sp>
      </p:grpSp>
      <p:sp>
        <p:nvSpPr>
          <p:cNvPr id="13" name="Rectangle 12"/>
          <p:cNvSpPr/>
          <p:nvPr/>
        </p:nvSpPr>
        <p:spPr>
          <a:xfrm>
            <a:off x="0" y="0"/>
            <a:ext cx="12192000" cy="896112"/>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t>   Life expectancy and fertility by country (cont’d)</a:t>
            </a:r>
          </a:p>
        </p:txBody>
      </p:sp>
    </p:spTree>
    <p:extLst>
      <p:ext uri="{BB962C8B-B14F-4D97-AF65-F5344CB8AC3E}">
        <p14:creationId xmlns:p14="http://schemas.microsoft.com/office/powerpoint/2010/main" val="1027883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6402113" y="1188113"/>
            <a:ext cx="4839483" cy="5481351"/>
          </a:xfrm>
          <a:prstGeom prst="rect">
            <a:avLst/>
          </a:prstGeom>
        </p:spPr>
      </p:pic>
      <p:sp>
        <p:nvSpPr>
          <p:cNvPr id="6" name="Content Placeholder 5"/>
          <p:cNvSpPr>
            <a:spLocks noGrp="1"/>
          </p:cNvSpPr>
          <p:nvPr>
            <p:ph sz="half" idx="1"/>
          </p:nvPr>
        </p:nvSpPr>
        <p:spPr>
          <a:xfrm>
            <a:off x="526520" y="2108333"/>
            <a:ext cx="5181600" cy="1820455"/>
          </a:xfrm>
        </p:spPr>
        <p:txBody>
          <a:bodyPr>
            <a:normAutofit/>
          </a:bodyPr>
          <a:lstStyle/>
          <a:p>
            <a:pPr lvl="0" algn="just">
              <a:buFont typeface="Wingdings" panose="05000000000000000000" pitchFamily="2" charset="2"/>
              <a:buChar char="§"/>
            </a:pPr>
            <a:r>
              <a:rPr lang="en-US" sz="2000" dirty="0"/>
              <a:t>Despite declining over time, the share of children among national population is high. Children (ages 0-14) – those who are in need of quality care – constitute 34 per cent of the total national population.</a:t>
            </a:r>
          </a:p>
        </p:txBody>
      </p:sp>
      <p:sp>
        <p:nvSpPr>
          <p:cNvPr id="7" name="Rectangle 6"/>
          <p:cNvSpPr/>
          <p:nvPr/>
        </p:nvSpPr>
        <p:spPr>
          <a:xfrm>
            <a:off x="0" y="0"/>
            <a:ext cx="12192000" cy="896112"/>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t>   Children constitute 34 per cent of the total national population</a:t>
            </a:r>
          </a:p>
        </p:txBody>
      </p:sp>
    </p:spTree>
    <p:extLst>
      <p:ext uri="{BB962C8B-B14F-4D97-AF65-F5344CB8AC3E}">
        <p14:creationId xmlns:p14="http://schemas.microsoft.com/office/powerpoint/2010/main" val="42631109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965200" y="1435100"/>
            <a:ext cx="10261600" cy="1447800"/>
          </a:xfrm>
          <a:prstGeom prst="round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smtClean="0"/>
              <a:t>B2. </a:t>
            </a:r>
            <a:r>
              <a:rPr lang="en-US" sz="3600" b="1" dirty="0"/>
              <a:t>Explaining the demand for domestic workers: </a:t>
            </a:r>
            <a:r>
              <a:rPr lang="en-US" sz="3600" b="1" dirty="0" smtClean="0"/>
              <a:t>Expatriates’ </a:t>
            </a:r>
            <a:r>
              <a:rPr lang="en-US" sz="3600" b="1" dirty="0"/>
              <a:t>Households</a:t>
            </a:r>
            <a:endParaRPr lang="en-US" sz="3600" dirty="0"/>
          </a:p>
        </p:txBody>
      </p:sp>
      <p:pic>
        <p:nvPicPr>
          <p:cNvPr id="4" name="Picture 3"/>
          <p:cNvPicPr>
            <a:picLocks noChangeAspect="1"/>
          </p:cNvPicPr>
          <p:nvPr/>
        </p:nvPicPr>
        <p:blipFill>
          <a:blip r:embed="rId2">
            <a:grayscl/>
          </a:blip>
          <a:stretch>
            <a:fillRect/>
          </a:stretch>
        </p:blipFill>
        <p:spPr>
          <a:xfrm>
            <a:off x="5110104" y="3036666"/>
            <a:ext cx="2170438" cy="2751500"/>
          </a:xfrm>
          <a:prstGeom prst="rect">
            <a:avLst/>
          </a:prstGeom>
        </p:spPr>
      </p:pic>
    </p:spTree>
    <p:extLst>
      <p:ext uri="{BB962C8B-B14F-4D97-AF65-F5344CB8AC3E}">
        <p14:creationId xmlns:p14="http://schemas.microsoft.com/office/powerpoint/2010/main" val="36621172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07353" y="1286071"/>
            <a:ext cx="11577294" cy="2028629"/>
          </a:xfrm>
        </p:spPr>
        <p:txBody>
          <a:bodyPr>
            <a:normAutofit/>
          </a:bodyPr>
          <a:lstStyle/>
          <a:p>
            <a:pPr algn="just">
              <a:buFont typeface="Wingdings" panose="05000000000000000000" pitchFamily="2" charset="2"/>
              <a:buChar char="§"/>
            </a:pPr>
            <a:r>
              <a:rPr lang="en-US" sz="2000" dirty="0"/>
              <a:t>Over the past decade, the total population of the GCC countries has increased by 51 per cent (by 18 million) or by 4.2 per cent </a:t>
            </a:r>
            <a:r>
              <a:rPr lang="en-US" sz="2000" dirty="0" smtClean="0"/>
              <a:t>annually.</a:t>
            </a:r>
            <a:endParaRPr lang="en-US" sz="2000" dirty="0"/>
          </a:p>
          <a:p>
            <a:pPr algn="just">
              <a:buFont typeface="Wingdings" panose="05000000000000000000" pitchFamily="2" charset="2"/>
              <a:buChar char="§"/>
            </a:pPr>
            <a:r>
              <a:rPr lang="en-US" sz="2000" dirty="0"/>
              <a:t>On average, the national GCC population increased by 2.7 per cent annually. </a:t>
            </a:r>
          </a:p>
        </p:txBody>
      </p:sp>
      <p:pic>
        <p:nvPicPr>
          <p:cNvPr id="6" name="Content Placeholder 5"/>
          <p:cNvPicPr>
            <a:picLocks noGrp="1" noChangeAspect="1"/>
          </p:cNvPicPr>
          <p:nvPr>
            <p:ph sz="half" idx="2"/>
          </p:nvPr>
        </p:nvPicPr>
        <p:blipFill>
          <a:blip r:embed="rId3">
            <a:grayscl/>
          </a:blip>
          <a:stretch>
            <a:fillRect/>
          </a:stretch>
        </p:blipFill>
        <p:spPr>
          <a:xfrm>
            <a:off x="1521721" y="2632270"/>
            <a:ext cx="9148558" cy="3730430"/>
          </a:xfrm>
          <a:prstGeom prst="rect">
            <a:avLst/>
          </a:prstGeom>
          <a:solidFill>
            <a:schemeClr val="bg1"/>
          </a:solidFill>
        </p:spPr>
      </p:pic>
      <p:sp>
        <p:nvSpPr>
          <p:cNvPr id="9" name="Rectangle 8"/>
          <p:cNvSpPr/>
          <p:nvPr/>
        </p:nvSpPr>
        <p:spPr>
          <a:xfrm>
            <a:off x="0" y="0"/>
            <a:ext cx="12192000" cy="896112"/>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t>   Total population has increased by 51 per cent (4.2 per cent annually)</a:t>
            </a:r>
          </a:p>
        </p:txBody>
      </p:sp>
    </p:spTree>
    <p:extLst>
      <p:ext uri="{BB962C8B-B14F-4D97-AF65-F5344CB8AC3E}">
        <p14:creationId xmlns:p14="http://schemas.microsoft.com/office/powerpoint/2010/main" val="24613253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noGrp="1"/>
          </p:cNvGraphicFramePr>
          <p:nvPr>
            <p:ph sz="half" idx="2"/>
            <p:extLst>
              <p:ext uri="{D42A27DB-BD31-4B8C-83A1-F6EECF244321}">
                <p14:modId xmlns:p14="http://schemas.microsoft.com/office/powerpoint/2010/main" val="92456612"/>
              </p:ext>
            </p:extLst>
          </p:nvPr>
        </p:nvGraphicFramePr>
        <p:xfrm>
          <a:off x="2079522" y="2018221"/>
          <a:ext cx="8032955" cy="50636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Rectangle 12"/>
          <p:cNvSpPr/>
          <p:nvPr/>
        </p:nvSpPr>
        <p:spPr>
          <a:xfrm>
            <a:off x="1" y="0"/>
            <a:ext cx="12192000" cy="896112"/>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t>   Global debate: Future of work, future of domestic work </a:t>
            </a:r>
            <a:endParaRPr lang="en-US" sz="3200" dirty="0"/>
          </a:p>
        </p:txBody>
      </p:sp>
      <p:sp>
        <p:nvSpPr>
          <p:cNvPr id="8" name="Content Placeholder 4"/>
          <p:cNvSpPr>
            <a:spLocks noGrp="1"/>
          </p:cNvSpPr>
          <p:nvPr>
            <p:ph sz="half" idx="1"/>
          </p:nvPr>
        </p:nvSpPr>
        <p:spPr>
          <a:xfrm>
            <a:off x="605913" y="1225137"/>
            <a:ext cx="10980174" cy="1586169"/>
          </a:xfrm>
        </p:spPr>
        <p:txBody>
          <a:bodyPr>
            <a:normAutofit/>
          </a:bodyPr>
          <a:lstStyle/>
          <a:p>
            <a:pPr algn="just">
              <a:buFont typeface="Wingdings" panose="05000000000000000000" pitchFamily="2" charset="2"/>
              <a:buChar char="§"/>
            </a:pPr>
            <a:r>
              <a:rPr lang="en-US" sz="2000" dirty="0" smtClean="0"/>
              <a:t>Caring jobs require social interaction, empathy and judgment and therefore cannot be automated </a:t>
            </a:r>
            <a:r>
              <a:rPr lang="en-US" sz="1600" i="1" dirty="0" smtClean="0"/>
              <a:t>(World Bank 2018).</a:t>
            </a:r>
            <a:endParaRPr lang="en-US" sz="2000" dirty="0" smtClean="0"/>
          </a:p>
          <a:p>
            <a:pPr algn="just">
              <a:buFont typeface="Wingdings" panose="05000000000000000000" pitchFamily="2" charset="2"/>
              <a:buChar char="§"/>
            </a:pPr>
            <a:r>
              <a:rPr lang="en-US" sz="2000" dirty="0" smtClean="0"/>
              <a:t>Demand for occupations like childcare, early-childhood education, cleaning, cooking, and gardening will grow, creating 50 million to 90 million jobs globally </a:t>
            </a:r>
            <a:r>
              <a:rPr lang="en-US" sz="1600" i="1" dirty="0" smtClean="0"/>
              <a:t>(McKinsey Global Institute 2017).</a:t>
            </a:r>
            <a:endParaRPr lang="en-US" i="1" dirty="0" smtClean="0"/>
          </a:p>
        </p:txBody>
      </p:sp>
    </p:spTree>
    <p:extLst>
      <p:ext uri="{BB962C8B-B14F-4D97-AF65-F5344CB8AC3E}">
        <p14:creationId xmlns:p14="http://schemas.microsoft.com/office/powerpoint/2010/main" val="18589626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sz="half" idx="1"/>
          </p:nvPr>
        </p:nvPicPr>
        <p:blipFill>
          <a:blip r:embed="rId3"/>
          <a:stretch>
            <a:fillRect/>
          </a:stretch>
        </p:blipFill>
        <p:spPr>
          <a:xfrm>
            <a:off x="1209675" y="2129631"/>
            <a:ext cx="4438650" cy="3743325"/>
          </a:xfrm>
          <a:prstGeom prst="rect">
            <a:avLst/>
          </a:prstGeom>
        </p:spPr>
      </p:pic>
      <p:sp>
        <p:nvSpPr>
          <p:cNvPr id="3" name="Content Placeholder 2"/>
          <p:cNvSpPr>
            <a:spLocks noGrp="1"/>
          </p:cNvSpPr>
          <p:nvPr>
            <p:ph sz="half" idx="2"/>
          </p:nvPr>
        </p:nvSpPr>
        <p:spPr>
          <a:xfrm>
            <a:off x="6223000" y="896112"/>
            <a:ext cx="5370197" cy="4351338"/>
          </a:xfrm>
        </p:spPr>
        <p:txBody>
          <a:bodyPr>
            <a:normAutofit/>
          </a:bodyPr>
          <a:lstStyle/>
          <a:p>
            <a:pPr marL="0" indent="0">
              <a:buNone/>
            </a:pPr>
            <a:endParaRPr lang="en-US" b="1" dirty="0">
              <a:latin typeface="Calibri "/>
            </a:endParaRPr>
          </a:p>
          <a:p>
            <a:pPr algn="just">
              <a:buFont typeface="Wingdings" panose="05000000000000000000" pitchFamily="2" charset="2"/>
              <a:buChar char="§"/>
            </a:pPr>
            <a:r>
              <a:rPr lang="en-US" sz="2000" dirty="0"/>
              <a:t>Population growth is driven by expatriates of whom a significant number are dual wage earners who need and can afford the services of domestic workers to perform child care, tutoring, housekeeping and cooking functions.  </a:t>
            </a:r>
          </a:p>
          <a:p>
            <a:endParaRPr lang="en-US" dirty="0"/>
          </a:p>
        </p:txBody>
      </p:sp>
      <p:sp>
        <p:nvSpPr>
          <p:cNvPr id="8" name="Rectangle 7"/>
          <p:cNvSpPr/>
          <p:nvPr/>
        </p:nvSpPr>
        <p:spPr>
          <a:xfrm>
            <a:off x="0" y="0"/>
            <a:ext cx="12192000" cy="896112"/>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t>   Population growth is driven by expatriates</a:t>
            </a:r>
          </a:p>
        </p:txBody>
      </p:sp>
      <p:graphicFrame>
        <p:nvGraphicFramePr>
          <p:cNvPr id="11" name="Table 10"/>
          <p:cNvGraphicFramePr>
            <a:graphicFrameLocks noGrp="1"/>
          </p:cNvGraphicFramePr>
          <p:nvPr>
            <p:extLst>
              <p:ext uri="{D42A27DB-BD31-4B8C-83A1-F6EECF244321}">
                <p14:modId xmlns:p14="http://schemas.microsoft.com/office/powerpoint/2010/main" val="76057520"/>
              </p:ext>
            </p:extLst>
          </p:nvPr>
        </p:nvGraphicFramePr>
        <p:xfrm>
          <a:off x="6182881" y="3796592"/>
          <a:ext cx="5450433" cy="1706656"/>
        </p:xfrm>
        <a:graphic>
          <a:graphicData uri="http://schemas.openxmlformats.org/drawingml/2006/table">
            <a:tbl>
              <a:tblPr firstRow="1" firstCol="1" bandRow="1">
                <a:tableStyleId>{F5AB1C69-6EDB-4FF4-983F-18BD219EF322}</a:tableStyleId>
              </a:tblPr>
              <a:tblGrid>
                <a:gridCol w="1371329">
                  <a:extLst>
                    <a:ext uri="{9D8B030D-6E8A-4147-A177-3AD203B41FA5}">
                      <a16:colId xmlns:a16="http://schemas.microsoft.com/office/drawing/2014/main" val="1357453971"/>
                    </a:ext>
                  </a:extLst>
                </a:gridCol>
                <a:gridCol w="997429">
                  <a:extLst>
                    <a:ext uri="{9D8B030D-6E8A-4147-A177-3AD203B41FA5}">
                      <a16:colId xmlns:a16="http://schemas.microsoft.com/office/drawing/2014/main" val="1911538506"/>
                    </a:ext>
                  </a:extLst>
                </a:gridCol>
                <a:gridCol w="1547923">
                  <a:extLst>
                    <a:ext uri="{9D8B030D-6E8A-4147-A177-3AD203B41FA5}">
                      <a16:colId xmlns:a16="http://schemas.microsoft.com/office/drawing/2014/main" val="4114049308"/>
                    </a:ext>
                  </a:extLst>
                </a:gridCol>
                <a:gridCol w="853538">
                  <a:extLst>
                    <a:ext uri="{9D8B030D-6E8A-4147-A177-3AD203B41FA5}">
                      <a16:colId xmlns:a16="http://schemas.microsoft.com/office/drawing/2014/main" val="674078435"/>
                    </a:ext>
                  </a:extLst>
                </a:gridCol>
                <a:gridCol w="680214">
                  <a:extLst>
                    <a:ext uri="{9D8B030D-6E8A-4147-A177-3AD203B41FA5}">
                      <a16:colId xmlns:a16="http://schemas.microsoft.com/office/drawing/2014/main" val="2749433003"/>
                    </a:ext>
                  </a:extLst>
                </a:gridCol>
              </a:tblGrid>
              <a:tr h="213332">
                <a:tc gridSpan="5">
                  <a:txBody>
                    <a:bodyPr/>
                    <a:lstStyle/>
                    <a:p>
                      <a:pPr marL="0" marR="0" algn="ctr">
                        <a:lnSpc>
                          <a:spcPct val="107000"/>
                        </a:lnSpc>
                        <a:spcBef>
                          <a:spcPts val="0"/>
                        </a:spcBef>
                        <a:spcAft>
                          <a:spcPts val="0"/>
                        </a:spcAft>
                      </a:pPr>
                      <a:r>
                        <a:rPr lang="en-US" sz="1200">
                          <a:effectLst/>
                        </a:rPr>
                        <a:t>Average monthly household income in GCC countries (USD)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84640196"/>
                  </a:ext>
                </a:extLst>
              </a:tr>
              <a:tr h="213332">
                <a:tc>
                  <a:txBody>
                    <a:bodyPr/>
                    <a:lstStyle/>
                    <a:p>
                      <a:endParaRPr lang="en-US" sz="1100">
                        <a:effectLst/>
                        <a:latin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200" dirty="0" smtClean="0">
                          <a:effectLst/>
                        </a:rPr>
                        <a:t>Nationals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200">
                          <a:effectLst/>
                        </a:rPr>
                        <a:t>Non-Nationals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200">
                          <a:effectLst/>
                        </a:rPr>
                        <a:t>Total</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200">
                          <a:effectLst/>
                        </a:rPr>
                        <a:t>Year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593869003"/>
                  </a:ext>
                </a:extLst>
              </a:tr>
              <a:tr h="213332">
                <a:tc>
                  <a:txBody>
                    <a:bodyPr/>
                    <a:lstStyle/>
                    <a:p>
                      <a:pPr marL="0" marR="0">
                        <a:lnSpc>
                          <a:spcPct val="107000"/>
                        </a:lnSpc>
                        <a:spcBef>
                          <a:spcPts val="0"/>
                        </a:spcBef>
                        <a:spcAft>
                          <a:spcPts val="0"/>
                        </a:spcAft>
                      </a:pPr>
                      <a:r>
                        <a:rPr lang="en-US" sz="1200">
                          <a:effectLst/>
                        </a:rPr>
                        <a:t>Qatar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200" dirty="0">
                          <a:effectLst/>
                        </a:rPr>
                        <a:t>24,235</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200">
                          <a:effectLst/>
                        </a:rPr>
                        <a:t>6,707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200">
                          <a:effectLst/>
                        </a:rPr>
                        <a:t>11,430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200">
                          <a:effectLst/>
                        </a:rPr>
                        <a:t>2013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34184721"/>
                  </a:ext>
                </a:extLst>
              </a:tr>
              <a:tr h="213332">
                <a:tc>
                  <a:txBody>
                    <a:bodyPr/>
                    <a:lstStyle/>
                    <a:p>
                      <a:pPr marL="0" marR="0">
                        <a:lnSpc>
                          <a:spcPct val="107000"/>
                        </a:lnSpc>
                        <a:spcBef>
                          <a:spcPts val="0"/>
                        </a:spcBef>
                        <a:spcAft>
                          <a:spcPts val="0"/>
                        </a:spcAft>
                      </a:pPr>
                      <a:r>
                        <a:rPr lang="en-US" sz="1200">
                          <a:effectLst/>
                        </a:rPr>
                        <a:t>Dubai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200">
                          <a:effectLst/>
                        </a:rPr>
                        <a:t>19,671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200">
                          <a:effectLst/>
                        </a:rPr>
                        <a:t>7,656</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2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200">
                          <a:effectLst/>
                        </a:rPr>
                        <a:t>2014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453516779"/>
                  </a:ext>
                </a:extLst>
              </a:tr>
              <a:tr h="213332">
                <a:tc>
                  <a:txBody>
                    <a:bodyPr/>
                    <a:lstStyle/>
                    <a:p>
                      <a:pPr marL="0" marR="0">
                        <a:lnSpc>
                          <a:spcPct val="107000"/>
                        </a:lnSpc>
                        <a:spcBef>
                          <a:spcPts val="0"/>
                        </a:spcBef>
                        <a:spcAft>
                          <a:spcPts val="0"/>
                        </a:spcAft>
                      </a:pPr>
                      <a:r>
                        <a:rPr lang="en-US" sz="1200">
                          <a:effectLst/>
                        </a:rPr>
                        <a:t>Kuwait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200">
                          <a:effectLst/>
                        </a:rPr>
                        <a:t>11,148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200">
                          <a:effectLst/>
                        </a:rPr>
                        <a:t>3,126</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200">
                          <a:effectLst/>
                        </a:rPr>
                        <a:t>6,448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200">
                          <a:effectLst/>
                        </a:rPr>
                        <a:t>2013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244425646"/>
                  </a:ext>
                </a:extLst>
              </a:tr>
              <a:tr h="213332">
                <a:tc>
                  <a:txBody>
                    <a:bodyPr/>
                    <a:lstStyle/>
                    <a:p>
                      <a:pPr marL="0" marR="0">
                        <a:lnSpc>
                          <a:spcPct val="107000"/>
                        </a:lnSpc>
                        <a:spcBef>
                          <a:spcPts val="0"/>
                        </a:spcBef>
                        <a:spcAft>
                          <a:spcPts val="0"/>
                        </a:spcAft>
                      </a:pPr>
                      <a:r>
                        <a:rPr lang="en-US" sz="1200">
                          <a:effectLst/>
                        </a:rPr>
                        <a:t>Bahrain</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200">
                          <a:effectLst/>
                        </a:rPr>
                        <a:t>4,728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200">
                          <a:effectLst/>
                        </a:rPr>
                        <a:t>3,838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200">
                          <a:effectLst/>
                        </a:rPr>
                        <a:t>4,421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200">
                          <a:effectLst/>
                        </a:rPr>
                        <a:t>2015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210303984"/>
                  </a:ext>
                </a:extLst>
              </a:tr>
              <a:tr h="213332">
                <a:tc>
                  <a:txBody>
                    <a:bodyPr/>
                    <a:lstStyle/>
                    <a:p>
                      <a:pPr marL="0" marR="0">
                        <a:lnSpc>
                          <a:spcPct val="107000"/>
                        </a:lnSpc>
                        <a:spcBef>
                          <a:spcPts val="0"/>
                        </a:spcBef>
                        <a:spcAft>
                          <a:spcPts val="0"/>
                        </a:spcAft>
                      </a:pPr>
                      <a:r>
                        <a:rPr lang="en-US" sz="1200">
                          <a:effectLst/>
                        </a:rPr>
                        <a:t>Saudi Arabia</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200" dirty="0">
                          <a:effectLst/>
                        </a:rPr>
                        <a:t>3,629</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2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200">
                          <a:effectLst/>
                        </a:rPr>
                        <a:t>2,859</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200">
                          <a:effectLst/>
                        </a:rPr>
                        <a:t>2013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60836139"/>
                  </a:ext>
                </a:extLst>
              </a:tr>
              <a:tr h="213332">
                <a:tc>
                  <a:txBody>
                    <a:bodyPr/>
                    <a:lstStyle/>
                    <a:p>
                      <a:pPr marL="0" marR="0">
                        <a:lnSpc>
                          <a:spcPct val="107000"/>
                        </a:lnSpc>
                        <a:spcBef>
                          <a:spcPts val="0"/>
                        </a:spcBef>
                        <a:spcAft>
                          <a:spcPts val="0"/>
                        </a:spcAft>
                      </a:pPr>
                      <a:r>
                        <a:rPr lang="en-US" sz="1200">
                          <a:effectLst/>
                        </a:rPr>
                        <a:t>Oman</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200">
                          <a:effectLst/>
                        </a:rPr>
                        <a:t>3,049</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200">
                          <a:effectLst/>
                        </a:rPr>
                        <a:t>1,693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200">
                          <a:effectLst/>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200" dirty="0">
                          <a:effectLst/>
                        </a:rPr>
                        <a:t>2012</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868882281"/>
                  </a:ext>
                </a:extLst>
              </a:tr>
            </a:tbl>
          </a:graphicData>
        </a:graphic>
      </p:graphicFrame>
    </p:spTree>
    <p:extLst>
      <p:ext uri="{BB962C8B-B14F-4D97-AF65-F5344CB8AC3E}">
        <p14:creationId xmlns:p14="http://schemas.microsoft.com/office/powerpoint/2010/main" val="23213385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12651" y="935665"/>
            <a:ext cx="7676707" cy="4997302"/>
          </a:xfrm>
          <a:prstGeom prst="round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smtClean="0"/>
              <a:t>C. Current state of affairs in employer-domestic worker matching: Examples from AD and Dubai (pre-Tadbeer phase)</a:t>
            </a:r>
          </a:p>
          <a:p>
            <a:endParaRPr lang="en-US" sz="3600" dirty="0" smtClean="0"/>
          </a:p>
        </p:txBody>
      </p:sp>
      <p:pic>
        <p:nvPicPr>
          <p:cNvPr id="5" name="Picture 4"/>
          <p:cNvPicPr>
            <a:picLocks noChangeAspect="1"/>
          </p:cNvPicPr>
          <p:nvPr/>
        </p:nvPicPr>
        <p:blipFill>
          <a:blip r:embed="rId2"/>
          <a:stretch>
            <a:fillRect/>
          </a:stretch>
        </p:blipFill>
        <p:spPr>
          <a:xfrm>
            <a:off x="7544365" y="1020725"/>
            <a:ext cx="5437157" cy="4008474"/>
          </a:xfrm>
          <a:prstGeom prst="rect">
            <a:avLst/>
          </a:prstGeom>
        </p:spPr>
      </p:pic>
    </p:spTree>
    <p:extLst>
      <p:ext uri="{BB962C8B-B14F-4D97-AF65-F5344CB8AC3E}">
        <p14:creationId xmlns:p14="http://schemas.microsoft.com/office/powerpoint/2010/main" val="23752182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371725"/>
            <a:ext cx="10515600" cy="4351338"/>
          </a:xfrm>
        </p:spPr>
        <p:txBody>
          <a:bodyPr>
            <a:normAutofit/>
          </a:bodyPr>
          <a:lstStyle/>
          <a:p>
            <a:pPr>
              <a:buFont typeface="Wingdings" panose="05000000000000000000" pitchFamily="2" charset="2"/>
              <a:buChar char="§"/>
            </a:pPr>
            <a:r>
              <a:rPr lang="en-US" sz="2000" dirty="0"/>
              <a:t>M</a:t>
            </a:r>
            <a:r>
              <a:rPr lang="en-US" sz="2000" dirty="0" smtClean="0"/>
              <a:t>ap </a:t>
            </a:r>
            <a:r>
              <a:rPr lang="en-US" sz="2000" dirty="0"/>
              <a:t>how the </a:t>
            </a:r>
            <a:r>
              <a:rPr lang="en-US" sz="2000" b="1" dirty="0"/>
              <a:t>market is structured </a:t>
            </a:r>
            <a:r>
              <a:rPr lang="en-US" sz="2000" dirty="0"/>
              <a:t>in the UAE; </a:t>
            </a:r>
            <a:endParaRPr lang="en-US" sz="2000" dirty="0" smtClean="0"/>
          </a:p>
          <a:p>
            <a:pPr>
              <a:buFont typeface="Wingdings" panose="05000000000000000000" pitchFamily="2" charset="2"/>
              <a:buChar char="§"/>
            </a:pPr>
            <a:endParaRPr lang="en-US" sz="2000" dirty="0" smtClean="0"/>
          </a:p>
          <a:p>
            <a:pPr>
              <a:buFont typeface="Wingdings" panose="05000000000000000000" pitchFamily="2" charset="2"/>
              <a:buChar char="§"/>
            </a:pPr>
            <a:r>
              <a:rPr lang="en-US" sz="2000" dirty="0"/>
              <a:t>E</a:t>
            </a:r>
            <a:r>
              <a:rPr lang="en-US" sz="2000" dirty="0" smtClean="0"/>
              <a:t>xamine </a:t>
            </a:r>
            <a:r>
              <a:rPr lang="en-US" sz="2000" b="1" dirty="0" smtClean="0"/>
              <a:t>modalities </a:t>
            </a:r>
            <a:r>
              <a:rPr lang="en-US" sz="2000" b="1" dirty="0"/>
              <a:t>of employer-domestic workers matching </a:t>
            </a:r>
            <a:r>
              <a:rPr lang="en-US" sz="2000" dirty="0"/>
              <a:t>among placement agencies in the UAE; </a:t>
            </a:r>
            <a:r>
              <a:rPr lang="en-US" sz="2000" dirty="0" smtClean="0"/>
              <a:t>and,</a:t>
            </a:r>
          </a:p>
          <a:p>
            <a:pPr>
              <a:buFont typeface="Wingdings" panose="05000000000000000000" pitchFamily="2" charset="2"/>
              <a:buChar char="§"/>
            </a:pPr>
            <a:endParaRPr lang="en-US" sz="2000" dirty="0" smtClean="0"/>
          </a:p>
          <a:p>
            <a:pPr>
              <a:buFont typeface="Wingdings" panose="05000000000000000000" pitchFamily="2" charset="2"/>
              <a:buChar char="§"/>
            </a:pPr>
            <a:r>
              <a:rPr lang="en-US" sz="2000" dirty="0"/>
              <a:t>A</a:t>
            </a:r>
            <a:r>
              <a:rPr lang="en-US" sz="2000" dirty="0" smtClean="0"/>
              <a:t>ssess </a:t>
            </a:r>
            <a:r>
              <a:rPr lang="en-US" sz="2000" dirty="0"/>
              <a:t>the </a:t>
            </a:r>
            <a:r>
              <a:rPr lang="en-US" sz="2000" b="1" dirty="0"/>
              <a:t>demand for skilled workers </a:t>
            </a:r>
            <a:r>
              <a:rPr lang="en-US" sz="2000" dirty="0"/>
              <a:t>among employers and the </a:t>
            </a:r>
            <a:r>
              <a:rPr lang="en-US" sz="2000" b="1" dirty="0"/>
              <a:t>need for </a:t>
            </a:r>
            <a:r>
              <a:rPr lang="en-US" sz="2000" b="1" dirty="0" smtClean="0"/>
              <a:t>skills </a:t>
            </a:r>
            <a:r>
              <a:rPr lang="en-US" sz="2000" b="1" dirty="0"/>
              <a:t>training </a:t>
            </a:r>
            <a:r>
              <a:rPr lang="en-US" sz="2000" dirty="0"/>
              <a:t>among domestic workers in the UAE.  </a:t>
            </a:r>
          </a:p>
          <a:p>
            <a:pPr>
              <a:buFont typeface="Wingdings" panose="05000000000000000000" pitchFamily="2" charset="2"/>
              <a:buChar char="§"/>
            </a:pPr>
            <a:endParaRPr lang="en-US" sz="2000" dirty="0"/>
          </a:p>
        </p:txBody>
      </p:sp>
      <p:sp>
        <p:nvSpPr>
          <p:cNvPr id="4" name="Rectangle 3"/>
          <p:cNvSpPr/>
          <p:nvPr/>
        </p:nvSpPr>
        <p:spPr>
          <a:xfrm>
            <a:off x="0" y="0"/>
            <a:ext cx="12192000" cy="896112"/>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t>   Scope</a:t>
            </a:r>
          </a:p>
        </p:txBody>
      </p:sp>
      <p:pic>
        <p:nvPicPr>
          <p:cNvPr id="6146" name="Picture 2" descr="Image result for scope ic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96138" y="1249362"/>
            <a:ext cx="1455737" cy="14557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14728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6769062" y="987414"/>
            <a:ext cx="4206734" cy="5768986"/>
          </a:xfrm>
          <a:prstGeom prst="rect">
            <a:avLst/>
          </a:prstGeom>
        </p:spPr>
      </p:pic>
      <p:sp>
        <p:nvSpPr>
          <p:cNvPr id="6" name="Content Placeholder 5"/>
          <p:cNvSpPr>
            <a:spLocks noGrp="1"/>
          </p:cNvSpPr>
          <p:nvPr>
            <p:ph sz="half" idx="1"/>
          </p:nvPr>
        </p:nvSpPr>
        <p:spPr>
          <a:xfrm>
            <a:off x="739047" y="3227980"/>
            <a:ext cx="5181600" cy="4351338"/>
          </a:xfrm>
        </p:spPr>
        <p:txBody>
          <a:bodyPr>
            <a:normAutofit/>
          </a:bodyPr>
          <a:lstStyle/>
          <a:p>
            <a:pPr>
              <a:buFont typeface="Wingdings" panose="05000000000000000000" pitchFamily="2" charset="2"/>
              <a:buChar char="§"/>
            </a:pPr>
            <a:r>
              <a:rPr lang="en-US" sz="2000" dirty="0" smtClean="0"/>
              <a:t>Interviews with 10 Tadbeer operators.</a:t>
            </a:r>
          </a:p>
          <a:p>
            <a:pPr>
              <a:buFont typeface="Wingdings" panose="05000000000000000000" pitchFamily="2" charset="2"/>
              <a:buChar char="§"/>
            </a:pPr>
            <a:endParaRPr lang="en-US" sz="2000" dirty="0" smtClean="0"/>
          </a:p>
          <a:p>
            <a:pPr>
              <a:buFont typeface="Wingdings" panose="05000000000000000000" pitchFamily="2" charset="2"/>
              <a:buChar char="§"/>
            </a:pPr>
            <a:r>
              <a:rPr lang="en-US" sz="2000" dirty="0" smtClean="0"/>
              <a:t>Interviews with 82 domestic workers.</a:t>
            </a:r>
          </a:p>
          <a:p>
            <a:pPr>
              <a:buFont typeface="Wingdings" panose="05000000000000000000" pitchFamily="2" charset="2"/>
              <a:buChar char="§"/>
            </a:pPr>
            <a:endParaRPr lang="en-US" sz="2000" dirty="0" smtClean="0"/>
          </a:p>
          <a:p>
            <a:pPr>
              <a:buFont typeface="Wingdings" panose="05000000000000000000" pitchFamily="2" charset="2"/>
              <a:buChar char="§"/>
            </a:pPr>
            <a:r>
              <a:rPr lang="en-US" sz="2000" dirty="0" smtClean="0"/>
              <a:t>2 FGDs with DWs.</a:t>
            </a:r>
          </a:p>
          <a:p>
            <a:pPr>
              <a:buFont typeface="Wingdings" panose="05000000000000000000" pitchFamily="2" charset="2"/>
              <a:buChar char="§"/>
            </a:pPr>
            <a:endParaRPr lang="en-US" sz="2000" dirty="0" smtClean="0"/>
          </a:p>
          <a:p>
            <a:pPr>
              <a:buFont typeface="Wingdings" panose="05000000000000000000" pitchFamily="2" charset="2"/>
              <a:buChar char="§"/>
            </a:pPr>
            <a:r>
              <a:rPr lang="en-US" sz="2000" dirty="0" smtClean="0"/>
              <a:t>2 FGDs with employers.</a:t>
            </a:r>
            <a:endParaRPr lang="en-US" sz="2000" dirty="0"/>
          </a:p>
        </p:txBody>
      </p:sp>
      <p:sp>
        <p:nvSpPr>
          <p:cNvPr id="5" name="Rectangle 4"/>
          <p:cNvSpPr/>
          <p:nvPr/>
        </p:nvSpPr>
        <p:spPr>
          <a:xfrm>
            <a:off x="0" y="0"/>
            <a:ext cx="12192000" cy="896112"/>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t>   Methodology</a:t>
            </a:r>
          </a:p>
        </p:txBody>
      </p:sp>
    </p:spTree>
    <p:extLst>
      <p:ext uri="{BB962C8B-B14F-4D97-AF65-F5344CB8AC3E}">
        <p14:creationId xmlns:p14="http://schemas.microsoft.com/office/powerpoint/2010/main" val="41890103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pPr algn="just"/>
            <a:r>
              <a:rPr lang="en-US" sz="2000" dirty="0"/>
              <a:t>Despite the diversity of </a:t>
            </a:r>
            <a:r>
              <a:rPr lang="en-US" sz="2000" dirty="0" smtClean="0"/>
              <a:t>Tadbeer </a:t>
            </a:r>
            <a:r>
              <a:rPr lang="en-US" sz="2000" dirty="0"/>
              <a:t>operators and their experience, there is general consensus among them that the </a:t>
            </a:r>
            <a:r>
              <a:rPr lang="en-US" sz="2000" b="1" dirty="0"/>
              <a:t>demand is highest for “housemaids</a:t>
            </a:r>
            <a:r>
              <a:rPr lang="en-US" sz="2000" dirty="0"/>
              <a:t>” (who are also nannies and cooks), </a:t>
            </a:r>
            <a:r>
              <a:rPr lang="en-US" sz="2000" b="1" dirty="0"/>
              <a:t>followed by nannies and then cooks</a:t>
            </a:r>
            <a:r>
              <a:rPr lang="en-US" sz="2000" dirty="0"/>
              <a:t>. Nannies are the highest paid category (USD 500) among the three, followed by uncertified cooks (USD 400) and housemaids (USD 320-408). </a:t>
            </a:r>
            <a:endParaRPr lang="en-US" sz="2000" dirty="0" smtClean="0"/>
          </a:p>
          <a:p>
            <a:pPr marL="0" indent="0">
              <a:buNone/>
            </a:pPr>
            <a:endParaRPr lang="en-US" sz="2000" dirty="0" smtClean="0"/>
          </a:p>
          <a:p>
            <a:pPr algn="just"/>
            <a:r>
              <a:rPr lang="en-US" sz="2000" dirty="0" smtClean="0"/>
              <a:t>The </a:t>
            </a:r>
            <a:r>
              <a:rPr lang="en-US" sz="2000" dirty="0"/>
              <a:t>demand was less significant for the remaining categories (tutors, private nurses, gardeners, watchmen, family drivers, housekeepers, personal assistants and farmers) because employers generally recruit them directly without the intermediation of labour recruiters. The latter are higher-skilled occupations and, in the absence of NOS, certification and proper matching processes, </a:t>
            </a:r>
            <a:r>
              <a:rPr lang="en-US" sz="2000" b="1" dirty="0"/>
              <a:t>employers prefer recruitment through informal networks where they can verify candidates’ references (in the case of informal education) and credentials </a:t>
            </a:r>
            <a:r>
              <a:rPr lang="en-US" sz="2000" dirty="0"/>
              <a:t>(in the case of formal education). </a:t>
            </a:r>
          </a:p>
          <a:p>
            <a:endParaRPr lang="en-US" sz="2000" dirty="0"/>
          </a:p>
        </p:txBody>
      </p:sp>
      <p:sp>
        <p:nvSpPr>
          <p:cNvPr id="6" name="Rectangle 5"/>
          <p:cNvSpPr/>
          <p:nvPr/>
        </p:nvSpPr>
        <p:spPr>
          <a:xfrm>
            <a:off x="0" y="0"/>
            <a:ext cx="12192000" cy="896112"/>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t>   How is the demand for domestic workers structured?</a:t>
            </a:r>
          </a:p>
        </p:txBody>
      </p:sp>
    </p:spTree>
    <p:extLst>
      <p:ext uri="{BB962C8B-B14F-4D97-AF65-F5344CB8AC3E}">
        <p14:creationId xmlns:p14="http://schemas.microsoft.com/office/powerpoint/2010/main" val="27244881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267335" y="1690688"/>
            <a:ext cx="5181600" cy="4351338"/>
          </a:xfrm>
        </p:spPr>
        <p:txBody>
          <a:bodyPr>
            <a:normAutofit/>
          </a:bodyPr>
          <a:lstStyle/>
          <a:p>
            <a:pPr>
              <a:buFont typeface="Wingdings" panose="05000000000000000000" pitchFamily="2" charset="2"/>
              <a:buChar char="§"/>
            </a:pPr>
            <a:r>
              <a:rPr lang="en-US" sz="2000" dirty="0"/>
              <a:t>U</a:t>
            </a:r>
            <a:r>
              <a:rPr lang="en-US" sz="2000" dirty="0" smtClean="0"/>
              <a:t>sing </a:t>
            </a:r>
            <a:r>
              <a:rPr lang="en-US" sz="2000" b="1" dirty="0"/>
              <a:t>social media </a:t>
            </a:r>
            <a:r>
              <a:rPr lang="en-US" sz="2000" dirty="0"/>
              <a:t>platforms like WhatsApp or </a:t>
            </a:r>
            <a:r>
              <a:rPr lang="en-US" sz="2000" dirty="0" smtClean="0"/>
              <a:t>Facebook.</a:t>
            </a:r>
          </a:p>
          <a:p>
            <a:pPr>
              <a:buFont typeface="Wingdings" panose="05000000000000000000" pitchFamily="2" charset="2"/>
              <a:buChar char="§"/>
            </a:pPr>
            <a:r>
              <a:rPr lang="en-US" sz="2000" b="1" dirty="0"/>
              <a:t>O</a:t>
            </a:r>
            <a:r>
              <a:rPr lang="en-US" sz="2000" b="1" dirty="0" smtClean="0"/>
              <a:t>nline </a:t>
            </a:r>
            <a:r>
              <a:rPr lang="en-US" sz="2000" b="1" dirty="0"/>
              <a:t>lists of matching criteria </a:t>
            </a:r>
            <a:r>
              <a:rPr lang="en-US" sz="2000" dirty="0"/>
              <a:t>mixing identity and occupational identifiers which employers can use to shortlist potential </a:t>
            </a:r>
            <a:r>
              <a:rPr lang="en-US" sz="2000" dirty="0" smtClean="0"/>
              <a:t>candidates.</a:t>
            </a:r>
          </a:p>
          <a:p>
            <a:pPr>
              <a:buFont typeface="Wingdings" panose="05000000000000000000" pitchFamily="2" charset="2"/>
              <a:buChar char="§"/>
            </a:pPr>
            <a:r>
              <a:rPr lang="en-US" sz="2000" b="1" dirty="0"/>
              <a:t>I</a:t>
            </a:r>
            <a:r>
              <a:rPr lang="en-US" sz="2000" b="1" dirty="0" smtClean="0"/>
              <a:t>nterviews</a:t>
            </a:r>
            <a:r>
              <a:rPr lang="en-US" sz="2000" dirty="0" smtClean="0"/>
              <a:t> </a:t>
            </a:r>
            <a:r>
              <a:rPr lang="en-US" sz="2000" dirty="0"/>
              <a:t>with the workers (usually unidirectional, with the employer interviewing the worker</a:t>
            </a:r>
            <a:r>
              <a:rPr lang="en-US" sz="2000" dirty="0" smtClean="0"/>
              <a:t>).</a:t>
            </a:r>
          </a:p>
          <a:p>
            <a:pPr>
              <a:buFont typeface="Wingdings" panose="05000000000000000000" pitchFamily="2" charset="2"/>
              <a:buChar char="§"/>
            </a:pPr>
            <a:r>
              <a:rPr lang="en-US" sz="2000" b="1" dirty="0" smtClean="0"/>
              <a:t>Direct </a:t>
            </a:r>
            <a:r>
              <a:rPr lang="en-US" sz="2000" b="1" dirty="0"/>
              <a:t>selection by labour recruiters </a:t>
            </a:r>
            <a:r>
              <a:rPr lang="en-US" sz="2000" dirty="0"/>
              <a:t>without employer input or based on earlier intake with employers.</a:t>
            </a:r>
          </a:p>
        </p:txBody>
      </p:sp>
      <p:graphicFrame>
        <p:nvGraphicFramePr>
          <p:cNvPr id="7" name="Content Placeholder 6"/>
          <p:cNvGraphicFramePr>
            <a:graphicFrameLocks noGrp="1"/>
          </p:cNvGraphicFramePr>
          <p:nvPr>
            <p:ph sz="half" idx="2"/>
            <p:extLst>
              <p:ext uri="{D42A27DB-BD31-4B8C-83A1-F6EECF244321}">
                <p14:modId xmlns:p14="http://schemas.microsoft.com/office/powerpoint/2010/main" val="4056887790"/>
              </p:ext>
            </p:extLst>
          </p:nvPr>
        </p:nvGraphicFramePr>
        <p:xfrm>
          <a:off x="6005829" y="954954"/>
          <a:ext cx="5906453" cy="2283444"/>
        </p:xfrm>
        <a:graphic>
          <a:graphicData uri="http://schemas.openxmlformats.org/drawingml/2006/table">
            <a:tbl>
              <a:tblPr firstRow="1" firstCol="1" bandRow="1">
                <a:tableStyleId>{5C22544A-7EE6-4342-B048-85BDC9FD1C3A}</a:tableStyleId>
              </a:tblPr>
              <a:tblGrid>
                <a:gridCol w="5906453">
                  <a:extLst>
                    <a:ext uri="{9D8B030D-6E8A-4147-A177-3AD203B41FA5}">
                      <a16:colId xmlns:a16="http://schemas.microsoft.com/office/drawing/2014/main" val="2614120747"/>
                    </a:ext>
                  </a:extLst>
                </a:gridCol>
              </a:tblGrid>
              <a:tr h="170799">
                <a:tc>
                  <a:txBody>
                    <a:bodyPr/>
                    <a:lstStyle/>
                    <a:p>
                      <a:pPr marL="0" marR="0" algn="just">
                        <a:lnSpc>
                          <a:spcPct val="107000"/>
                        </a:lnSpc>
                        <a:spcBef>
                          <a:spcPts val="0"/>
                        </a:spcBef>
                        <a:spcAft>
                          <a:spcPts val="0"/>
                        </a:spcAft>
                      </a:pPr>
                      <a:r>
                        <a:rPr lang="en-GB" sz="1000" b="0" dirty="0" smtClean="0">
                          <a:solidFill>
                            <a:schemeClr val="tx1"/>
                          </a:solidFill>
                          <a:effectLst/>
                        </a:rPr>
                        <a:t>Example </a:t>
                      </a:r>
                      <a:r>
                        <a:rPr lang="en-GB" sz="1000" b="0" dirty="0">
                          <a:solidFill>
                            <a:schemeClr val="tx1"/>
                          </a:solidFill>
                          <a:effectLst/>
                        </a:rPr>
                        <a:t>of video content circulated by placement agencies via social media applications </a:t>
                      </a:r>
                      <a:endParaRPr lang="en-US" sz="1000" b="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9852" marR="5985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85248885"/>
                  </a:ext>
                </a:extLst>
              </a:tr>
              <a:tr h="2049586">
                <a:tc>
                  <a:txBody>
                    <a:bodyPr/>
                    <a:lstStyle/>
                    <a:p>
                      <a:pPr marL="0" marR="0" algn="just">
                        <a:lnSpc>
                          <a:spcPct val="107000"/>
                        </a:lnSpc>
                        <a:spcBef>
                          <a:spcPts val="0"/>
                        </a:spcBef>
                        <a:spcAft>
                          <a:spcPts val="0"/>
                        </a:spcAft>
                      </a:pPr>
                      <a:r>
                        <a:rPr lang="es-ES" sz="1000" b="0" dirty="0" err="1">
                          <a:solidFill>
                            <a:schemeClr val="tx1"/>
                          </a:solidFill>
                          <a:effectLst/>
                        </a:rPr>
                        <a:t>Placement</a:t>
                      </a:r>
                      <a:r>
                        <a:rPr lang="es-ES" sz="1000" b="0" dirty="0">
                          <a:solidFill>
                            <a:schemeClr val="tx1"/>
                          </a:solidFill>
                          <a:effectLst/>
                        </a:rPr>
                        <a:t> agencies </a:t>
                      </a:r>
                      <a:r>
                        <a:rPr lang="es-ES" sz="1000" b="0" dirty="0" err="1">
                          <a:solidFill>
                            <a:schemeClr val="tx1"/>
                          </a:solidFill>
                          <a:effectLst/>
                        </a:rPr>
                        <a:t>circulate</a:t>
                      </a:r>
                      <a:r>
                        <a:rPr lang="es-ES" sz="1000" b="0" dirty="0">
                          <a:solidFill>
                            <a:schemeClr val="tx1"/>
                          </a:solidFill>
                          <a:effectLst/>
                        </a:rPr>
                        <a:t> videos </a:t>
                      </a:r>
                      <a:r>
                        <a:rPr lang="es-ES" sz="1000" b="0" dirty="0" err="1">
                          <a:solidFill>
                            <a:schemeClr val="tx1"/>
                          </a:solidFill>
                          <a:effectLst/>
                        </a:rPr>
                        <a:t>via</a:t>
                      </a:r>
                      <a:r>
                        <a:rPr lang="es-ES" sz="1000" b="0" dirty="0">
                          <a:solidFill>
                            <a:schemeClr val="tx1"/>
                          </a:solidFill>
                          <a:effectLst/>
                        </a:rPr>
                        <a:t> social media. </a:t>
                      </a:r>
                      <a:r>
                        <a:rPr lang="en-GB" sz="1000" b="0" dirty="0">
                          <a:solidFill>
                            <a:schemeClr val="tx1"/>
                          </a:solidFill>
                          <a:effectLst/>
                        </a:rPr>
                        <a:t>These are short videos (under two minutes) during which a recruiter asks a domestic worker the following questions (verbatim</a:t>
                      </a:r>
                      <a:r>
                        <a:rPr lang="en-GB" sz="1000" b="0" dirty="0" smtClean="0">
                          <a:solidFill>
                            <a:schemeClr val="tx1"/>
                          </a:solidFill>
                          <a:effectLst/>
                        </a:rPr>
                        <a:t>):</a:t>
                      </a:r>
                    </a:p>
                    <a:p>
                      <a:pPr marL="0" marR="0" algn="just">
                        <a:lnSpc>
                          <a:spcPct val="107000"/>
                        </a:lnSpc>
                        <a:spcBef>
                          <a:spcPts val="0"/>
                        </a:spcBef>
                        <a:spcAft>
                          <a:spcPts val="0"/>
                        </a:spcAft>
                      </a:pPr>
                      <a:endParaRPr lang="en-US" sz="1000" b="0" dirty="0">
                        <a:solidFill>
                          <a:schemeClr val="tx1"/>
                        </a:solidFill>
                        <a:effectLst/>
                      </a:endParaRPr>
                    </a:p>
                    <a:p>
                      <a:pPr marL="342900" marR="0" lvl="0" indent="-342900" algn="just">
                        <a:lnSpc>
                          <a:spcPct val="107000"/>
                        </a:lnSpc>
                        <a:spcBef>
                          <a:spcPts val="0"/>
                        </a:spcBef>
                        <a:spcAft>
                          <a:spcPts val="0"/>
                        </a:spcAft>
                        <a:buFont typeface="Symbol" panose="05050102010706020507" pitchFamily="18" charset="2"/>
                        <a:buChar char=""/>
                      </a:pPr>
                      <a:r>
                        <a:rPr lang="en-GB" sz="1000" b="0" dirty="0">
                          <a:solidFill>
                            <a:schemeClr val="tx1"/>
                          </a:solidFill>
                          <a:effectLst/>
                        </a:rPr>
                        <a:t>“Your name</a:t>
                      </a:r>
                      <a:endParaRPr lang="en-US" sz="1000" b="0" dirty="0">
                        <a:solidFill>
                          <a:schemeClr val="tx1"/>
                        </a:solidFill>
                        <a:effectLst/>
                      </a:endParaRPr>
                    </a:p>
                    <a:p>
                      <a:pPr marL="342900" marR="0" lvl="0" indent="-342900" algn="just">
                        <a:lnSpc>
                          <a:spcPct val="107000"/>
                        </a:lnSpc>
                        <a:spcBef>
                          <a:spcPts val="0"/>
                        </a:spcBef>
                        <a:spcAft>
                          <a:spcPts val="0"/>
                        </a:spcAft>
                        <a:buFont typeface="Symbol" panose="05050102010706020507" pitchFamily="18" charset="2"/>
                        <a:buChar char=""/>
                      </a:pPr>
                      <a:r>
                        <a:rPr lang="en-GB" sz="1000" b="0" dirty="0">
                          <a:solidFill>
                            <a:schemeClr val="tx1"/>
                          </a:solidFill>
                          <a:effectLst/>
                        </a:rPr>
                        <a:t>Age</a:t>
                      </a:r>
                      <a:endParaRPr lang="en-US" sz="1000" b="0" dirty="0">
                        <a:solidFill>
                          <a:schemeClr val="tx1"/>
                        </a:solidFill>
                        <a:effectLst/>
                      </a:endParaRPr>
                    </a:p>
                    <a:p>
                      <a:pPr marL="342900" marR="0" lvl="0" indent="-342900" algn="just">
                        <a:lnSpc>
                          <a:spcPct val="107000"/>
                        </a:lnSpc>
                        <a:spcBef>
                          <a:spcPts val="0"/>
                        </a:spcBef>
                        <a:spcAft>
                          <a:spcPts val="0"/>
                        </a:spcAft>
                        <a:buFont typeface="Symbol" panose="05050102010706020507" pitchFamily="18" charset="2"/>
                        <a:buChar char=""/>
                      </a:pPr>
                      <a:r>
                        <a:rPr lang="en-GB" sz="1000" b="0" dirty="0">
                          <a:solidFill>
                            <a:schemeClr val="tx1"/>
                          </a:solidFill>
                          <a:effectLst/>
                        </a:rPr>
                        <a:t>Are you married? Do you have children? </a:t>
                      </a:r>
                      <a:endParaRPr lang="en-US" sz="1000" b="0" dirty="0">
                        <a:solidFill>
                          <a:schemeClr val="tx1"/>
                        </a:solidFill>
                        <a:effectLst/>
                      </a:endParaRPr>
                    </a:p>
                    <a:p>
                      <a:pPr marL="342900" marR="0" lvl="0" indent="-342900" algn="just">
                        <a:lnSpc>
                          <a:spcPct val="107000"/>
                        </a:lnSpc>
                        <a:spcBef>
                          <a:spcPts val="0"/>
                        </a:spcBef>
                        <a:spcAft>
                          <a:spcPts val="0"/>
                        </a:spcAft>
                        <a:buFont typeface="Symbol" panose="05050102010706020507" pitchFamily="18" charset="2"/>
                        <a:buChar char=""/>
                      </a:pPr>
                      <a:r>
                        <a:rPr lang="en-GB" sz="1000" b="0" dirty="0">
                          <a:solidFill>
                            <a:schemeClr val="tx1"/>
                          </a:solidFill>
                          <a:effectLst/>
                        </a:rPr>
                        <a:t>What is your employment history? (Usually referring to countries she has worked in as domestic worker before arriving in the UAE).</a:t>
                      </a:r>
                      <a:endParaRPr lang="en-US" sz="1000" b="0" dirty="0">
                        <a:solidFill>
                          <a:schemeClr val="tx1"/>
                        </a:solidFill>
                        <a:effectLst/>
                      </a:endParaRPr>
                    </a:p>
                    <a:p>
                      <a:pPr marL="342900" marR="0" lvl="0" indent="-342900" algn="just">
                        <a:lnSpc>
                          <a:spcPct val="107000"/>
                        </a:lnSpc>
                        <a:spcBef>
                          <a:spcPts val="0"/>
                        </a:spcBef>
                        <a:spcAft>
                          <a:spcPts val="0"/>
                        </a:spcAft>
                        <a:buFont typeface="Symbol" panose="05050102010706020507" pitchFamily="18" charset="2"/>
                        <a:buChar char=""/>
                      </a:pPr>
                      <a:r>
                        <a:rPr lang="en-GB" sz="1000" b="0" dirty="0">
                          <a:solidFill>
                            <a:schemeClr val="tx1"/>
                          </a:solidFill>
                          <a:effectLst/>
                        </a:rPr>
                        <a:t>Can you clean?</a:t>
                      </a:r>
                      <a:endParaRPr lang="en-US" sz="1000" b="0" dirty="0">
                        <a:solidFill>
                          <a:schemeClr val="tx1"/>
                        </a:solidFill>
                        <a:effectLst/>
                      </a:endParaRPr>
                    </a:p>
                    <a:p>
                      <a:pPr marL="342900" marR="0" lvl="0" indent="-342900" algn="just">
                        <a:lnSpc>
                          <a:spcPct val="107000"/>
                        </a:lnSpc>
                        <a:spcBef>
                          <a:spcPts val="0"/>
                        </a:spcBef>
                        <a:spcAft>
                          <a:spcPts val="0"/>
                        </a:spcAft>
                        <a:buFont typeface="Symbol" panose="05050102010706020507" pitchFamily="18" charset="2"/>
                        <a:buChar char=""/>
                      </a:pPr>
                      <a:r>
                        <a:rPr lang="en-GB" sz="1000" b="0" dirty="0">
                          <a:solidFill>
                            <a:schemeClr val="tx1"/>
                          </a:solidFill>
                          <a:effectLst/>
                        </a:rPr>
                        <a:t>Can you cook? What meals can you cook?</a:t>
                      </a:r>
                      <a:endParaRPr lang="en-US" sz="1000" b="0" dirty="0">
                        <a:solidFill>
                          <a:schemeClr val="tx1"/>
                        </a:solidFill>
                        <a:effectLst/>
                      </a:endParaRPr>
                    </a:p>
                    <a:p>
                      <a:pPr marL="342900" marR="0" lvl="0" indent="-342900" algn="just">
                        <a:lnSpc>
                          <a:spcPct val="107000"/>
                        </a:lnSpc>
                        <a:spcBef>
                          <a:spcPts val="0"/>
                        </a:spcBef>
                        <a:spcAft>
                          <a:spcPts val="0"/>
                        </a:spcAft>
                        <a:buFont typeface="Symbol" panose="05050102010706020507" pitchFamily="18" charset="2"/>
                        <a:buChar char=""/>
                      </a:pPr>
                      <a:r>
                        <a:rPr lang="en-GB" sz="1000" b="0" dirty="0">
                          <a:solidFill>
                            <a:schemeClr val="tx1"/>
                          </a:solidFill>
                          <a:effectLst/>
                        </a:rPr>
                        <a:t>Can you “hold” a baby?</a:t>
                      </a:r>
                      <a:endParaRPr lang="en-US" sz="1000" b="0" dirty="0">
                        <a:solidFill>
                          <a:schemeClr val="tx1"/>
                        </a:solidFill>
                        <a:effectLst/>
                      </a:endParaRPr>
                    </a:p>
                    <a:p>
                      <a:pPr marL="342900" marR="0" lvl="0" indent="-342900" algn="just">
                        <a:lnSpc>
                          <a:spcPct val="107000"/>
                        </a:lnSpc>
                        <a:spcBef>
                          <a:spcPts val="0"/>
                        </a:spcBef>
                        <a:spcAft>
                          <a:spcPts val="0"/>
                        </a:spcAft>
                        <a:buFont typeface="Symbol" panose="05050102010706020507" pitchFamily="18" charset="2"/>
                        <a:buChar char=""/>
                      </a:pPr>
                      <a:r>
                        <a:rPr lang="en-GB" sz="1000" b="0" dirty="0">
                          <a:solidFill>
                            <a:schemeClr val="tx1"/>
                          </a:solidFill>
                          <a:effectLst/>
                        </a:rPr>
                        <a:t>Can you prepare deserts? Which?”</a:t>
                      </a:r>
                      <a:endParaRPr lang="en-US" sz="1000" b="0" dirty="0">
                        <a:solidFill>
                          <a:schemeClr val="tx1"/>
                        </a:solidFill>
                        <a:effectLst/>
                      </a:endParaRPr>
                    </a:p>
                    <a:p>
                      <a:pPr marL="0" marR="0" algn="just">
                        <a:lnSpc>
                          <a:spcPct val="107000"/>
                        </a:lnSpc>
                        <a:spcBef>
                          <a:spcPts val="0"/>
                        </a:spcBef>
                        <a:spcAft>
                          <a:spcPts val="0"/>
                        </a:spcAft>
                      </a:pPr>
                      <a:r>
                        <a:rPr lang="en-GB" sz="1000" b="0" dirty="0">
                          <a:solidFill>
                            <a:schemeClr val="tx1"/>
                          </a:solidFill>
                          <a:effectLst/>
                        </a:rPr>
                        <a:t> </a:t>
                      </a:r>
                      <a:endParaRPr lang="en-US" sz="1000" b="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9852" marR="5985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57198749"/>
                  </a:ext>
                </a:extLst>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3920800854"/>
              </p:ext>
            </p:extLst>
          </p:nvPr>
        </p:nvGraphicFramePr>
        <p:xfrm>
          <a:off x="5999797" y="3234182"/>
          <a:ext cx="5912485" cy="3432302"/>
        </p:xfrm>
        <a:graphic>
          <a:graphicData uri="http://schemas.openxmlformats.org/drawingml/2006/table">
            <a:tbl>
              <a:tblPr firstRow="1" firstCol="1" bandRow="1"/>
              <a:tblGrid>
                <a:gridCol w="5912485">
                  <a:extLst>
                    <a:ext uri="{9D8B030D-6E8A-4147-A177-3AD203B41FA5}">
                      <a16:colId xmlns:a16="http://schemas.microsoft.com/office/drawing/2014/main" val="4214644188"/>
                    </a:ext>
                  </a:extLst>
                </a:gridCol>
              </a:tblGrid>
              <a:tr h="0">
                <a:tc>
                  <a:txBody>
                    <a:bodyPr/>
                    <a:lstStyle/>
                    <a:p>
                      <a:pPr marL="0" marR="0" algn="just">
                        <a:lnSpc>
                          <a:spcPct val="107000"/>
                        </a:lnSpc>
                        <a:spcBef>
                          <a:spcPts val="0"/>
                        </a:spcBef>
                        <a:spcAft>
                          <a:spcPts val="0"/>
                        </a:spcAft>
                      </a:pPr>
                      <a:r>
                        <a:rPr lang="en-GB" sz="1200" b="1" dirty="0" smtClean="0">
                          <a:effectLst/>
                          <a:latin typeface="Calibri Light" panose="020F0302020204030204" pitchFamily="34" charset="0"/>
                          <a:ea typeface="Calibri" panose="020F0502020204030204" pitchFamily="34" charset="0"/>
                          <a:cs typeface="Arial" panose="020B0604020202020204" pitchFamily="34" charset="0"/>
                        </a:rPr>
                        <a:t>Agency </a:t>
                      </a:r>
                      <a:r>
                        <a:rPr lang="en-GB" sz="1200" b="1" dirty="0">
                          <a:effectLst/>
                          <a:latin typeface="Calibri Light" panose="020F0302020204030204" pitchFamily="34" charset="0"/>
                          <a:ea typeface="Calibri" panose="020F0502020204030204" pitchFamily="34" charset="0"/>
                          <a:cs typeface="Arial" panose="020B0604020202020204" pitchFamily="34" charset="0"/>
                        </a:rPr>
                        <a:t>criteria that employers are invited to select in order to shortlist workers for interviews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46322987"/>
                  </a:ext>
                </a:extLst>
              </a:tr>
              <a:tr h="0">
                <a:tc>
                  <a:txBody>
                    <a:bodyPr/>
                    <a:lstStyle/>
                    <a:p>
                      <a:pPr algn="just">
                        <a:spcAft>
                          <a:spcPts val="0"/>
                        </a:spcAft>
                      </a:pPr>
                      <a:r>
                        <a:rPr lang="en-GB" sz="1200" dirty="0">
                          <a:effectLst/>
                          <a:latin typeface="Calibri Light" panose="020F0302020204030204" pitchFamily="34" charset="0"/>
                          <a:cs typeface="Arial" panose="020B0604020202020204" pitchFamily="34" charset="0"/>
                        </a:rPr>
                        <a:t>These are the matching criteria used by one of the placement agencies, now a TSC. </a:t>
                      </a:r>
                      <a:endParaRPr lang="en-GB" sz="1200" dirty="0" smtClean="0">
                        <a:effectLst/>
                        <a:latin typeface="Calibri Light" panose="020F0302020204030204" pitchFamily="34" charset="0"/>
                        <a:cs typeface="Arial" panose="020B0604020202020204" pitchFamily="34" charset="0"/>
                      </a:endParaRPr>
                    </a:p>
                    <a:p>
                      <a:pPr algn="just">
                        <a:spcAft>
                          <a:spcPts val="0"/>
                        </a:spcAft>
                      </a:pPr>
                      <a:r>
                        <a:rPr lang="en-GB" sz="1200" dirty="0">
                          <a:effectLst/>
                          <a:latin typeface="Calibri Light" panose="020F0302020204030204" pitchFamily="34" charset="0"/>
                          <a:cs typeface="Arial" panose="020B0604020202020204" pitchFamily="34" charset="0"/>
                        </a:rPr>
                        <a:t> </a:t>
                      </a:r>
                      <a:endParaRPr lang="en-US" sz="1100" dirty="0">
                        <a:effectLst/>
                        <a:latin typeface="Calibri" panose="020F0502020204030204" pitchFamily="34" charset="0"/>
                        <a:cs typeface="Arial" panose="020B0604020202020204" pitchFamily="34" charset="0"/>
                      </a:endParaRPr>
                    </a:p>
                    <a:p>
                      <a:pPr>
                        <a:spcAft>
                          <a:spcPts val="0"/>
                        </a:spcAft>
                      </a:pPr>
                      <a:r>
                        <a:rPr lang="en-GB" sz="1200" u="sng" dirty="0">
                          <a:effectLst/>
                          <a:latin typeface="Calibri Light" panose="020F0302020204030204" pitchFamily="34" charset="0"/>
                          <a:cs typeface="Arial" panose="020B0604020202020204" pitchFamily="34" charset="0"/>
                        </a:rPr>
                        <a:t>“Please tell us about yourself. You have: </a:t>
                      </a:r>
                      <a:endParaRPr lang="en-US" sz="1100" u="sng" dirty="0">
                        <a:effectLst/>
                        <a:latin typeface="Calibri" panose="020F0502020204030204" pitchFamily="34" charset="0"/>
                        <a:cs typeface="Arial" panose="020B060402020202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GB" sz="1200" dirty="0">
                          <a:effectLst/>
                          <a:latin typeface="Calibri Light" panose="020F0302020204030204" pitchFamily="34" charset="0"/>
                          <a:ea typeface="Calibri" panose="020F0502020204030204" pitchFamily="34" charset="0"/>
                          <a:cs typeface="Arial" panose="020B0604020202020204" pitchFamily="34" charset="0"/>
                        </a:rPr>
                        <a:t>A preference for a Filipino maid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GB" sz="1200" dirty="0">
                          <a:effectLst/>
                          <a:latin typeface="Calibri Light" panose="020F0302020204030204" pitchFamily="34" charset="0"/>
                          <a:ea typeface="Calibri" panose="020F0502020204030204" pitchFamily="34" charset="0"/>
                          <a:cs typeface="Arial" panose="020B0604020202020204" pitchFamily="34" charset="0"/>
                        </a:rPr>
                        <a:t>A requirement for a Muslim maid</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GB" sz="1200" dirty="0">
                          <a:effectLst/>
                          <a:latin typeface="Calibri Light" panose="020F0302020204030204" pitchFamily="34" charset="0"/>
                          <a:ea typeface="Calibri" panose="020F0502020204030204" pitchFamily="34" charset="0"/>
                          <a:cs typeface="Arial" panose="020B0604020202020204" pitchFamily="34" charset="0"/>
                        </a:rPr>
                        <a:t>A cat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GB" sz="1200" dirty="0">
                          <a:effectLst/>
                          <a:latin typeface="Calibri Light" panose="020F0302020204030204" pitchFamily="34" charset="0"/>
                          <a:ea typeface="Calibri" panose="020F0502020204030204" pitchFamily="34" charset="0"/>
                          <a:cs typeface="Arial" panose="020B0604020202020204" pitchFamily="34" charset="0"/>
                        </a:rPr>
                        <a:t>A dog</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GB" sz="1200" dirty="0">
                          <a:effectLst/>
                          <a:latin typeface="Calibri Light" panose="020F0302020204030204" pitchFamily="34" charset="0"/>
                          <a:ea typeface="Calibri" panose="020F0502020204030204" pitchFamily="34" charset="0"/>
                          <a:cs typeface="Arial" panose="020B0604020202020204" pitchFamily="34" charset="0"/>
                        </a:rPr>
                        <a:t>Fondness for western food</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GB" sz="1200" dirty="0">
                          <a:effectLst/>
                          <a:latin typeface="Calibri Light" panose="020F0302020204030204" pitchFamily="34" charset="0"/>
                          <a:ea typeface="Calibri" panose="020F0502020204030204" pitchFamily="34" charset="0"/>
                          <a:cs typeface="Arial" panose="020B0604020202020204" pitchFamily="34" charset="0"/>
                        </a:rPr>
                        <a:t>A preference for an Ethiopian maid</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GB" sz="1200" dirty="0">
                          <a:effectLst/>
                          <a:latin typeface="Calibri Light" panose="020F0302020204030204" pitchFamily="34" charset="0"/>
                          <a:ea typeface="Calibri" panose="020F0502020204030204" pitchFamily="34" charset="0"/>
                          <a:cs typeface="Arial" panose="020B0604020202020204" pitchFamily="34" charset="0"/>
                        </a:rPr>
                        <a:t>A special needs child</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GB" sz="1200" dirty="0">
                          <a:effectLst/>
                          <a:latin typeface="Calibri Light" panose="020F0302020204030204" pitchFamily="34" charset="0"/>
                          <a:ea typeface="Calibri" panose="020F0502020204030204" pitchFamily="34" charset="0"/>
                          <a:cs typeface="Arial" panose="020B0604020202020204" pitchFamily="34" charset="0"/>
                        </a:rPr>
                        <a:t>Fondness for Arabic food</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GB" sz="1200" dirty="0">
                          <a:effectLst/>
                          <a:latin typeface="Calibri Light" panose="020F0302020204030204" pitchFamily="34" charset="0"/>
                          <a:ea typeface="Calibri" panose="020F0502020204030204" pitchFamily="34" charset="0"/>
                          <a:cs typeface="Arial" panose="020B0604020202020204" pitchFamily="34" charset="0"/>
                        </a:rPr>
                        <a:t>Fondness for Asian food</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GB" sz="1200" dirty="0">
                          <a:effectLst/>
                          <a:latin typeface="Calibri Light" panose="020F0302020204030204" pitchFamily="34" charset="0"/>
                          <a:ea typeface="Calibri" panose="020F0502020204030204" pitchFamily="34" charset="0"/>
                          <a:cs typeface="Arial" panose="020B0604020202020204" pitchFamily="34" charset="0"/>
                        </a:rPr>
                        <a:t>An infant (new-born to 2 years)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GB" sz="1200" dirty="0">
                          <a:effectLst/>
                          <a:latin typeface="Calibri Light" panose="020F0302020204030204" pitchFamily="34" charset="0"/>
                          <a:ea typeface="Calibri" panose="020F0502020204030204" pitchFamily="34" charset="0"/>
                          <a:cs typeface="Arial" panose="020B0604020202020204" pitchFamily="34" charset="0"/>
                        </a:rPr>
                        <a:t>A child between 2 and 16 years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GB" sz="1200" dirty="0">
                          <a:effectLst/>
                          <a:latin typeface="Calibri Light" panose="020F0302020204030204" pitchFamily="34" charset="0"/>
                          <a:ea typeface="Calibri" panose="020F0502020204030204" pitchFamily="34" charset="0"/>
                          <a:cs typeface="Arial" panose="020B0604020202020204" pitchFamily="34" charset="0"/>
                        </a:rPr>
                        <a:t>An elderly parent”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GB" sz="1200" dirty="0">
                          <a:effectLst/>
                          <a:latin typeface="Calibri Light" panose="020F0302020204030204" pitchFamily="34" charset="0"/>
                          <a:ea typeface="Calibri" panose="020F0502020204030204" pitchFamily="34" charset="0"/>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8297020"/>
                  </a:ext>
                </a:extLst>
              </a:tr>
              <a:tr h="0">
                <a:tc>
                  <a:txBody>
                    <a:bodyPr/>
                    <a:lstStyle/>
                    <a:p>
                      <a:pPr algn="just">
                        <a:spcAft>
                          <a:spcPts val="0"/>
                        </a:spcAft>
                      </a:pPr>
                      <a:r>
                        <a:rPr lang="en-GB" sz="1000" i="1" dirty="0">
                          <a:effectLst/>
                          <a:latin typeface="Calibri Light" panose="020F0302020204030204" pitchFamily="34" charset="0"/>
                          <a:cs typeface="Arial" panose="020B0604020202020204" pitchFamily="34" charset="0"/>
                        </a:rPr>
                        <a:t>Source</a:t>
                      </a:r>
                      <a:r>
                        <a:rPr lang="en-GB" sz="1000" dirty="0">
                          <a:effectLst/>
                          <a:latin typeface="Calibri Light" panose="020F0302020204030204" pitchFamily="34" charset="0"/>
                          <a:cs typeface="Arial" panose="020B0604020202020204" pitchFamily="34" charset="0"/>
                        </a:rPr>
                        <a:t>: Maids.cc Tadbeer Service Center.</a:t>
                      </a:r>
                      <a:endParaRPr lang="en-US" sz="1100" dirty="0">
                        <a:effectLst/>
                        <a:latin typeface="Calibri" panose="020F0502020204030204" pitchFamily="34" charset="0"/>
                        <a:cs typeface="Arial" panose="020B0604020202020204" pitchFamily="34" charset="0"/>
                      </a:endParaRPr>
                    </a:p>
                  </a:txBody>
                  <a:tcPr marL="68580" marR="68580" marT="0" marB="0">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extLst>
                  <a:ext uri="{0D108BD9-81ED-4DB2-BD59-A6C34878D82A}">
                    <a16:rowId xmlns:a16="http://schemas.microsoft.com/office/drawing/2014/main" val="3691687604"/>
                  </a:ext>
                </a:extLst>
              </a:tr>
            </a:tbl>
          </a:graphicData>
        </a:graphic>
      </p:graphicFrame>
      <p:sp>
        <p:nvSpPr>
          <p:cNvPr id="6" name="Rectangle 5"/>
          <p:cNvSpPr/>
          <p:nvPr/>
        </p:nvSpPr>
        <p:spPr>
          <a:xfrm>
            <a:off x="0" y="0"/>
            <a:ext cx="12192000" cy="896112"/>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t>   Matching modalities</a:t>
            </a:r>
          </a:p>
        </p:txBody>
      </p:sp>
    </p:spTree>
    <p:extLst>
      <p:ext uri="{BB962C8B-B14F-4D97-AF65-F5344CB8AC3E}">
        <p14:creationId xmlns:p14="http://schemas.microsoft.com/office/powerpoint/2010/main" val="21080553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165100" y="3506131"/>
            <a:ext cx="5181600" cy="1002369"/>
          </a:xfrm>
        </p:spPr>
        <p:txBody>
          <a:bodyPr>
            <a:normAutofit/>
          </a:bodyPr>
          <a:lstStyle/>
          <a:p>
            <a:pPr>
              <a:buFont typeface="Wingdings" panose="05000000000000000000" pitchFamily="2" charset="2"/>
              <a:buChar char="§"/>
            </a:pPr>
            <a:r>
              <a:rPr lang="en-US" sz="2000" dirty="0"/>
              <a:t>T</a:t>
            </a:r>
            <a:r>
              <a:rPr lang="en-US" sz="2000" dirty="0" smtClean="0"/>
              <a:t>hree </a:t>
            </a:r>
            <a:r>
              <a:rPr lang="en-US" sz="2000" dirty="0"/>
              <a:t>categories of shortcuts in the matching process; personal and physical attributes, experience, and family status.</a:t>
            </a:r>
          </a:p>
        </p:txBody>
      </p:sp>
      <p:graphicFrame>
        <p:nvGraphicFramePr>
          <p:cNvPr id="3" name="Content Placeholder 2"/>
          <p:cNvGraphicFramePr>
            <a:graphicFrameLocks noGrp="1"/>
          </p:cNvGraphicFramePr>
          <p:nvPr>
            <p:ph sz="half" idx="2"/>
            <p:extLst>
              <p:ext uri="{D42A27DB-BD31-4B8C-83A1-F6EECF244321}">
                <p14:modId xmlns:p14="http://schemas.microsoft.com/office/powerpoint/2010/main" val="2152151603"/>
              </p:ext>
            </p:extLst>
          </p:nvPr>
        </p:nvGraphicFramePr>
        <p:xfrm>
          <a:off x="5537200" y="1035812"/>
          <a:ext cx="6428740" cy="5676774"/>
        </p:xfrm>
        <a:graphic>
          <a:graphicData uri="http://schemas.openxmlformats.org/drawingml/2006/table">
            <a:tbl>
              <a:tblPr firstRow="1" firstCol="1" bandRow="1">
                <a:tableStyleId>{5C22544A-7EE6-4342-B048-85BDC9FD1C3A}</a:tableStyleId>
              </a:tblPr>
              <a:tblGrid>
                <a:gridCol w="1308100">
                  <a:extLst>
                    <a:ext uri="{9D8B030D-6E8A-4147-A177-3AD203B41FA5}">
                      <a16:colId xmlns:a16="http://schemas.microsoft.com/office/drawing/2014/main" val="2513607228"/>
                    </a:ext>
                  </a:extLst>
                </a:gridCol>
                <a:gridCol w="5120640">
                  <a:extLst>
                    <a:ext uri="{9D8B030D-6E8A-4147-A177-3AD203B41FA5}">
                      <a16:colId xmlns:a16="http://schemas.microsoft.com/office/drawing/2014/main" val="4252934849"/>
                    </a:ext>
                  </a:extLst>
                </a:gridCol>
              </a:tblGrid>
              <a:tr h="213868">
                <a:tc gridSpan="2">
                  <a:txBody>
                    <a:bodyPr/>
                    <a:lstStyle/>
                    <a:p>
                      <a:pPr marL="0" marR="0">
                        <a:lnSpc>
                          <a:spcPct val="107000"/>
                        </a:lnSpc>
                        <a:spcBef>
                          <a:spcPts val="0"/>
                        </a:spcBef>
                        <a:spcAft>
                          <a:spcPts val="0"/>
                        </a:spcAft>
                      </a:pPr>
                      <a:r>
                        <a:rPr lang="en-GB" sz="1400" dirty="0" smtClean="0">
                          <a:solidFill>
                            <a:schemeClr val="tx1"/>
                          </a:solidFill>
                          <a:effectLst/>
                        </a:rPr>
                        <a:t>Composite </a:t>
                      </a:r>
                      <a:r>
                        <a:rPr lang="en-GB" sz="1400" dirty="0">
                          <a:solidFill>
                            <a:schemeClr val="tx1"/>
                          </a:solidFill>
                          <a:effectLst/>
                        </a:rPr>
                        <a:t>index of labour matching dimensions among recruiters</a:t>
                      </a:r>
                      <a:endParaRPr lang="en-US" sz="14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9852" marR="5985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969117970"/>
                  </a:ext>
                </a:extLst>
              </a:tr>
              <a:tr h="1924811">
                <a:tc>
                  <a:txBody>
                    <a:bodyPr/>
                    <a:lstStyle/>
                    <a:p>
                      <a:pPr marL="0" marR="0">
                        <a:lnSpc>
                          <a:spcPct val="107000"/>
                        </a:lnSpc>
                        <a:spcBef>
                          <a:spcPts val="0"/>
                        </a:spcBef>
                        <a:spcAft>
                          <a:spcPts val="0"/>
                        </a:spcAft>
                      </a:pPr>
                      <a:r>
                        <a:rPr lang="en-GB" sz="1400" dirty="0">
                          <a:solidFill>
                            <a:schemeClr val="tx1"/>
                          </a:solidFill>
                          <a:effectLst/>
                        </a:rPr>
                        <a:t>Personal/physical attributes</a:t>
                      </a:r>
                      <a:endParaRPr lang="en-US" sz="1400" dirty="0">
                        <a:solidFill>
                          <a:schemeClr val="tx1"/>
                        </a:solidFill>
                        <a:effectLst/>
                      </a:endParaRPr>
                    </a:p>
                    <a:p>
                      <a:pPr marL="0" marR="0">
                        <a:lnSpc>
                          <a:spcPct val="107000"/>
                        </a:lnSpc>
                        <a:spcBef>
                          <a:spcPts val="0"/>
                        </a:spcBef>
                        <a:spcAft>
                          <a:spcPts val="0"/>
                        </a:spcAft>
                      </a:pPr>
                      <a:r>
                        <a:rPr lang="en-GB" sz="1400" dirty="0">
                          <a:solidFill>
                            <a:schemeClr val="tx1"/>
                          </a:solidFill>
                          <a:effectLst/>
                        </a:rPr>
                        <a:t> </a:t>
                      </a:r>
                      <a:endParaRPr lang="en-US" sz="14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9852" marR="5985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42900" marR="0" lvl="0" indent="-342900" algn="just" rtl="0">
                        <a:lnSpc>
                          <a:spcPct val="107000"/>
                        </a:lnSpc>
                        <a:spcBef>
                          <a:spcPts val="0"/>
                        </a:spcBef>
                        <a:spcAft>
                          <a:spcPts val="0"/>
                        </a:spcAft>
                        <a:buFont typeface="Calibri" panose="020F0502020204030204" pitchFamily="34" charset="0"/>
                        <a:buChar char="-"/>
                      </a:pPr>
                      <a:r>
                        <a:rPr lang="en-GB" sz="1400" b="1" dirty="0">
                          <a:solidFill>
                            <a:schemeClr val="tx1"/>
                          </a:solidFill>
                          <a:effectLst/>
                        </a:rPr>
                        <a:t>Nationality.</a:t>
                      </a:r>
                      <a:endParaRPr lang="en-US" sz="1400" b="1" dirty="0">
                        <a:solidFill>
                          <a:schemeClr val="tx1"/>
                        </a:solidFill>
                        <a:effectLst/>
                      </a:endParaRPr>
                    </a:p>
                    <a:p>
                      <a:pPr marL="342900" marR="0" lvl="0" indent="-342900" algn="just">
                        <a:lnSpc>
                          <a:spcPct val="107000"/>
                        </a:lnSpc>
                        <a:spcBef>
                          <a:spcPts val="0"/>
                        </a:spcBef>
                        <a:spcAft>
                          <a:spcPts val="0"/>
                        </a:spcAft>
                        <a:buFont typeface="Calibri" panose="020F0502020204030204" pitchFamily="34" charset="0"/>
                        <a:buChar char="-"/>
                      </a:pPr>
                      <a:r>
                        <a:rPr lang="en-GB" sz="1400" b="1" dirty="0">
                          <a:solidFill>
                            <a:schemeClr val="tx1"/>
                          </a:solidFill>
                          <a:effectLst/>
                        </a:rPr>
                        <a:t>Religion.</a:t>
                      </a:r>
                      <a:endParaRPr lang="en-US" sz="1400" b="1" dirty="0">
                        <a:solidFill>
                          <a:schemeClr val="tx1"/>
                        </a:solidFill>
                        <a:effectLst/>
                      </a:endParaRPr>
                    </a:p>
                    <a:p>
                      <a:pPr marL="342900" marR="0" lvl="0" indent="-342900" algn="just">
                        <a:lnSpc>
                          <a:spcPct val="107000"/>
                        </a:lnSpc>
                        <a:spcBef>
                          <a:spcPts val="0"/>
                        </a:spcBef>
                        <a:spcAft>
                          <a:spcPts val="0"/>
                        </a:spcAft>
                        <a:buFont typeface="Calibri" panose="020F0502020204030204" pitchFamily="34" charset="0"/>
                        <a:buChar char="-"/>
                      </a:pPr>
                      <a:r>
                        <a:rPr lang="en-GB" sz="1400" b="1" dirty="0">
                          <a:solidFill>
                            <a:schemeClr val="tx1"/>
                          </a:solidFill>
                          <a:effectLst/>
                        </a:rPr>
                        <a:t>Age</a:t>
                      </a:r>
                      <a:r>
                        <a:rPr lang="en-GB" sz="1400" dirty="0">
                          <a:solidFill>
                            <a:schemeClr val="tx1"/>
                          </a:solidFill>
                          <a:effectLst/>
                        </a:rPr>
                        <a:t>: According to recruiters, 40-50 is the most desirable age category because workers have fewer family responsibilities and are less distracted by personal issues. Second best performing age category, according to recruiters, is women aged 30-40 because they possess the level of maturity required for the job.  </a:t>
                      </a:r>
                      <a:endParaRPr lang="en-US" sz="1400" dirty="0">
                        <a:solidFill>
                          <a:schemeClr val="tx1"/>
                        </a:solidFill>
                        <a:effectLst/>
                      </a:endParaRPr>
                    </a:p>
                    <a:p>
                      <a:pPr marL="342900" marR="0" lvl="0" indent="-342900" algn="just">
                        <a:lnSpc>
                          <a:spcPct val="107000"/>
                        </a:lnSpc>
                        <a:spcBef>
                          <a:spcPts val="0"/>
                        </a:spcBef>
                        <a:spcAft>
                          <a:spcPts val="0"/>
                        </a:spcAft>
                        <a:buFont typeface="Calibri" panose="020F0502020204030204" pitchFamily="34" charset="0"/>
                        <a:buChar char="-"/>
                      </a:pPr>
                      <a:r>
                        <a:rPr lang="en-GB" sz="1400" b="1" dirty="0">
                          <a:solidFill>
                            <a:schemeClr val="tx1"/>
                          </a:solidFill>
                          <a:effectLst/>
                        </a:rPr>
                        <a:t>Height and weight </a:t>
                      </a:r>
                      <a:r>
                        <a:rPr lang="en-GB" sz="1400" dirty="0">
                          <a:solidFill>
                            <a:schemeClr val="tx1"/>
                          </a:solidFill>
                          <a:effectLst/>
                        </a:rPr>
                        <a:t>are determining factors in the case of elderly caregivers or caregivers for people with disabilities. </a:t>
                      </a:r>
                      <a:endParaRPr lang="en-US" sz="14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9852" marR="5985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80109545"/>
                  </a:ext>
                </a:extLst>
              </a:tr>
              <a:tr h="1283208">
                <a:tc>
                  <a:txBody>
                    <a:bodyPr/>
                    <a:lstStyle/>
                    <a:p>
                      <a:pPr marL="0" marR="0">
                        <a:lnSpc>
                          <a:spcPct val="107000"/>
                        </a:lnSpc>
                        <a:spcBef>
                          <a:spcPts val="0"/>
                        </a:spcBef>
                        <a:spcAft>
                          <a:spcPts val="0"/>
                        </a:spcAft>
                      </a:pPr>
                      <a:r>
                        <a:rPr lang="en-GB" sz="1400">
                          <a:solidFill>
                            <a:schemeClr val="tx1"/>
                          </a:solidFill>
                          <a:effectLst/>
                        </a:rPr>
                        <a:t>Experience</a:t>
                      </a:r>
                      <a:endParaRPr lang="en-US" sz="1400">
                        <a:solidFill>
                          <a:schemeClr val="tx1"/>
                        </a:solidFill>
                        <a:effectLst/>
                      </a:endParaRPr>
                    </a:p>
                    <a:p>
                      <a:pPr marL="0" marR="0">
                        <a:lnSpc>
                          <a:spcPct val="107000"/>
                        </a:lnSpc>
                        <a:spcBef>
                          <a:spcPts val="0"/>
                        </a:spcBef>
                        <a:spcAft>
                          <a:spcPts val="0"/>
                        </a:spcAft>
                      </a:pPr>
                      <a:r>
                        <a:rPr lang="en-GB" sz="1400">
                          <a:solidFill>
                            <a:schemeClr val="tx1"/>
                          </a:solidFill>
                          <a:effectLst/>
                        </a:rPr>
                        <a:t> </a:t>
                      </a:r>
                      <a:endParaRPr lang="en-US" sz="14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9852" marR="5985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42900" marR="0" lvl="0" indent="-342900" algn="just" rtl="0">
                        <a:lnSpc>
                          <a:spcPct val="107000"/>
                        </a:lnSpc>
                        <a:spcBef>
                          <a:spcPts val="0"/>
                        </a:spcBef>
                        <a:spcAft>
                          <a:spcPts val="0"/>
                        </a:spcAft>
                        <a:buFont typeface="Calibri" panose="020F0502020204030204" pitchFamily="34" charset="0"/>
                        <a:buChar char="-"/>
                      </a:pPr>
                      <a:r>
                        <a:rPr lang="en-GB" sz="1400" dirty="0">
                          <a:solidFill>
                            <a:schemeClr val="tx1"/>
                          </a:solidFill>
                          <a:effectLst/>
                        </a:rPr>
                        <a:t>Ability to </a:t>
                      </a:r>
                      <a:r>
                        <a:rPr lang="en-GB" sz="1400" b="1" dirty="0">
                          <a:solidFill>
                            <a:schemeClr val="tx1"/>
                          </a:solidFill>
                          <a:effectLst/>
                        </a:rPr>
                        <a:t>cook</a:t>
                      </a:r>
                      <a:r>
                        <a:rPr lang="en-GB" sz="1400" dirty="0">
                          <a:solidFill>
                            <a:schemeClr val="tx1"/>
                          </a:solidFill>
                          <a:effectLst/>
                        </a:rPr>
                        <a:t> a certain style of food (Western, Asian, Mediterranean…).</a:t>
                      </a:r>
                      <a:endParaRPr lang="en-US" sz="1400" dirty="0">
                        <a:solidFill>
                          <a:schemeClr val="tx1"/>
                        </a:solidFill>
                        <a:effectLst/>
                      </a:endParaRPr>
                    </a:p>
                    <a:p>
                      <a:pPr marL="342900" marR="0" lvl="0" indent="-342900" algn="just">
                        <a:lnSpc>
                          <a:spcPct val="107000"/>
                        </a:lnSpc>
                        <a:spcBef>
                          <a:spcPts val="0"/>
                        </a:spcBef>
                        <a:spcAft>
                          <a:spcPts val="0"/>
                        </a:spcAft>
                        <a:buFont typeface="Calibri" panose="020F0502020204030204" pitchFamily="34" charset="0"/>
                        <a:buChar char="-"/>
                      </a:pPr>
                      <a:r>
                        <a:rPr lang="en-GB" sz="1400" dirty="0">
                          <a:solidFill>
                            <a:schemeClr val="tx1"/>
                          </a:solidFill>
                          <a:effectLst/>
                        </a:rPr>
                        <a:t>Caring for </a:t>
                      </a:r>
                      <a:r>
                        <a:rPr lang="en-GB" sz="1400" b="1" dirty="0">
                          <a:solidFill>
                            <a:schemeClr val="tx1"/>
                          </a:solidFill>
                          <a:effectLst/>
                        </a:rPr>
                        <a:t>special needs </a:t>
                      </a:r>
                      <a:r>
                        <a:rPr lang="en-GB" sz="1400" dirty="0">
                          <a:solidFill>
                            <a:schemeClr val="tx1"/>
                          </a:solidFill>
                          <a:effectLst/>
                        </a:rPr>
                        <a:t>child (especially violent autism).</a:t>
                      </a:r>
                      <a:endParaRPr lang="en-US" sz="1400" dirty="0">
                        <a:solidFill>
                          <a:schemeClr val="tx1"/>
                        </a:solidFill>
                        <a:effectLst/>
                      </a:endParaRPr>
                    </a:p>
                    <a:p>
                      <a:pPr marL="342900" marR="0" lvl="0" indent="-342900" algn="just">
                        <a:lnSpc>
                          <a:spcPct val="107000"/>
                        </a:lnSpc>
                        <a:spcBef>
                          <a:spcPts val="0"/>
                        </a:spcBef>
                        <a:spcAft>
                          <a:spcPts val="0"/>
                        </a:spcAft>
                        <a:buFont typeface="Calibri" panose="020F0502020204030204" pitchFamily="34" charset="0"/>
                        <a:buChar char="-"/>
                      </a:pPr>
                      <a:r>
                        <a:rPr lang="en-GB" sz="1400" b="1" dirty="0">
                          <a:solidFill>
                            <a:schemeClr val="tx1"/>
                          </a:solidFill>
                          <a:effectLst/>
                        </a:rPr>
                        <a:t>Pet</a:t>
                      </a:r>
                      <a:r>
                        <a:rPr lang="en-GB" sz="1400" dirty="0">
                          <a:solidFill>
                            <a:schemeClr val="tx1"/>
                          </a:solidFill>
                          <a:effectLst/>
                        </a:rPr>
                        <a:t> minding skills.</a:t>
                      </a:r>
                      <a:endParaRPr lang="en-US" sz="1400" dirty="0">
                        <a:solidFill>
                          <a:schemeClr val="tx1"/>
                        </a:solidFill>
                        <a:effectLst/>
                      </a:endParaRPr>
                    </a:p>
                    <a:p>
                      <a:pPr marL="342900" marR="0" lvl="0" indent="-342900" algn="just">
                        <a:lnSpc>
                          <a:spcPct val="107000"/>
                        </a:lnSpc>
                        <a:spcBef>
                          <a:spcPts val="0"/>
                        </a:spcBef>
                        <a:spcAft>
                          <a:spcPts val="0"/>
                        </a:spcAft>
                        <a:buFont typeface="Calibri" panose="020F0502020204030204" pitchFamily="34" charset="0"/>
                        <a:buChar char="-"/>
                      </a:pPr>
                      <a:r>
                        <a:rPr lang="en-GB" sz="1400" b="1" dirty="0">
                          <a:solidFill>
                            <a:schemeClr val="tx1"/>
                          </a:solidFill>
                          <a:effectLst/>
                        </a:rPr>
                        <a:t>Post-natal care </a:t>
                      </a:r>
                      <a:r>
                        <a:rPr lang="en-GB" sz="1400" dirty="0">
                          <a:solidFill>
                            <a:schemeClr val="tx1"/>
                          </a:solidFill>
                          <a:effectLst/>
                        </a:rPr>
                        <a:t>skills, especially in the case </a:t>
                      </a:r>
                      <a:r>
                        <a:rPr lang="en-GB" sz="1400" b="1" dirty="0">
                          <a:solidFill>
                            <a:schemeClr val="tx1"/>
                          </a:solidFill>
                          <a:effectLst/>
                        </a:rPr>
                        <a:t>of twins</a:t>
                      </a:r>
                      <a:r>
                        <a:rPr lang="en-GB" sz="1400" dirty="0">
                          <a:solidFill>
                            <a:schemeClr val="tx1"/>
                          </a:solidFill>
                          <a:effectLst/>
                        </a:rPr>
                        <a:t>.</a:t>
                      </a:r>
                      <a:endParaRPr lang="en-US" sz="1400" dirty="0">
                        <a:solidFill>
                          <a:schemeClr val="tx1"/>
                        </a:solidFill>
                        <a:effectLst/>
                      </a:endParaRPr>
                    </a:p>
                    <a:p>
                      <a:pPr marL="342900" marR="0" lvl="0" indent="-342900" algn="just">
                        <a:lnSpc>
                          <a:spcPct val="107000"/>
                        </a:lnSpc>
                        <a:spcBef>
                          <a:spcPts val="0"/>
                        </a:spcBef>
                        <a:spcAft>
                          <a:spcPts val="0"/>
                        </a:spcAft>
                        <a:buFont typeface="Calibri" panose="020F0502020204030204" pitchFamily="34" charset="0"/>
                        <a:buChar char="-"/>
                      </a:pPr>
                      <a:r>
                        <a:rPr lang="en-GB" sz="1400" dirty="0">
                          <a:solidFill>
                            <a:schemeClr val="tx1"/>
                          </a:solidFill>
                          <a:effectLst/>
                        </a:rPr>
                        <a:t>Caring for the </a:t>
                      </a:r>
                      <a:r>
                        <a:rPr lang="en-GB" sz="1400" b="1" dirty="0">
                          <a:solidFill>
                            <a:schemeClr val="tx1"/>
                          </a:solidFill>
                          <a:effectLst/>
                        </a:rPr>
                        <a:t>elderly</a:t>
                      </a:r>
                      <a:r>
                        <a:rPr lang="en-GB" sz="1400" dirty="0">
                          <a:solidFill>
                            <a:schemeClr val="tx1"/>
                          </a:solidFill>
                          <a:effectLst/>
                        </a:rPr>
                        <a:t>.</a:t>
                      </a:r>
                      <a:endParaRPr lang="en-US" sz="14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9852" marR="5985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27112131"/>
                  </a:ext>
                </a:extLst>
              </a:tr>
              <a:tr h="1924811">
                <a:tc>
                  <a:txBody>
                    <a:bodyPr/>
                    <a:lstStyle/>
                    <a:p>
                      <a:pPr marL="0" marR="0">
                        <a:lnSpc>
                          <a:spcPct val="107000"/>
                        </a:lnSpc>
                        <a:spcBef>
                          <a:spcPts val="0"/>
                        </a:spcBef>
                        <a:spcAft>
                          <a:spcPts val="0"/>
                        </a:spcAft>
                      </a:pPr>
                      <a:r>
                        <a:rPr lang="en-GB" sz="1400">
                          <a:solidFill>
                            <a:schemeClr val="tx1"/>
                          </a:solidFill>
                          <a:effectLst/>
                        </a:rPr>
                        <a:t>Family status</a:t>
                      </a:r>
                      <a:endParaRPr lang="en-US" sz="1400">
                        <a:solidFill>
                          <a:schemeClr val="tx1"/>
                        </a:solidFill>
                        <a:effectLst/>
                      </a:endParaRPr>
                    </a:p>
                    <a:p>
                      <a:pPr marL="0" marR="0">
                        <a:lnSpc>
                          <a:spcPct val="107000"/>
                        </a:lnSpc>
                        <a:spcBef>
                          <a:spcPts val="0"/>
                        </a:spcBef>
                        <a:spcAft>
                          <a:spcPts val="0"/>
                        </a:spcAft>
                      </a:pPr>
                      <a:r>
                        <a:rPr lang="en-GB" sz="1400">
                          <a:solidFill>
                            <a:schemeClr val="tx1"/>
                          </a:solidFill>
                          <a:effectLst/>
                        </a:rPr>
                        <a:t> </a:t>
                      </a:r>
                      <a:endParaRPr lang="en-US" sz="14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9852" marR="5985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42900" marR="0" lvl="0" indent="-342900" algn="just" rtl="0">
                        <a:lnSpc>
                          <a:spcPct val="107000"/>
                        </a:lnSpc>
                        <a:spcBef>
                          <a:spcPts val="0"/>
                        </a:spcBef>
                        <a:spcAft>
                          <a:spcPts val="0"/>
                        </a:spcAft>
                        <a:buFont typeface="Calibri" panose="020F0502020204030204" pitchFamily="34" charset="0"/>
                        <a:buChar char="-"/>
                      </a:pPr>
                      <a:r>
                        <a:rPr lang="en-GB" sz="1400" b="1" dirty="0">
                          <a:solidFill>
                            <a:schemeClr val="tx1"/>
                          </a:solidFill>
                          <a:effectLst/>
                        </a:rPr>
                        <a:t>Marital status </a:t>
                      </a:r>
                      <a:r>
                        <a:rPr lang="en-GB" sz="1400" dirty="0">
                          <a:solidFill>
                            <a:schemeClr val="tx1"/>
                          </a:solidFill>
                          <a:effectLst/>
                        </a:rPr>
                        <a:t>(a recent divorce or separation are viewed as distracting and therefore divorcees are avoided by labour recruiters).</a:t>
                      </a:r>
                      <a:endParaRPr lang="en-US" sz="1400" dirty="0">
                        <a:solidFill>
                          <a:schemeClr val="tx1"/>
                        </a:solidFill>
                        <a:effectLst/>
                      </a:endParaRPr>
                    </a:p>
                    <a:p>
                      <a:pPr marL="342900" marR="0" lvl="0" indent="-342900" algn="just">
                        <a:lnSpc>
                          <a:spcPct val="107000"/>
                        </a:lnSpc>
                        <a:spcBef>
                          <a:spcPts val="0"/>
                        </a:spcBef>
                        <a:spcAft>
                          <a:spcPts val="0"/>
                        </a:spcAft>
                        <a:buFont typeface="Calibri" panose="020F0502020204030204" pitchFamily="34" charset="0"/>
                        <a:buChar char="-"/>
                      </a:pPr>
                      <a:r>
                        <a:rPr lang="en-GB" sz="1400" b="1" dirty="0">
                          <a:solidFill>
                            <a:schemeClr val="tx1"/>
                          </a:solidFill>
                          <a:effectLst/>
                        </a:rPr>
                        <a:t>Mothers with children below the age of 7 </a:t>
                      </a:r>
                      <a:r>
                        <a:rPr lang="en-GB" sz="1400" dirty="0">
                          <a:solidFill>
                            <a:schemeClr val="tx1"/>
                          </a:solidFill>
                          <a:effectLst/>
                        </a:rPr>
                        <a:t>are also avoided by recruiters. They are thought to affect worker retention and focus on the job.   </a:t>
                      </a:r>
                      <a:endParaRPr lang="en-US" sz="1400" dirty="0">
                        <a:solidFill>
                          <a:schemeClr val="tx1"/>
                        </a:solidFill>
                        <a:effectLst/>
                      </a:endParaRPr>
                    </a:p>
                    <a:p>
                      <a:pPr marL="342900" marR="0" lvl="0" indent="-342900" algn="just">
                        <a:lnSpc>
                          <a:spcPct val="107000"/>
                        </a:lnSpc>
                        <a:spcBef>
                          <a:spcPts val="0"/>
                        </a:spcBef>
                        <a:spcAft>
                          <a:spcPts val="0"/>
                        </a:spcAft>
                        <a:buFont typeface="Calibri" panose="020F0502020204030204" pitchFamily="34" charset="0"/>
                        <a:buChar char="-"/>
                      </a:pPr>
                      <a:r>
                        <a:rPr lang="en-GB" sz="1400" b="1" dirty="0">
                          <a:solidFill>
                            <a:schemeClr val="tx1"/>
                          </a:solidFill>
                          <a:effectLst/>
                        </a:rPr>
                        <a:t>Mothers with children </a:t>
                      </a:r>
                      <a:r>
                        <a:rPr lang="en-GB" sz="1400" dirty="0">
                          <a:solidFill>
                            <a:schemeClr val="tx1"/>
                          </a:solidFill>
                          <a:effectLst/>
                        </a:rPr>
                        <a:t>are sought-after for childcare arrangements because of their experience in raising children of different age categories.</a:t>
                      </a:r>
                      <a:endParaRPr lang="en-US" sz="14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9852" marR="5985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02601441"/>
                  </a:ext>
                </a:extLst>
              </a:tr>
            </a:tbl>
          </a:graphicData>
        </a:graphic>
      </p:graphicFrame>
      <p:sp>
        <p:nvSpPr>
          <p:cNvPr id="6" name="Rectangle 5"/>
          <p:cNvSpPr/>
          <p:nvPr/>
        </p:nvSpPr>
        <p:spPr>
          <a:xfrm>
            <a:off x="0" y="0"/>
            <a:ext cx="12192000" cy="896112"/>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t>   Matching modalities (cont’d) </a:t>
            </a:r>
          </a:p>
        </p:txBody>
      </p:sp>
    </p:spTree>
    <p:extLst>
      <p:ext uri="{BB962C8B-B14F-4D97-AF65-F5344CB8AC3E}">
        <p14:creationId xmlns:p14="http://schemas.microsoft.com/office/powerpoint/2010/main" val="24904305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10515600" cy="4206875"/>
          </a:xfrm>
        </p:spPr>
        <p:txBody>
          <a:bodyPr>
            <a:noAutofit/>
          </a:bodyPr>
          <a:lstStyle/>
          <a:p>
            <a:pPr marL="0" indent="0">
              <a:buNone/>
            </a:pPr>
            <a:r>
              <a:rPr lang="en-US" sz="2000" b="1" dirty="0" smtClean="0"/>
              <a:t>Stereotypes and assumptions by:</a:t>
            </a:r>
          </a:p>
          <a:p>
            <a:pPr marL="0" indent="0">
              <a:buNone/>
            </a:pPr>
            <a:endParaRPr lang="en-US" sz="2000" dirty="0" smtClean="0"/>
          </a:p>
          <a:p>
            <a:pPr>
              <a:buFont typeface="Wingdings" panose="05000000000000000000" pitchFamily="2" charset="2"/>
              <a:buChar char="§"/>
            </a:pPr>
            <a:r>
              <a:rPr lang="en-US" sz="2000" dirty="0" smtClean="0"/>
              <a:t>(a</a:t>
            </a:r>
            <a:r>
              <a:rPr lang="en-US" sz="2000" dirty="0"/>
              <a:t>) employers about work performed by women from different nationalities; </a:t>
            </a:r>
            <a:endParaRPr lang="en-US" sz="2000" dirty="0" smtClean="0"/>
          </a:p>
          <a:p>
            <a:pPr>
              <a:buFont typeface="Wingdings" panose="05000000000000000000" pitchFamily="2" charset="2"/>
              <a:buChar char="§"/>
            </a:pPr>
            <a:endParaRPr lang="en-US" sz="2000" dirty="0" smtClean="0"/>
          </a:p>
          <a:p>
            <a:pPr>
              <a:buFont typeface="Wingdings" panose="05000000000000000000" pitchFamily="2" charset="2"/>
              <a:buChar char="§"/>
            </a:pPr>
            <a:r>
              <a:rPr lang="en-US" sz="2000" dirty="0" smtClean="0"/>
              <a:t>(</a:t>
            </a:r>
            <a:r>
              <a:rPr lang="en-US" sz="2000" dirty="0"/>
              <a:t>b) workers about employers from different nationalities and religious backgrounds; </a:t>
            </a:r>
            <a:endParaRPr lang="en-US" sz="2000" dirty="0" smtClean="0"/>
          </a:p>
          <a:p>
            <a:pPr>
              <a:buFont typeface="Wingdings" panose="05000000000000000000" pitchFamily="2" charset="2"/>
              <a:buChar char="§"/>
            </a:pPr>
            <a:endParaRPr lang="en-US" sz="2000" dirty="0" smtClean="0"/>
          </a:p>
          <a:p>
            <a:pPr>
              <a:buFont typeface="Wingdings" panose="05000000000000000000" pitchFamily="2" charset="2"/>
              <a:buChar char="§"/>
            </a:pPr>
            <a:r>
              <a:rPr lang="en-US" sz="2000" dirty="0" smtClean="0"/>
              <a:t>(</a:t>
            </a:r>
            <a:r>
              <a:rPr lang="en-US" sz="2000" dirty="0"/>
              <a:t>c) workers about other workers from different nationalities; </a:t>
            </a:r>
            <a:endParaRPr lang="en-US" sz="2000" dirty="0" smtClean="0"/>
          </a:p>
          <a:p>
            <a:pPr>
              <a:buFont typeface="Wingdings" panose="05000000000000000000" pitchFamily="2" charset="2"/>
              <a:buChar char="§"/>
            </a:pPr>
            <a:endParaRPr lang="en-US" sz="2000" dirty="0" smtClean="0"/>
          </a:p>
          <a:p>
            <a:pPr>
              <a:buFont typeface="Wingdings" panose="05000000000000000000" pitchFamily="2" charset="2"/>
              <a:buChar char="§"/>
            </a:pPr>
            <a:r>
              <a:rPr lang="en-US" sz="2000" dirty="0" smtClean="0"/>
              <a:t>(</a:t>
            </a:r>
            <a:r>
              <a:rPr lang="en-US" sz="2000" dirty="0"/>
              <a:t>d) labour recruiters about employers from different nationalities; and, </a:t>
            </a:r>
            <a:endParaRPr lang="en-US" sz="2000" dirty="0" smtClean="0"/>
          </a:p>
          <a:p>
            <a:pPr>
              <a:buFont typeface="Wingdings" panose="05000000000000000000" pitchFamily="2" charset="2"/>
              <a:buChar char="§"/>
            </a:pPr>
            <a:endParaRPr lang="en-US" sz="2000" dirty="0" smtClean="0"/>
          </a:p>
          <a:p>
            <a:pPr>
              <a:buFont typeface="Wingdings" panose="05000000000000000000" pitchFamily="2" charset="2"/>
              <a:buChar char="§"/>
            </a:pPr>
            <a:r>
              <a:rPr lang="en-US" sz="2000" dirty="0" smtClean="0"/>
              <a:t>(</a:t>
            </a:r>
            <a:r>
              <a:rPr lang="en-US" sz="2000" dirty="0"/>
              <a:t>e) labour recruiters about domestic workers from different nationalities.</a:t>
            </a:r>
          </a:p>
        </p:txBody>
      </p:sp>
      <p:sp>
        <p:nvSpPr>
          <p:cNvPr id="4" name="Rectangle 3"/>
          <p:cNvSpPr/>
          <p:nvPr/>
        </p:nvSpPr>
        <p:spPr>
          <a:xfrm>
            <a:off x="0" y="0"/>
            <a:ext cx="12192000" cy="896112"/>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t>   Matching modalities (cont’d)</a:t>
            </a:r>
          </a:p>
        </p:txBody>
      </p:sp>
    </p:spTree>
    <p:extLst>
      <p:ext uri="{BB962C8B-B14F-4D97-AF65-F5344CB8AC3E}">
        <p14:creationId xmlns:p14="http://schemas.microsoft.com/office/powerpoint/2010/main" val="37265128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normAutofit/>
          </a:bodyPr>
          <a:lstStyle/>
          <a:p>
            <a:r>
              <a:rPr lang="en-US" sz="2200" dirty="0"/>
              <a:t>Western Expats: Class guilt and cleaning after oneself ideal</a:t>
            </a:r>
          </a:p>
        </p:txBody>
      </p:sp>
      <p:sp>
        <p:nvSpPr>
          <p:cNvPr id="6" name="Content Placeholder 5"/>
          <p:cNvSpPr>
            <a:spLocks noGrp="1"/>
          </p:cNvSpPr>
          <p:nvPr>
            <p:ph sz="half" idx="2"/>
          </p:nvPr>
        </p:nvSpPr>
        <p:spPr/>
        <p:txBody>
          <a:bodyPr>
            <a:normAutofit fontScale="92500" lnSpcReduction="10000"/>
          </a:bodyPr>
          <a:lstStyle/>
          <a:p>
            <a:pPr marL="0" indent="0">
              <a:buNone/>
            </a:pPr>
            <a:endParaRPr lang="en-US" i="1" dirty="0" smtClean="0"/>
          </a:p>
          <a:p>
            <a:pPr marL="0" indent="0">
              <a:buNone/>
            </a:pPr>
            <a:r>
              <a:rPr lang="en-US" sz="2400" i="1" dirty="0">
                <a:solidFill>
                  <a:schemeClr val="accent1">
                    <a:lumMod val="50000"/>
                  </a:schemeClr>
                </a:solidFill>
              </a:rPr>
              <a:t>“I personally like to do things myself; I also do not like the idea of a person depending on me…what happens when my children grow older and I have to terminate her contract” (American employer in Abu Dhabi).</a:t>
            </a:r>
          </a:p>
          <a:p>
            <a:pPr marL="0" indent="0">
              <a:buNone/>
            </a:pPr>
            <a:endParaRPr lang="en-US" sz="2400" i="1" dirty="0">
              <a:solidFill>
                <a:schemeClr val="accent1">
                  <a:lumMod val="50000"/>
                </a:schemeClr>
              </a:solidFill>
            </a:endParaRPr>
          </a:p>
          <a:p>
            <a:pPr marL="0" indent="0">
              <a:buNone/>
            </a:pPr>
            <a:r>
              <a:rPr lang="en-US" sz="2400" i="1" dirty="0">
                <a:solidFill>
                  <a:schemeClr val="accent1">
                    <a:lumMod val="50000"/>
                  </a:schemeClr>
                </a:solidFill>
              </a:rPr>
              <a:t>“I am not comfortable telling her (the domestic worker) what to do, so I just let her be” (German employer in Abu Dhabi). </a:t>
            </a:r>
          </a:p>
          <a:p>
            <a:endParaRPr lang="en-US" dirty="0"/>
          </a:p>
        </p:txBody>
      </p:sp>
      <p:sp>
        <p:nvSpPr>
          <p:cNvPr id="7" name="Text Placeholder 6"/>
          <p:cNvSpPr>
            <a:spLocks noGrp="1"/>
          </p:cNvSpPr>
          <p:nvPr>
            <p:ph type="body" sz="quarter" idx="3"/>
          </p:nvPr>
        </p:nvSpPr>
        <p:spPr/>
        <p:txBody>
          <a:bodyPr>
            <a:normAutofit fontScale="92500"/>
          </a:bodyPr>
          <a:lstStyle/>
          <a:p>
            <a:r>
              <a:rPr lang="en-US" dirty="0" smtClean="0"/>
              <a:t>Arab expats: Compensating for the need to “outsource” care with close supervision</a:t>
            </a:r>
            <a:endParaRPr lang="en-US" dirty="0"/>
          </a:p>
        </p:txBody>
      </p:sp>
      <p:sp>
        <p:nvSpPr>
          <p:cNvPr id="8" name="Content Placeholder 7"/>
          <p:cNvSpPr>
            <a:spLocks noGrp="1"/>
          </p:cNvSpPr>
          <p:nvPr>
            <p:ph sz="quarter" idx="4"/>
          </p:nvPr>
        </p:nvSpPr>
        <p:spPr>
          <a:xfrm>
            <a:off x="6172200" y="2889388"/>
            <a:ext cx="5183188" cy="3684588"/>
          </a:xfrm>
        </p:spPr>
        <p:txBody>
          <a:bodyPr>
            <a:normAutofit fontScale="70000" lnSpcReduction="20000"/>
          </a:bodyPr>
          <a:lstStyle/>
          <a:p>
            <a:pPr marL="0" indent="0">
              <a:lnSpc>
                <a:spcPct val="100000"/>
              </a:lnSpc>
              <a:buNone/>
            </a:pPr>
            <a:r>
              <a:rPr lang="en-US" i="1" dirty="0">
                <a:solidFill>
                  <a:schemeClr val="accent1">
                    <a:lumMod val="50000"/>
                  </a:schemeClr>
                </a:solidFill>
              </a:rPr>
              <a:t>“Nationals and Arab expatriates are micro-managers. They monitor us closely. We prefer to work with Western expats. They trust us with the work and let us manage our time” (Focus group with domestic workers in Dubai; also confirmed in Abu Dhabi).</a:t>
            </a:r>
          </a:p>
          <a:p>
            <a:pPr marL="0" indent="0">
              <a:buNone/>
            </a:pPr>
            <a:endParaRPr lang="en-US" dirty="0">
              <a:solidFill>
                <a:schemeClr val="accent1">
                  <a:lumMod val="50000"/>
                </a:schemeClr>
              </a:solidFill>
            </a:endParaRPr>
          </a:p>
          <a:p>
            <a:pPr marL="0" indent="0">
              <a:lnSpc>
                <a:spcPct val="100000"/>
              </a:lnSpc>
              <a:buNone/>
            </a:pPr>
            <a:r>
              <a:rPr lang="en-US" i="1" dirty="0">
                <a:solidFill>
                  <a:schemeClr val="accent1">
                    <a:lumMod val="50000"/>
                  </a:schemeClr>
                </a:solidFill>
              </a:rPr>
              <a:t>“Parents do not want to admit to hiring a nanny because it is their job and do not want to be judged by relatives for delegating their caregiving responsibilities” (Labour recruiter in Dubai).</a:t>
            </a:r>
          </a:p>
          <a:p>
            <a:endParaRPr lang="en-US" dirty="0"/>
          </a:p>
        </p:txBody>
      </p:sp>
      <p:sp>
        <p:nvSpPr>
          <p:cNvPr id="9" name="Rectangle 8"/>
          <p:cNvSpPr/>
          <p:nvPr/>
        </p:nvSpPr>
        <p:spPr>
          <a:xfrm>
            <a:off x="0" y="0"/>
            <a:ext cx="12192000" cy="896112"/>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t>   Hidden assumptions </a:t>
            </a:r>
          </a:p>
        </p:txBody>
      </p:sp>
    </p:spTree>
    <p:extLst>
      <p:ext uri="{BB962C8B-B14F-4D97-AF65-F5344CB8AC3E}">
        <p14:creationId xmlns:p14="http://schemas.microsoft.com/office/powerpoint/2010/main" val="16992735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half" idx="2"/>
            <p:extLst>
              <p:ext uri="{D42A27DB-BD31-4B8C-83A1-F6EECF244321}">
                <p14:modId xmlns:p14="http://schemas.microsoft.com/office/powerpoint/2010/main" val="4911461"/>
              </p:ext>
            </p:extLst>
          </p:nvPr>
        </p:nvGraphicFramePr>
        <p:xfrm>
          <a:off x="1014730" y="1412241"/>
          <a:ext cx="10162540" cy="4671059"/>
        </p:xfrm>
        <a:graphic>
          <a:graphicData uri="http://schemas.openxmlformats.org/drawingml/2006/table">
            <a:tbl>
              <a:tblPr firstRow="1" firstCol="1" bandRow="1">
                <a:tableStyleId>{5C22544A-7EE6-4342-B048-85BDC9FD1C3A}</a:tableStyleId>
              </a:tblPr>
              <a:tblGrid>
                <a:gridCol w="2929203">
                  <a:extLst>
                    <a:ext uri="{9D8B030D-6E8A-4147-A177-3AD203B41FA5}">
                      <a16:colId xmlns:a16="http://schemas.microsoft.com/office/drawing/2014/main" val="3888465743"/>
                    </a:ext>
                  </a:extLst>
                </a:gridCol>
                <a:gridCol w="7233337">
                  <a:extLst>
                    <a:ext uri="{9D8B030D-6E8A-4147-A177-3AD203B41FA5}">
                      <a16:colId xmlns:a16="http://schemas.microsoft.com/office/drawing/2014/main" val="2915598676"/>
                    </a:ext>
                  </a:extLst>
                </a:gridCol>
              </a:tblGrid>
              <a:tr h="255069">
                <a:tc gridSpan="2">
                  <a:txBody>
                    <a:bodyPr/>
                    <a:lstStyle/>
                    <a:p>
                      <a:pPr marL="0" marR="0">
                        <a:lnSpc>
                          <a:spcPct val="107000"/>
                        </a:lnSpc>
                        <a:spcBef>
                          <a:spcPts val="0"/>
                        </a:spcBef>
                        <a:spcAft>
                          <a:spcPts val="0"/>
                        </a:spcAft>
                      </a:pPr>
                      <a:r>
                        <a:rPr lang="en-GB" sz="1500" dirty="0" smtClean="0">
                          <a:solidFill>
                            <a:schemeClr val="tx1"/>
                          </a:solidFill>
                          <a:effectLst/>
                        </a:rPr>
                        <a:t>Timing </a:t>
                      </a:r>
                      <a:r>
                        <a:rPr lang="en-GB" sz="1500" dirty="0">
                          <a:solidFill>
                            <a:schemeClr val="tx1"/>
                          </a:solidFill>
                          <a:effectLst/>
                        </a:rPr>
                        <a:t>and type of agency skills’ assessment and skilling interventions  </a:t>
                      </a:r>
                      <a:endParaRPr lang="en-US" sz="15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9852" marR="5985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1083238811"/>
                  </a:ext>
                </a:extLst>
              </a:tr>
              <a:tr h="255069">
                <a:tc>
                  <a:txBody>
                    <a:bodyPr/>
                    <a:lstStyle/>
                    <a:p>
                      <a:pPr marL="0" marR="0">
                        <a:lnSpc>
                          <a:spcPct val="107000"/>
                        </a:lnSpc>
                        <a:spcBef>
                          <a:spcPts val="0"/>
                        </a:spcBef>
                        <a:spcAft>
                          <a:spcPts val="0"/>
                        </a:spcAft>
                      </a:pPr>
                      <a:r>
                        <a:rPr lang="en-GB" sz="1500">
                          <a:solidFill>
                            <a:schemeClr val="tx1"/>
                          </a:solidFill>
                          <a:effectLst/>
                        </a:rPr>
                        <a:t>Timing of intervention</a:t>
                      </a:r>
                      <a:endParaRPr lang="en-US" sz="15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9852" marR="5985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07000"/>
                        </a:lnSpc>
                        <a:spcBef>
                          <a:spcPts val="0"/>
                        </a:spcBef>
                        <a:spcAft>
                          <a:spcPts val="0"/>
                        </a:spcAft>
                      </a:pPr>
                      <a:r>
                        <a:rPr lang="en-GB" sz="1500">
                          <a:solidFill>
                            <a:schemeClr val="tx1"/>
                          </a:solidFill>
                          <a:effectLst/>
                        </a:rPr>
                        <a:t>Type of intervention</a:t>
                      </a:r>
                      <a:endParaRPr lang="en-US" sz="15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9852" marR="5985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0700813"/>
                  </a:ext>
                </a:extLst>
              </a:tr>
              <a:tr h="1618136">
                <a:tc>
                  <a:txBody>
                    <a:bodyPr/>
                    <a:lstStyle/>
                    <a:p>
                      <a:pPr marL="0" marR="0">
                        <a:lnSpc>
                          <a:spcPct val="107000"/>
                        </a:lnSpc>
                        <a:spcBef>
                          <a:spcPts val="0"/>
                        </a:spcBef>
                        <a:spcAft>
                          <a:spcPts val="0"/>
                        </a:spcAft>
                      </a:pPr>
                      <a:r>
                        <a:rPr lang="en-GB" sz="1500" dirty="0">
                          <a:solidFill>
                            <a:schemeClr val="tx1"/>
                          </a:solidFill>
                          <a:effectLst/>
                        </a:rPr>
                        <a:t>Pre-departure checks</a:t>
                      </a:r>
                      <a:endParaRPr lang="en-US" sz="15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9852" marR="5985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07000"/>
                        </a:lnSpc>
                        <a:spcBef>
                          <a:spcPts val="0"/>
                        </a:spcBef>
                        <a:spcAft>
                          <a:spcPts val="0"/>
                        </a:spcAft>
                      </a:pPr>
                      <a:r>
                        <a:rPr lang="en-GB" sz="1500" dirty="0">
                          <a:solidFill>
                            <a:schemeClr val="tx1"/>
                          </a:solidFill>
                          <a:effectLst/>
                        </a:rPr>
                        <a:t>This is achieved via </a:t>
                      </a:r>
                      <a:r>
                        <a:rPr lang="en-GB" sz="1500" b="1" dirty="0">
                          <a:solidFill>
                            <a:schemeClr val="tx1"/>
                          </a:solidFill>
                          <a:effectLst/>
                        </a:rPr>
                        <a:t>interviews in the country of origin </a:t>
                      </a:r>
                      <a:r>
                        <a:rPr lang="en-GB" sz="1500" dirty="0">
                          <a:solidFill>
                            <a:schemeClr val="tx1"/>
                          </a:solidFill>
                          <a:effectLst/>
                        </a:rPr>
                        <a:t>and through the verification of their </a:t>
                      </a:r>
                      <a:r>
                        <a:rPr lang="en-GB" sz="1500" b="1" dirty="0">
                          <a:solidFill>
                            <a:schemeClr val="tx1"/>
                          </a:solidFill>
                          <a:effectLst/>
                        </a:rPr>
                        <a:t>Facebook chatter</a:t>
                      </a:r>
                      <a:r>
                        <a:rPr lang="en-GB" sz="1500" dirty="0">
                          <a:solidFill>
                            <a:schemeClr val="tx1"/>
                          </a:solidFill>
                          <a:effectLst/>
                        </a:rPr>
                        <a:t>. Previously, labour recruiters set up </a:t>
                      </a:r>
                      <a:r>
                        <a:rPr lang="en-GB" sz="1500" b="1" dirty="0">
                          <a:solidFill>
                            <a:schemeClr val="tx1"/>
                          </a:solidFill>
                          <a:effectLst/>
                        </a:rPr>
                        <a:t>“training camps” </a:t>
                      </a:r>
                      <a:r>
                        <a:rPr lang="en-GB" sz="1500" dirty="0">
                          <a:solidFill>
                            <a:schemeClr val="tx1"/>
                          </a:solidFill>
                          <a:effectLst/>
                        </a:rPr>
                        <a:t>to train domestic workers pre-departure. Training camps were an “opportunity to weed out workers who did not demonstrate the skills and competence required for the job before deployment.” These programmes have now been replaced by national programmes.</a:t>
                      </a:r>
                      <a:endParaRPr lang="en-US" sz="15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9852" marR="5985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37094108"/>
                  </a:ext>
                </a:extLst>
              </a:tr>
              <a:tr h="693487">
                <a:tc>
                  <a:txBody>
                    <a:bodyPr/>
                    <a:lstStyle/>
                    <a:p>
                      <a:pPr marL="0" marR="0">
                        <a:lnSpc>
                          <a:spcPct val="107000"/>
                        </a:lnSpc>
                        <a:spcBef>
                          <a:spcPts val="0"/>
                        </a:spcBef>
                        <a:spcAft>
                          <a:spcPts val="0"/>
                        </a:spcAft>
                      </a:pPr>
                      <a:r>
                        <a:rPr lang="fr-FR" sz="1500">
                          <a:solidFill>
                            <a:schemeClr val="tx1"/>
                          </a:solidFill>
                          <a:effectLst/>
                        </a:rPr>
                        <a:t>On-arrival, pre-placement trainings</a:t>
                      </a:r>
                      <a:endParaRPr lang="en-US" sz="15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9852" marR="5985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07000"/>
                        </a:lnSpc>
                        <a:spcBef>
                          <a:spcPts val="0"/>
                        </a:spcBef>
                        <a:spcAft>
                          <a:spcPts val="0"/>
                        </a:spcAft>
                      </a:pPr>
                      <a:r>
                        <a:rPr lang="en-GB" sz="1500" dirty="0">
                          <a:solidFill>
                            <a:schemeClr val="tx1"/>
                          </a:solidFill>
                          <a:effectLst/>
                        </a:rPr>
                        <a:t>Only two of the labour recruiters interviewed provided trainings in </a:t>
                      </a:r>
                      <a:r>
                        <a:rPr lang="en-GB" sz="1500" b="1" dirty="0">
                          <a:solidFill>
                            <a:schemeClr val="tx1"/>
                          </a:solidFill>
                          <a:effectLst/>
                        </a:rPr>
                        <a:t>“UAE model villas” </a:t>
                      </a:r>
                      <a:r>
                        <a:rPr lang="en-GB" sz="1500" dirty="0">
                          <a:solidFill>
                            <a:schemeClr val="tx1"/>
                          </a:solidFill>
                          <a:effectLst/>
                        </a:rPr>
                        <a:t>before placing workers. Training is limited to housekeeping and cooking.  </a:t>
                      </a:r>
                      <a:endParaRPr lang="en-US" sz="15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9852" marR="5985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6221845"/>
                  </a:ext>
                </a:extLst>
              </a:tr>
              <a:tr h="693487">
                <a:tc>
                  <a:txBody>
                    <a:bodyPr/>
                    <a:lstStyle/>
                    <a:p>
                      <a:pPr marL="0" marR="0">
                        <a:lnSpc>
                          <a:spcPct val="107000"/>
                        </a:lnSpc>
                        <a:spcBef>
                          <a:spcPts val="0"/>
                        </a:spcBef>
                        <a:spcAft>
                          <a:spcPts val="0"/>
                        </a:spcAft>
                      </a:pPr>
                      <a:r>
                        <a:rPr lang="en-GB" sz="1500">
                          <a:solidFill>
                            <a:schemeClr val="tx1"/>
                          </a:solidFill>
                          <a:effectLst/>
                        </a:rPr>
                        <a:t>On-arrival trial-and-error placement</a:t>
                      </a:r>
                      <a:endParaRPr lang="en-US" sz="15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9852" marR="5985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07000"/>
                        </a:lnSpc>
                        <a:spcBef>
                          <a:spcPts val="0"/>
                        </a:spcBef>
                        <a:spcAft>
                          <a:spcPts val="0"/>
                        </a:spcAft>
                      </a:pPr>
                      <a:r>
                        <a:rPr lang="en-GB" sz="1500" dirty="0">
                          <a:solidFill>
                            <a:schemeClr val="tx1"/>
                          </a:solidFill>
                          <a:effectLst/>
                        </a:rPr>
                        <a:t>Most recruiters consider </a:t>
                      </a:r>
                      <a:r>
                        <a:rPr lang="en-GB" sz="1500" b="1" dirty="0">
                          <a:solidFill>
                            <a:schemeClr val="tx1"/>
                          </a:solidFill>
                          <a:effectLst/>
                        </a:rPr>
                        <a:t>trial periods </a:t>
                      </a:r>
                      <a:r>
                        <a:rPr lang="en-GB" sz="1500" dirty="0">
                          <a:solidFill>
                            <a:schemeClr val="tx1"/>
                          </a:solidFill>
                          <a:effectLst/>
                        </a:rPr>
                        <a:t>and, in the words of two labour recruiters, </a:t>
                      </a:r>
                      <a:r>
                        <a:rPr lang="en-GB" sz="1500" b="1" dirty="0">
                          <a:solidFill>
                            <a:schemeClr val="tx1"/>
                          </a:solidFill>
                          <a:effectLst/>
                        </a:rPr>
                        <a:t>“endless worker replacement possibilities,” </a:t>
                      </a:r>
                      <a:r>
                        <a:rPr lang="en-GB" sz="1500" dirty="0">
                          <a:solidFill>
                            <a:schemeClr val="tx1"/>
                          </a:solidFill>
                          <a:effectLst/>
                        </a:rPr>
                        <a:t>a solution to poor matching.</a:t>
                      </a:r>
                      <a:endParaRPr lang="en-US" sz="15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9852" marR="5985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66954400"/>
                  </a:ext>
                </a:extLst>
              </a:tr>
              <a:tr h="1155811">
                <a:tc>
                  <a:txBody>
                    <a:bodyPr/>
                    <a:lstStyle/>
                    <a:p>
                      <a:pPr marL="0" marR="0">
                        <a:lnSpc>
                          <a:spcPct val="107000"/>
                        </a:lnSpc>
                        <a:spcBef>
                          <a:spcPts val="0"/>
                        </a:spcBef>
                        <a:spcAft>
                          <a:spcPts val="0"/>
                        </a:spcAft>
                      </a:pPr>
                      <a:r>
                        <a:rPr lang="en-GB" sz="1500" dirty="0">
                          <a:solidFill>
                            <a:schemeClr val="tx1"/>
                          </a:solidFill>
                          <a:effectLst/>
                        </a:rPr>
                        <a:t>On-the-job trainings</a:t>
                      </a:r>
                      <a:endParaRPr lang="en-US" sz="15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9852" marR="5985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just">
                        <a:lnSpc>
                          <a:spcPct val="107000"/>
                        </a:lnSpc>
                        <a:spcBef>
                          <a:spcPts val="0"/>
                        </a:spcBef>
                        <a:spcAft>
                          <a:spcPts val="0"/>
                        </a:spcAft>
                      </a:pPr>
                      <a:r>
                        <a:rPr lang="en-GB" sz="1500" dirty="0">
                          <a:solidFill>
                            <a:schemeClr val="tx1"/>
                          </a:solidFill>
                          <a:effectLst/>
                        </a:rPr>
                        <a:t>One labour recruiter is providing </a:t>
                      </a:r>
                      <a:r>
                        <a:rPr lang="en-GB" sz="1500" b="1" dirty="0">
                          <a:solidFill>
                            <a:schemeClr val="tx1"/>
                          </a:solidFill>
                          <a:effectLst/>
                        </a:rPr>
                        <a:t>custom-made trainings in employers’ household </a:t>
                      </a:r>
                      <a:r>
                        <a:rPr lang="en-GB" sz="1500" dirty="0">
                          <a:solidFill>
                            <a:schemeClr val="tx1"/>
                          </a:solidFill>
                          <a:effectLst/>
                        </a:rPr>
                        <a:t>(for an employer-paid fee). The “Training and Management package” lasts 12 months and is divided into 12 weekly testing modules, offering three hours of in-house training each month. </a:t>
                      </a:r>
                      <a:endParaRPr lang="en-US" sz="15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59852" marR="5985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5219614"/>
                  </a:ext>
                </a:extLst>
              </a:tr>
            </a:tbl>
          </a:graphicData>
        </a:graphic>
      </p:graphicFrame>
      <p:sp>
        <p:nvSpPr>
          <p:cNvPr id="6" name="Rectangle 5"/>
          <p:cNvSpPr/>
          <p:nvPr/>
        </p:nvSpPr>
        <p:spPr>
          <a:xfrm>
            <a:off x="0" y="0"/>
            <a:ext cx="12192000" cy="896112"/>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t>   Skills and prior learning assessment modalities</a:t>
            </a:r>
          </a:p>
        </p:txBody>
      </p:sp>
    </p:spTree>
    <p:extLst>
      <p:ext uri="{BB962C8B-B14F-4D97-AF65-F5344CB8AC3E}">
        <p14:creationId xmlns:p14="http://schemas.microsoft.com/office/powerpoint/2010/main" val="27941754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 y="0"/>
            <a:ext cx="12192000" cy="896112"/>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t>   Research questions and scope</a:t>
            </a:r>
            <a:endParaRPr lang="en-US" sz="3200" dirty="0"/>
          </a:p>
        </p:txBody>
      </p:sp>
      <p:sp>
        <p:nvSpPr>
          <p:cNvPr id="7" name="Content Placeholder 2"/>
          <p:cNvSpPr>
            <a:spLocks noGrp="1"/>
          </p:cNvSpPr>
          <p:nvPr>
            <p:ph idx="1"/>
          </p:nvPr>
        </p:nvSpPr>
        <p:spPr>
          <a:xfrm>
            <a:off x="838200" y="1325895"/>
            <a:ext cx="10515600" cy="4351338"/>
          </a:xfrm>
        </p:spPr>
        <p:txBody>
          <a:bodyPr>
            <a:normAutofit fontScale="85000" lnSpcReduction="20000"/>
          </a:bodyPr>
          <a:lstStyle/>
          <a:p>
            <a:pPr marL="0" lvl="0" indent="0" algn="just">
              <a:buNone/>
            </a:pPr>
            <a:r>
              <a:rPr lang="en-US" sz="2400" u="sng" dirty="0" smtClean="0"/>
              <a:t>Questions:</a:t>
            </a:r>
          </a:p>
          <a:p>
            <a:pPr marL="0" lvl="0" indent="0" algn="just">
              <a:buNone/>
            </a:pPr>
            <a:endParaRPr lang="en-US" sz="2400" u="sng" dirty="0" smtClean="0"/>
          </a:p>
          <a:p>
            <a:pPr algn="just">
              <a:buFont typeface="Wingdings" panose="05000000000000000000" pitchFamily="2" charset="2"/>
              <a:buChar char="§"/>
            </a:pPr>
            <a:r>
              <a:rPr lang="en-US" sz="2400" dirty="0" smtClean="0"/>
              <a:t>Where is the GCC from these global transformations? </a:t>
            </a:r>
          </a:p>
          <a:p>
            <a:pPr algn="just">
              <a:buFont typeface="Wingdings" panose="05000000000000000000" pitchFamily="2" charset="2"/>
              <a:buChar char="§"/>
            </a:pPr>
            <a:r>
              <a:rPr lang="en-US" sz="2400" dirty="0" smtClean="0"/>
              <a:t>What are implications for the management of human resources (DW)?</a:t>
            </a:r>
          </a:p>
          <a:p>
            <a:pPr marL="0" indent="0" algn="just">
              <a:buNone/>
            </a:pPr>
            <a:endParaRPr lang="en-US" sz="2400" dirty="0" smtClean="0"/>
          </a:p>
          <a:p>
            <a:pPr marL="0" lvl="0" indent="0" algn="just">
              <a:buNone/>
            </a:pPr>
            <a:r>
              <a:rPr lang="en-US" sz="2400" u="sng" dirty="0" smtClean="0"/>
              <a:t>Research aims to: </a:t>
            </a:r>
          </a:p>
          <a:p>
            <a:pPr marL="0" lvl="0" indent="0" algn="just">
              <a:buNone/>
            </a:pPr>
            <a:endParaRPr lang="en-US" sz="2400" u="sng" dirty="0" smtClean="0"/>
          </a:p>
          <a:p>
            <a:pPr algn="just">
              <a:buFont typeface="Wingdings" panose="05000000000000000000" pitchFamily="2" charset="2"/>
              <a:buChar char="§"/>
            </a:pPr>
            <a:r>
              <a:rPr lang="en-US" sz="2400" dirty="0" smtClean="0"/>
              <a:t>Examine the </a:t>
            </a:r>
            <a:r>
              <a:rPr lang="en-US" sz="2400" b="1" dirty="0"/>
              <a:t>size and composition </a:t>
            </a:r>
            <a:r>
              <a:rPr lang="en-US" sz="2400" dirty="0"/>
              <a:t>of </a:t>
            </a:r>
            <a:r>
              <a:rPr lang="en-US" sz="2400" dirty="0" smtClean="0"/>
              <a:t>the DW </a:t>
            </a:r>
            <a:r>
              <a:rPr lang="en-US" sz="2400" dirty="0"/>
              <a:t>sector at national and GCC </a:t>
            </a:r>
            <a:r>
              <a:rPr lang="en-US" sz="2400" dirty="0" smtClean="0"/>
              <a:t>levels.</a:t>
            </a:r>
          </a:p>
          <a:p>
            <a:pPr>
              <a:buFont typeface="Wingdings" panose="05000000000000000000" pitchFamily="2" charset="2"/>
              <a:buChar char="§"/>
            </a:pPr>
            <a:r>
              <a:rPr lang="en-US" sz="2400" dirty="0" smtClean="0"/>
              <a:t>Examine the </a:t>
            </a:r>
            <a:r>
              <a:rPr lang="en-US" sz="2400" b="1" dirty="0"/>
              <a:t>demand in the </a:t>
            </a:r>
            <a:r>
              <a:rPr lang="en-US" sz="2400" b="1" dirty="0" smtClean="0"/>
              <a:t> DW sector</a:t>
            </a:r>
            <a:r>
              <a:rPr lang="en-US" sz="2400" dirty="0" smtClean="0"/>
              <a:t>: determinants and structure.</a:t>
            </a:r>
          </a:p>
          <a:p>
            <a:pPr>
              <a:buFont typeface="Wingdings" panose="05000000000000000000" pitchFamily="2" charset="2"/>
              <a:buChar char="§"/>
            </a:pPr>
            <a:r>
              <a:rPr lang="en-US" sz="2400" dirty="0" smtClean="0"/>
              <a:t>Analyze </a:t>
            </a:r>
            <a:r>
              <a:rPr lang="en-US" sz="2400" dirty="0"/>
              <a:t>the </a:t>
            </a:r>
            <a:r>
              <a:rPr lang="en-US" sz="2400" b="1" dirty="0"/>
              <a:t>current state of affairs in employer-domestic worker matching </a:t>
            </a:r>
            <a:r>
              <a:rPr lang="en-US" sz="2400" dirty="0" smtClean="0"/>
              <a:t>(examples from Abu </a:t>
            </a:r>
            <a:r>
              <a:rPr lang="en-US" sz="2400" dirty="0"/>
              <a:t>Dhabi and </a:t>
            </a:r>
            <a:r>
              <a:rPr lang="en-US" sz="2400" dirty="0" smtClean="0"/>
              <a:t>Dubai in the pre Tadbeer Center phase)   </a:t>
            </a:r>
          </a:p>
          <a:p>
            <a:pPr>
              <a:buFont typeface="Wingdings" panose="05000000000000000000" pitchFamily="2" charset="2"/>
              <a:buChar char="§"/>
            </a:pPr>
            <a:r>
              <a:rPr lang="en-US" sz="2400" dirty="0" smtClean="0"/>
              <a:t>Reflect</a:t>
            </a:r>
            <a:r>
              <a:rPr lang="en-US" sz="2400" b="1" dirty="0" smtClean="0"/>
              <a:t> </a:t>
            </a:r>
            <a:r>
              <a:rPr lang="en-US" sz="2400" b="1" dirty="0"/>
              <a:t>on human resource decisions </a:t>
            </a:r>
            <a:r>
              <a:rPr lang="en-US" sz="2400" dirty="0"/>
              <a:t>concerning the domestic work sector in the countries of the GCC. </a:t>
            </a:r>
          </a:p>
          <a:p>
            <a:endParaRPr lang="en-US" dirty="0"/>
          </a:p>
        </p:txBody>
      </p:sp>
      <p:pic>
        <p:nvPicPr>
          <p:cNvPr id="10" name="Picture 9" descr="nik-gcc-map">
            <a:extLst>
              <a:ext uri="{FF2B5EF4-FFF2-40B4-BE49-F238E27FC236}">
                <a16:creationId xmlns:a16="http://schemas.microsoft.com/office/drawing/2014/main" id="{611060C4-3E0F-42CF-9E69-3D2C1A7E9409}"/>
              </a:ext>
            </a:extLst>
          </p:cNvPr>
          <p:cNvPicPr/>
          <p:nvPr/>
        </p:nvPicPr>
        <p:blipFill rotWithShape="1">
          <a:blip r:embed="rId3" cstate="print">
            <a:duotone>
              <a:prstClr val="black"/>
              <a:schemeClr val="accent6">
                <a:tint val="45000"/>
                <a:satMod val="400000"/>
              </a:schemeClr>
            </a:duotone>
            <a:extLst>
              <a:ext uri="{28A0092B-C50C-407E-A947-70E740481C1C}">
                <a14:useLocalDpi xmlns:a14="http://schemas.microsoft.com/office/drawing/2010/main" val="0"/>
              </a:ext>
            </a:extLst>
          </a:blip>
          <a:srcRect l="59243"/>
          <a:stretch/>
        </p:blipFill>
        <p:spPr bwMode="auto">
          <a:xfrm>
            <a:off x="7948724" y="1325895"/>
            <a:ext cx="3055973" cy="1690261"/>
          </a:xfrm>
          <a:prstGeom prst="rect">
            <a:avLst/>
          </a:prstGeom>
          <a:noFill/>
          <a:extLst/>
        </p:spPr>
      </p:pic>
      <p:grpSp>
        <p:nvGrpSpPr>
          <p:cNvPr id="4" name="Group 3"/>
          <p:cNvGrpSpPr/>
          <p:nvPr/>
        </p:nvGrpSpPr>
        <p:grpSpPr>
          <a:xfrm>
            <a:off x="9279846" y="5331542"/>
            <a:ext cx="2073954" cy="1117486"/>
            <a:chOff x="9137522" y="5313105"/>
            <a:chExt cx="2509483" cy="1352158"/>
          </a:xfrm>
        </p:grpSpPr>
        <p:pic>
          <p:nvPicPr>
            <p:cNvPr id="3074" name="Picture 2" descr="Image result for research icon"/>
            <p:cNvPicPr>
              <a:picLocks noChangeAspect="1" noChangeArrowheads="1"/>
            </p:cNvPicPr>
            <p:nvPr/>
          </p:nvPicPr>
          <p:blipFill>
            <a:blip r:embed="rId4"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137522" y="5548768"/>
              <a:ext cx="1867175" cy="1116495"/>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Image result for research icon"/>
            <p:cNvPicPr>
              <a:picLocks noChangeAspect="1" noChangeArrowheads="1"/>
            </p:cNvPicPr>
            <p:nvPr/>
          </p:nvPicPr>
          <p:blipFill>
            <a:blip r:embed="rId5"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711489" y="5313105"/>
              <a:ext cx="935516" cy="93551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74106190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08125"/>
            <a:ext cx="10515600" cy="4351338"/>
          </a:xfrm>
        </p:spPr>
        <p:txBody>
          <a:bodyPr>
            <a:normAutofit fontScale="92500" lnSpcReduction="10000"/>
          </a:bodyPr>
          <a:lstStyle/>
          <a:p>
            <a:pPr algn="just"/>
            <a:r>
              <a:rPr lang="en-US" dirty="0" smtClean="0"/>
              <a:t>A </a:t>
            </a:r>
            <a:r>
              <a:rPr lang="en-US" dirty="0"/>
              <a:t>demand for </a:t>
            </a:r>
            <a:r>
              <a:rPr lang="en-US" b="1" dirty="0"/>
              <a:t>vocational</a:t>
            </a:r>
            <a:r>
              <a:rPr lang="en-US" dirty="0"/>
              <a:t> and </a:t>
            </a:r>
            <a:r>
              <a:rPr lang="en-US" b="1" dirty="0"/>
              <a:t>transversal </a:t>
            </a:r>
            <a:r>
              <a:rPr lang="en-US" dirty="0"/>
              <a:t>skills but also for skills that reduce the </a:t>
            </a:r>
            <a:r>
              <a:rPr lang="en-US" b="1" dirty="0"/>
              <a:t>transaction cost </a:t>
            </a:r>
            <a:r>
              <a:rPr lang="en-US" dirty="0"/>
              <a:t>of recruitment and the </a:t>
            </a:r>
            <a:r>
              <a:rPr lang="en-US" b="1" dirty="0"/>
              <a:t>emotional cost </a:t>
            </a:r>
            <a:r>
              <a:rPr lang="en-US" dirty="0"/>
              <a:t>of parting with the </a:t>
            </a:r>
            <a:r>
              <a:rPr lang="en-US" dirty="0" smtClean="0"/>
              <a:t>worker.</a:t>
            </a:r>
          </a:p>
          <a:p>
            <a:pPr marL="0" indent="0" algn="just">
              <a:buNone/>
            </a:pPr>
            <a:endParaRPr lang="en-US" dirty="0" smtClean="0"/>
          </a:p>
          <a:p>
            <a:pPr algn="just"/>
            <a:r>
              <a:rPr lang="en-US" dirty="0" smtClean="0"/>
              <a:t>Examples (transaction cost reducing skills):</a:t>
            </a:r>
          </a:p>
          <a:p>
            <a:pPr marL="0" indent="0" algn="just">
              <a:buNone/>
            </a:pPr>
            <a:endParaRPr lang="en-US" dirty="0"/>
          </a:p>
          <a:p>
            <a:pPr lvl="1" algn="just">
              <a:buFont typeface="Calibri" panose="020F0502020204030204" pitchFamily="34" charset="0"/>
              <a:buChar char="₋"/>
            </a:pPr>
            <a:r>
              <a:rPr lang="en-US" sz="2200" dirty="0" smtClean="0"/>
              <a:t>employers </a:t>
            </a:r>
            <a:r>
              <a:rPr lang="en-US" sz="2200" dirty="0"/>
              <a:t>look for domestic workers with experience working with children of different age categories so as not to hire a new work when the children’s developmental needs </a:t>
            </a:r>
            <a:r>
              <a:rPr lang="en-US" sz="2200" dirty="0" smtClean="0"/>
              <a:t>change; </a:t>
            </a:r>
          </a:p>
          <a:p>
            <a:pPr marL="457200" lvl="1" indent="0" algn="just">
              <a:buNone/>
            </a:pPr>
            <a:endParaRPr lang="en-US" sz="2200" dirty="0" smtClean="0"/>
          </a:p>
          <a:p>
            <a:pPr lvl="1" algn="just">
              <a:buFont typeface="Calibri" panose="020F0502020204030204" pitchFamily="34" charset="0"/>
              <a:buChar char="₋"/>
            </a:pPr>
            <a:r>
              <a:rPr lang="en-US" sz="2200" dirty="0" smtClean="0"/>
              <a:t>employers </a:t>
            </a:r>
            <a:r>
              <a:rPr lang="en-US" sz="2200" dirty="0"/>
              <a:t>seek workers who can adjust their time management and upgrade their vocational skills when they move to larger homes with fancier finishing, furniture and household appliances, usually entertaining at a higher </a:t>
            </a:r>
            <a:r>
              <a:rPr lang="en-US" sz="2200" dirty="0" smtClean="0"/>
              <a:t>frequency. </a:t>
            </a:r>
            <a:endParaRPr lang="en-US" sz="2200" dirty="0"/>
          </a:p>
        </p:txBody>
      </p:sp>
      <p:sp>
        <p:nvSpPr>
          <p:cNvPr id="4" name="Rectangle 3"/>
          <p:cNvSpPr/>
          <p:nvPr/>
        </p:nvSpPr>
        <p:spPr>
          <a:xfrm>
            <a:off x="0" y="0"/>
            <a:ext cx="12192000" cy="896112"/>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t>   Demand for Skills: Employers</a:t>
            </a:r>
          </a:p>
        </p:txBody>
      </p:sp>
    </p:spTree>
    <p:extLst>
      <p:ext uri="{BB962C8B-B14F-4D97-AF65-F5344CB8AC3E}">
        <p14:creationId xmlns:p14="http://schemas.microsoft.com/office/powerpoint/2010/main" val="30687574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lstStyle/>
          <a:p>
            <a:r>
              <a:rPr lang="en-US" dirty="0" smtClean="0"/>
              <a:t>A need for skills relating to </a:t>
            </a:r>
            <a:r>
              <a:rPr lang="en-US" b="1" dirty="0" smtClean="0"/>
              <a:t>employment arrangements</a:t>
            </a:r>
            <a:r>
              <a:rPr lang="en-US" dirty="0" smtClean="0"/>
              <a:t>, </a:t>
            </a:r>
            <a:r>
              <a:rPr lang="en-US" b="1" dirty="0" smtClean="0"/>
              <a:t>self-preservation</a:t>
            </a:r>
            <a:r>
              <a:rPr lang="en-US" dirty="0" smtClean="0"/>
              <a:t> skills and </a:t>
            </a:r>
            <a:r>
              <a:rPr lang="en-US" b="1" dirty="0" smtClean="0"/>
              <a:t>vocational </a:t>
            </a:r>
            <a:r>
              <a:rPr lang="en-US" dirty="0" smtClean="0"/>
              <a:t>skills.</a:t>
            </a:r>
          </a:p>
          <a:p>
            <a:pPr marL="0" indent="0">
              <a:buNone/>
            </a:pPr>
            <a:endParaRPr lang="en-US" dirty="0" smtClean="0"/>
          </a:p>
          <a:p>
            <a:r>
              <a:rPr lang="en-US" dirty="0" smtClean="0"/>
              <a:t>In relation to employment arrangements (on-demand arrangement): </a:t>
            </a:r>
          </a:p>
          <a:p>
            <a:pPr marL="457200" lvl="1" indent="0">
              <a:buNone/>
            </a:pPr>
            <a:r>
              <a:rPr lang="en-US" sz="2200" dirty="0" smtClean="0"/>
              <a:t>(a) adjust to different households of different sizes, with different dynamics and work-sharing arrangements each time (sometime during the same day); (b) manage relationships with multiple employers of different nationalities and distinct household cultures; (c) manage their time better (they do not have the luxury of parsing out the tasks over a full day or week); (d) manage stress and work pressures to avoid burnout; and, (e) develop strategies to deal with repetitive movements which can cause muscle strain injuries. </a:t>
            </a:r>
          </a:p>
          <a:p>
            <a:endParaRPr lang="en-US" dirty="0"/>
          </a:p>
        </p:txBody>
      </p:sp>
      <p:sp>
        <p:nvSpPr>
          <p:cNvPr id="9" name="Rectangle 8"/>
          <p:cNvSpPr/>
          <p:nvPr/>
        </p:nvSpPr>
        <p:spPr>
          <a:xfrm>
            <a:off x="0" y="0"/>
            <a:ext cx="12192000" cy="896112"/>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t>   Demand for skills: Workers </a:t>
            </a:r>
          </a:p>
        </p:txBody>
      </p:sp>
    </p:spTree>
    <p:extLst>
      <p:ext uri="{BB962C8B-B14F-4D97-AF65-F5344CB8AC3E}">
        <p14:creationId xmlns:p14="http://schemas.microsoft.com/office/powerpoint/2010/main" val="326244685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n-US" sz="2000" dirty="0"/>
              <a:t>Domestic workers in the UAE gain new skills on the job that allow them to </a:t>
            </a:r>
            <a:r>
              <a:rPr lang="en-US" sz="2000" dirty="0" smtClean="0"/>
              <a:t>move:</a:t>
            </a:r>
          </a:p>
          <a:p>
            <a:pPr lvl="1" algn="just">
              <a:buFont typeface="Calibri" panose="020F0502020204030204" pitchFamily="34" charset="0"/>
              <a:buChar char="₋"/>
            </a:pPr>
            <a:r>
              <a:rPr lang="en-US" sz="2000" b="1" dirty="0" smtClean="0"/>
              <a:t>From: </a:t>
            </a:r>
            <a:r>
              <a:rPr lang="en-US" sz="2000" dirty="0" smtClean="0"/>
              <a:t>low-wage, nanny only, housekeeper only and cook only, closely-supervised </a:t>
            </a:r>
            <a:r>
              <a:rPr lang="en-US" sz="2000" dirty="0"/>
              <a:t>live-in employment arrangements in large </a:t>
            </a:r>
            <a:r>
              <a:rPr lang="en-US" sz="2000" dirty="0" smtClean="0"/>
              <a:t>households</a:t>
            </a:r>
          </a:p>
          <a:p>
            <a:pPr lvl="1" algn="just">
              <a:buFont typeface="Calibri" panose="020F0502020204030204" pitchFamily="34" charset="0"/>
              <a:buChar char="₋"/>
            </a:pPr>
            <a:r>
              <a:rPr lang="en-US" sz="2000" b="1" dirty="0" smtClean="0"/>
              <a:t>To: </a:t>
            </a:r>
            <a:r>
              <a:rPr lang="en-US" sz="2000" dirty="0"/>
              <a:t>higher-waged housekeeping or nanny-only </a:t>
            </a:r>
            <a:r>
              <a:rPr lang="en-US" sz="2000" dirty="0" smtClean="0"/>
              <a:t>(or both) live-out </a:t>
            </a:r>
            <a:r>
              <a:rPr lang="en-US" sz="2000" dirty="0"/>
              <a:t>arrangements where they are rather autonomous in carrying out their tasks. </a:t>
            </a:r>
            <a:endParaRPr lang="en-US" sz="2000" dirty="0" smtClean="0"/>
          </a:p>
          <a:p>
            <a:pPr marL="228600" lvl="1">
              <a:spcBef>
                <a:spcPts val="1000"/>
              </a:spcBef>
            </a:pPr>
            <a:endParaRPr lang="en-US" sz="2000" dirty="0" smtClean="0"/>
          </a:p>
          <a:p>
            <a:pPr marL="228600" lvl="1" algn="just">
              <a:spcBef>
                <a:spcPts val="1000"/>
              </a:spcBef>
            </a:pPr>
            <a:r>
              <a:rPr lang="en-US" sz="2000" dirty="0" smtClean="0"/>
              <a:t>These </a:t>
            </a:r>
            <a:r>
              <a:rPr lang="en-US" sz="2000" dirty="0"/>
              <a:t>skills are not formally recognized under the current system. The transition depends on the </a:t>
            </a:r>
            <a:r>
              <a:rPr lang="en-US" sz="2000" b="1" dirty="0"/>
              <a:t>worker’s social network </a:t>
            </a:r>
            <a:r>
              <a:rPr lang="en-US" sz="2000" dirty="0"/>
              <a:t>among employers, </a:t>
            </a:r>
            <a:r>
              <a:rPr lang="en-US" sz="2000" b="1" dirty="0"/>
              <a:t>communication</a:t>
            </a:r>
            <a:r>
              <a:rPr lang="en-US" sz="2000" dirty="0"/>
              <a:t> skills and individual </a:t>
            </a:r>
            <a:r>
              <a:rPr lang="en-US" sz="2000" b="1" dirty="0"/>
              <a:t>bargaining</a:t>
            </a:r>
            <a:r>
              <a:rPr lang="en-US" sz="2000" dirty="0"/>
              <a:t> capacity. </a:t>
            </a:r>
            <a:endParaRPr lang="en-US" sz="2000" dirty="0" smtClean="0"/>
          </a:p>
          <a:p>
            <a:pPr marL="0" lvl="1" indent="0">
              <a:spcBef>
                <a:spcPts val="1000"/>
              </a:spcBef>
              <a:buNone/>
            </a:pPr>
            <a:endParaRPr lang="en-US" sz="2000" dirty="0" smtClean="0"/>
          </a:p>
          <a:p>
            <a:pPr marL="228600" lvl="1" algn="just">
              <a:spcBef>
                <a:spcPts val="1000"/>
              </a:spcBef>
            </a:pPr>
            <a:r>
              <a:rPr lang="en-US" sz="2000" dirty="0" smtClean="0"/>
              <a:t>Workers unable </a:t>
            </a:r>
            <a:r>
              <a:rPr lang="en-US" sz="2000" dirty="0"/>
              <a:t>to transition through employer networks, </a:t>
            </a:r>
            <a:r>
              <a:rPr lang="en-US" sz="2000" b="1" dirty="0"/>
              <a:t>sign up for on-demand cleaning </a:t>
            </a:r>
            <a:r>
              <a:rPr lang="en-US" sz="2000" dirty="0"/>
              <a:t>employment arrangements </a:t>
            </a:r>
            <a:r>
              <a:rPr lang="en-US" sz="2000" b="1" dirty="0" smtClean="0"/>
              <a:t>hoping </a:t>
            </a:r>
            <a:r>
              <a:rPr lang="en-US" sz="2000" b="1" dirty="0"/>
              <a:t>to </a:t>
            </a:r>
            <a:r>
              <a:rPr lang="en-US" sz="2000" b="1" dirty="0" smtClean="0"/>
              <a:t>find</a:t>
            </a:r>
            <a:r>
              <a:rPr lang="en-US" sz="2000" dirty="0" smtClean="0"/>
              <a:t>, </a:t>
            </a:r>
            <a:r>
              <a:rPr lang="en-US" sz="2000" dirty="0"/>
              <a:t>in the </a:t>
            </a:r>
            <a:r>
              <a:rPr lang="en-US" sz="2000" dirty="0" smtClean="0"/>
              <a:t>process, </a:t>
            </a:r>
            <a:r>
              <a:rPr lang="en-US" sz="2000" dirty="0"/>
              <a:t>a suitable employer who will provide them with the </a:t>
            </a:r>
            <a:r>
              <a:rPr lang="en-US" sz="2000" b="1" dirty="0"/>
              <a:t>higher wage, lower workload, more autonomy, live out employment </a:t>
            </a:r>
            <a:r>
              <a:rPr lang="en-US" sz="2000" dirty="0" smtClean="0"/>
              <a:t>arrangement.</a:t>
            </a:r>
            <a:endParaRPr lang="en-US" sz="2000" dirty="0"/>
          </a:p>
          <a:p>
            <a:endParaRPr lang="en-US" sz="2000" dirty="0"/>
          </a:p>
        </p:txBody>
      </p:sp>
      <p:sp>
        <p:nvSpPr>
          <p:cNvPr id="4" name="Rectangle 3"/>
          <p:cNvSpPr/>
          <p:nvPr/>
        </p:nvSpPr>
        <p:spPr>
          <a:xfrm>
            <a:off x="0" y="0"/>
            <a:ext cx="12192000" cy="896112"/>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t>   Recognizing workers’ employment history and providing opportunities      for mobility within the sector</a:t>
            </a:r>
          </a:p>
        </p:txBody>
      </p:sp>
    </p:spTree>
    <p:extLst>
      <p:ext uri="{BB962C8B-B14F-4D97-AF65-F5344CB8AC3E}">
        <p14:creationId xmlns:p14="http://schemas.microsoft.com/office/powerpoint/2010/main" val="170672097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12651" y="935665"/>
            <a:ext cx="7676707" cy="4997302"/>
          </a:xfrm>
          <a:prstGeom prst="round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600" dirty="0" smtClean="0"/>
          </a:p>
          <a:p>
            <a:r>
              <a:rPr lang="en-US" sz="3600" dirty="0" smtClean="0"/>
              <a:t>D. Reflecting on the way forward</a:t>
            </a:r>
          </a:p>
          <a:p>
            <a:endParaRPr lang="en-US" sz="3600" dirty="0" smtClean="0"/>
          </a:p>
          <a:p>
            <a:endParaRPr lang="en-US" sz="3600" dirty="0" smtClean="0"/>
          </a:p>
        </p:txBody>
      </p:sp>
      <p:pic>
        <p:nvPicPr>
          <p:cNvPr id="5" name="Picture 4"/>
          <p:cNvPicPr>
            <a:picLocks noChangeAspect="1"/>
          </p:cNvPicPr>
          <p:nvPr/>
        </p:nvPicPr>
        <p:blipFill>
          <a:blip r:embed="rId2"/>
          <a:stretch>
            <a:fillRect/>
          </a:stretch>
        </p:blipFill>
        <p:spPr>
          <a:xfrm>
            <a:off x="7544365" y="1020725"/>
            <a:ext cx="5437157" cy="4008474"/>
          </a:xfrm>
          <a:prstGeom prst="rect">
            <a:avLst/>
          </a:prstGeom>
        </p:spPr>
      </p:pic>
    </p:spTree>
    <p:extLst>
      <p:ext uri="{BB962C8B-B14F-4D97-AF65-F5344CB8AC3E}">
        <p14:creationId xmlns:p14="http://schemas.microsoft.com/office/powerpoint/2010/main" val="1557624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90800" y="1003732"/>
            <a:ext cx="9017000" cy="5562168"/>
          </a:xfrm>
        </p:spPr>
        <p:txBody>
          <a:bodyPr>
            <a:noAutofit/>
          </a:bodyPr>
          <a:lstStyle/>
          <a:p>
            <a:pPr lvl="0" algn="just">
              <a:buFont typeface="Wingdings" panose="05000000000000000000" pitchFamily="2" charset="2"/>
              <a:buChar char="§"/>
            </a:pPr>
            <a:r>
              <a:rPr lang="en-US" sz="2000" dirty="0" smtClean="0"/>
              <a:t>reflecting </a:t>
            </a:r>
            <a:r>
              <a:rPr lang="en-US" sz="2000" dirty="0"/>
              <a:t>on what the longer-term demand in the sector means for a </a:t>
            </a:r>
            <a:r>
              <a:rPr lang="en-US" sz="2000" b="1" dirty="0"/>
              <a:t>labour admission</a:t>
            </a:r>
            <a:r>
              <a:rPr lang="en-US" sz="2000" dirty="0"/>
              <a:t> system for domestic workers; </a:t>
            </a:r>
            <a:endParaRPr lang="en-US" sz="2000" dirty="0" smtClean="0"/>
          </a:p>
          <a:p>
            <a:pPr lvl="0" algn="just">
              <a:buFont typeface="Wingdings" panose="05000000000000000000" pitchFamily="2" charset="2"/>
              <a:buChar char="§"/>
            </a:pPr>
            <a:endParaRPr lang="en-US" sz="2000" dirty="0"/>
          </a:p>
          <a:p>
            <a:pPr lvl="0" algn="just">
              <a:buFont typeface="Wingdings" panose="05000000000000000000" pitchFamily="2" charset="2"/>
              <a:buChar char="§"/>
            </a:pPr>
            <a:r>
              <a:rPr lang="en-US" sz="2000" dirty="0"/>
              <a:t>developing </a:t>
            </a:r>
            <a:r>
              <a:rPr lang="en-US" sz="2000" b="1" dirty="0"/>
              <a:t>national benchmarks or occupational standards</a:t>
            </a:r>
            <a:r>
              <a:rPr lang="en-US" sz="2000" dirty="0"/>
              <a:t> that capture the segmentation within the sector;  </a:t>
            </a:r>
            <a:endParaRPr lang="en-US" sz="2000" dirty="0" smtClean="0"/>
          </a:p>
          <a:p>
            <a:pPr lvl="0" algn="just">
              <a:buFont typeface="Wingdings" panose="05000000000000000000" pitchFamily="2" charset="2"/>
              <a:buChar char="§"/>
            </a:pPr>
            <a:endParaRPr lang="en-US" sz="2000" dirty="0"/>
          </a:p>
          <a:p>
            <a:pPr lvl="0" algn="just">
              <a:buFont typeface="Wingdings" panose="05000000000000000000" pitchFamily="2" charset="2"/>
              <a:buChar char="§"/>
            </a:pPr>
            <a:r>
              <a:rPr lang="en-US" sz="2000" b="1" dirty="0"/>
              <a:t>developing, assessing, and recognizing workers’ skills against a national benchmark</a:t>
            </a:r>
            <a:r>
              <a:rPr lang="en-US" sz="2000" dirty="0"/>
              <a:t> to better match employer expectations with worker qualifications and to improve the quality of the services delivered to employers, especially those related to child, elderly and post-operative care where developmental, safety and hygiene protocols are </a:t>
            </a:r>
            <a:r>
              <a:rPr lang="en-US" sz="2000" dirty="0" smtClean="0"/>
              <a:t>paramount;</a:t>
            </a:r>
          </a:p>
          <a:p>
            <a:pPr lvl="0" algn="just">
              <a:buFont typeface="Wingdings" panose="05000000000000000000" pitchFamily="2" charset="2"/>
              <a:buChar char="§"/>
            </a:pPr>
            <a:endParaRPr lang="en-US" sz="2000" dirty="0"/>
          </a:p>
          <a:p>
            <a:pPr lvl="0" algn="just">
              <a:buFont typeface="Wingdings" panose="05000000000000000000" pitchFamily="2" charset="2"/>
              <a:buChar char="§"/>
            </a:pPr>
            <a:r>
              <a:rPr lang="en-US" sz="2000" b="1" dirty="0"/>
              <a:t>promoting workers’ mobility within the sector</a:t>
            </a:r>
            <a:r>
              <a:rPr lang="en-US" sz="2000" dirty="0"/>
              <a:t> (from lower to higher complexity tasks) in accordance with these same benchmarks; and, </a:t>
            </a:r>
            <a:endParaRPr lang="en-US" sz="2000" dirty="0" smtClean="0"/>
          </a:p>
          <a:p>
            <a:pPr lvl="0" algn="just">
              <a:buFont typeface="Wingdings" panose="05000000000000000000" pitchFamily="2" charset="2"/>
              <a:buChar char="§"/>
            </a:pPr>
            <a:endParaRPr lang="en-US" sz="2000" dirty="0"/>
          </a:p>
          <a:p>
            <a:pPr lvl="0" algn="just">
              <a:buFont typeface="Wingdings" panose="05000000000000000000" pitchFamily="2" charset="2"/>
              <a:buChar char="§"/>
            </a:pPr>
            <a:r>
              <a:rPr lang="en-US" sz="2000" dirty="0"/>
              <a:t>progressively </a:t>
            </a:r>
            <a:r>
              <a:rPr lang="en-US" sz="2000" b="1" dirty="0"/>
              <a:t>moving away from the nationality-based wage differentials</a:t>
            </a:r>
            <a:r>
              <a:rPr lang="en-US" sz="2000" dirty="0"/>
              <a:t> to a waging system modelled after the benchmarks.</a:t>
            </a:r>
          </a:p>
          <a:p>
            <a:pPr algn="just">
              <a:buFont typeface="Wingdings" panose="05000000000000000000" pitchFamily="2" charset="2"/>
              <a:buChar char="§"/>
            </a:pPr>
            <a:endParaRPr lang="en-US" sz="2000" dirty="0"/>
          </a:p>
        </p:txBody>
      </p:sp>
      <p:pic>
        <p:nvPicPr>
          <p:cNvPr id="21506" name="Picture 2" descr="Image result for way forward icon"/>
          <p:cNvPicPr>
            <a:picLocks noChangeAspect="1" noChangeArrowheads="1"/>
          </p:cNvPicPr>
          <p:nvPr/>
        </p:nvPicPr>
        <p:blipFill rotWithShape="1">
          <a:blip r:embed="rId3">
            <a:duotone>
              <a:schemeClr val="accent6">
                <a:shade val="45000"/>
                <a:satMod val="135000"/>
              </a:schemeClr>
              <a:prstClr val="white"/>
            </a:duotone>
            <a:extLst>
              <a:ext uri="{28A0092B-C50C-407E-A947-70E740481C1C}">
                <a14:useLocalDpi xmlns:a14="http://schemas.microsoft.com/office/drawing/2010/main" val="0"/>
              </a:ext>
            </a:extLst>
          </a:blip>
          <a:srcRect l="16004" t="21077" r="13810" b="18926"/>
          <a:stretch/>
        </p:blipFill>
        <p:spPr bwMode="auto">
          <a:xfrm>
            <a:off x="210653" y="2514816"/>
            <a:ext cx="2138847" cy="182836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0" y="0"/>
            <a:ext cx="12192000" cy="896112"/>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t>   The way forward</a:t>
            </a:r>
          </a:p>
        </p:txBody>
      </p:sp>
    </p:spTree>
    <p:extLst>
      <p:ext uri="{BB962C8B-B14F-4D97-AF65-F5344CB8AC3E}">
        <p14:creationId xmlns:p14="http://schemas.microsoft.com/office/powerpoint/2010/main" val="36525978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58900"/>
            <a:ext cx="10515600" cy="4970463"/>
          </a:xfrm>
        </p:spPr>
        <p:txBody>
          <a:bodyPr>
            <a:normAutofit lnSpcReduction="10000"/>
          </a:bodyPr>
          <a:lstStyle/>
          <a:p>
            <a:pPr lvl="0">
              <a:buFont typeface="Wingdings" panose="05000000000000000000" pitchFamily="2" charset="2"/>
              <a:buChar char="§"/>
            </a:pPr>
            <a:r>
              <a:rPr lang="en-US" sz="2000" b="1" dirty="0"/>
              <a:t>Linking wage increases to complexity</a:t>
            </a:r>
            <a:r>
              <a:rPr lang="en-US" sz="2000" dirty="0"/>
              <a:t> in the sector and tying labour admission to skill certification or to recognition of prior learning (RPL) systems</a:t>
            </a:r>
            <a:r>
              <a:rPr lang="en-US" sz="2000" dirty="0" smtClean="0"/>
              <a:t>.</a:t>
            </a:r>
          </a:p>
          <a:p>
            <a:pPr lvl="0">
              <a:buFont typeface="Wingdings" panose="05000000000000000000" pitchFamily="2" charset="2"/>
              <a:buChar char="§"/>
            </a:pPr>
            <a:endParaRPr lang="en-US" sz="2000" dirty="0"/>
          </a:p>
          <a:p>
            <a:pPr lvl="0">
              <a:buFont typeface="Wingdings" panose="05000000000000000000" pitchFamily="2" charset="2"/>
              <a:buChar char="§"/>
            </a:pPr>
            <a:r>
              <a:rPr lang="en-US" sz="2000" b="1" dirty="0"/>
              <a:t>Developing regional competence standards (RCS) </a:t>
            </a:r>
            <a:r>
              <a:rPr lang="en-US" sz="2000" dirty="0"/>
              <a:t>to recognize the regional mobility of domestic workers and to transition from the logic of “facilitating market access based on nationality” to the logic of “harmonized, transparent and efficient labour matching.” </a:t>
            </a:r>
            <a:endParaRPr lang="en-US" sz="2000" dirty="0" smtClean="0"/>
          </a:p>
          <a:p>
            <a:pPr lvl="0">
              <a:buFont typeface="Wingdings" panose="05000000000000000000" pitchFamily="2" charset="2"/>
              <a:buChar char="§"/>
            </a:pPr>
            <a:endParaRPr lang="en-US" sz="2000" dirty="0"/>
          </a:p>
          <a:p>
            <a:pPr lvl="0">
              <a:buFont typeface="Wingdings" panose="05000000000000000000" pitchFamily="2" charset="2"/>
              <a:buChar char="§"/>
            </a:pPr>
            <a:r>
              <a:rPr lang="en-US" sz="2000" b="1" dirty="0"/>
              <a:t>Tying RCS to regional skills passports for domestic workers </a:t>
            </a:r>
            <a:r>
              <a:rPr lang="en-US" sz="2000" dirty="0"/>
              <a:t>to recognize the experience of workers who are mobile within the GCC and progressively promote the recognition of these passports for returning domestic workers (in the GCC-Asia or GCC-Africa migration corridors). </a:t>
            </a:r>
            <a:endParaRPr lang="en-US" sz="2000" dirty="0" smtClean="0"/>
          </a:p>
          <a:p>
            <a:pPr lvl="0">
              <a:buFont typeface="Wingdings" panose="05000000000000000000" pitchFamily="2" charset="2"/>
              <a:buChar char="§"/>
            </a:pPr>
            <a:endParaRPr lang="en-US" sz="2000" dirty="0"/>
          </a:p>
          <a:p>
            <a:pPr lvl="0">
              <a:buFont typeface="Wingdings" panose="05000000000000000000" pitchFamily="2" charset="2"/>
              <a:buChar char="§"/>
            </a:pPr>
            <a:r>
              <a:rPr lang="en-US" sz="2000" b="1" dirty="0"/>
              <a:t>Expanding the discussion on RCS (and corresponding wage levels) to organizations representing relevant interest groups </a:t>
            </a:r>
            <a:r>
              <a:rPr lang="en-US" sz="2000" dirty="0"/>
              <a:t>(e.g., groups and government agencies representing the interests of families, the elderly, women, migrant workers, children, and people with disability) to garner support for these standards and to revise and adjust them in light of local economic factors and the needs of migrant domestic workers and their families.</a:t>
            </a:r>
          </a:p>
          <a:p>
            <a:pPr>
              <a:buFont typeface="Wingdings" panose="05000000000000000000" pitchFamily="2" charset="2"/>
              <a:buChar char="§"/>
            </a:pPr>
            <a:endParaRPr lang="en-US" sz="2000" dirty="0"/>
          </a:p>
        </p:txBody>
      </p:sp>
      <p:sp>
        <p:nvSpPr>
          <p:cNvPr id="4" name="Rectangle 3"/>
          <p:cNvSpPr/>
          <p:nvPr/>
        </p:nvSpPr>
        <p:spPr>
          <a:xfrm>
            <a:off x="0" y="0"/>
            <a:ext cx="12192000" cy="896112"/>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t>   Suggestions for the way forward:</a:t>
            </a:r>
          </a:p>
        </p:txBody>
      </p:sp>
    </p:spTree>
    <p:extLst>
      <p:ext uri="{BB962C8B-B14F-4D97-AF65-F5344CB8AC3E}">
        <p14:creationId xmlns:p14="http://schemas.microsoft.com/office/powerpoint/2010/main" val="19413515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 name="Group 44">
            <a:extLst>
              <a:ext uri="{FF2B5EF4-FFF2-40B4-BE49-F238E27FC236}">
                <a16:creationId xmlns:a16="http://schemas.microsoft.com/office/drawing/2014/main" id="{E60B85A8-251A-4F8D-94F5-D041659F62C0}"/>
              </a:ext>
            </a:extLst>
          </p:cNvPr>
          <p:cNvGrpSpPr/>
          <p:nvPr/>
        </p:nvGrpSpPr>
        <p:grpSpPr>
          <a:xfrm>
            <a:off x="404451" y="1463960"/>
            <a:ext cx="11383098" cy="4682839"/>
            <a:chOff x="851769" y="2478504"/>
            <a:chExt cx="10855549" cy="3657600"/>
          </a:xfrm>
        </p:grpSpPr>
        <p:sp>
          <p:nvSpPr>
            <p:cNvPr id="10" name="Rectangle 9">
              <a:extLst>
                <a:ext uri="{FF2B5EF4-FFF2-40B4-BE49-F238E27FC236}">
                  <a16:creationId xmlns:a16="http://schemas.microsoft.com/office/drawing/2014/main" id="{D39D521C-8939-47F8-B65F-B7A10B99F131}"/>
                </a:ext>
              </a:extLst>
            </p:cNvPr>
            <p:cNvSpPr/>
            <p:nvPr/>
          </p:nvSpPr>
          <p:spPr>
            <a:xfrm>
              <a:off x="1867792" y="2478504"/>
              <a:ext cx="9839526" cy="9144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42950" lvl="1" indent="-285750">
                <a:buFont typeface="Wingdings" panose="05000000000000000000" pitchFamily="2" charset="2"/>
                <a:buChar char="§"/>
                <a:defRPr/>
              </a:pPr>
              <a:r>
                <a:rPr lang="en-GB" dirty="0">
                  <a:solidFill>
                    <a:sysClr val="windowText" lastClr="000000"/>
                  </a:solidFill>
                </a:rPr>
                <a:t>Domestic workers with no experience</a:t>
              </a:r>
            </a:p>
          </p:txBody>
        </p:sp>
        <p:sp>
          <p:nvSpPr>
            <p:cNvPr id="11" name="Rectangle 10">
              <a:extLst>
                <a:ext uri="{FF2B5EF4-FFF2-40B4-BE49-F238E27FC236}">
                  <a16:creationId xmlns:a16="http://schemas.microsoft.com/office/drawing/2014/main" id="{986A75AC-B445-44F0-81AE-4C97537553F5}"/>
                </a:ext>
              </a:extLst>
            </p:cNvPr>
            <p:cNvSpPr/>
            <p:nvPr/>
          </p:nvSpPr>
          <p:spPr>
            <a:xfrm>
              <a:off x="1867792" y="3392904"/>
              <a:ext cx="9839526" cy="9144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42950" lvl="1" indent="-285750">
                <a:buFont typeface="Wingdings" panose="05000000000000000000" pitchFamily="2" charset="2"/>
                <a:buChar char="§"/>
                <a:defRPr/>
              </a:pPr>
              <a:r>
                <a:rPr lang="en-GB" dirty="0">
                  <a:solidFill>
                    <a:sysClr val="windowText" lastClr="000000"/>
                  </a:solidFill>
                </a:rPr>
                <a:t> Assistants to self-sufficient individuals </a:t>
              </a:r>
            </a:p>
          </p:txBody>
        </p:sp>
        <p:sp>
          <p:nvSpPr>
            <p:cNvPr id="12" name="Rectangle 11">
              <a:extLst>
                <a:ext uri="{FF2B5EF4-FFF2-40B4-BE49-F238E27FC236}">
                  <a16:creationId xmlns:a16="http://schemas.microsoft.com/office/drawing/2014/main" id="{C0287552-535D-4321-9F1F-0ABF26F2583B}"/>
                </a:ext>
              </a:extLst>
            </p:cNvPr>
            <p:cNvSpPr/>
            <p:nvPr/>
          </p:nvSpPr>
          <p:spPr>
            <a:xfrm>
              <a:off x="1867792" y="4307304"/>
              <a:ext cx="9839526" cy="9144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42950" lvl="1" indent="-285750">
                <a:buFont typeface="Wingdings" panose="05000000000000000000" pitchFamily="2" charset="2"/>
                <a:buChar char="§"/>
              </a:pPr>
              <a:r>
                <a:rPr lang="en-GB" dirty="0">
                  <a:solidFill>
                    <a:sysClr val="windowText" lastClr="000000"/>
                  </a:solidFill>
                </a:rPr>
                <a:t>Individual assistants to non-self-sufficient individuals, unskilled</a:t>
              </a:r>
            </a:p>
          </p:txBody>
        </p:sp>
        <p:sp>
          <p:nvSpPr>
            <p:cNvPr id="13" name="Rectangle 12">
              <a:extLst>
                <a:ext uri="{FF2B5EF4-FFF2-40B4-BE49-F238E27FC236}">
                  <a16:creationId xmlns:a16="http://schemas.microsoft.com/office/drawing/2014/main" id="{89461F77-FC91-402E-8EB6-0CD132924174}"/>
                </a:ext>
              </a:extLst>
            </p:cNvPr>
            <p:cNvSpPr/>
            <p:nvPr/>
          </p:nvSpPr>
          <p:spPr>
            <a:xfrm>
              <a:off x="1867792" y="5221704"/>
              <a:ext cx="9839526" cy="9144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42950" lvl="1" indent="-285750">
                <a:buFont typeface="Wingdings" panose="05000000000000000000" pitchFamily="2" charset="2"/>
                <a:buChar char="§"/>
              </a:pPr>
              <a:r>
                <a:rPr lang="en-GB" dirty="0">
                  <a:solidFill>
                    <a:sysClr val="windowText" lastClr="000000"/>
                  </a:solidFill>
                </a:rPr>
                <a:t>Individual assistants to non-self-sufficient individuals, trained and skilled </a:t>
              </a:r>
              <a:r>
                <a:rPr lang="en-GB" b="1" dirty="0">
                  <a:solidFill>
                    <a:sysClr val="windowText" lastClr="000000"/>
                  </a:solidFill>
                </a:rPr>
                <a:t>(highest earning category) </a:t>
              </a:r>
            </a:p>
          </p:txBody>
        </p:sp>
        <p:sp>
          <p:nvSpPr>
            <p:cNvPr id="41" name="Rectangle 40">
              <a:extLst>
                <a:ext uri="{FF2B5EF4-FFF2-40B4-BE49-F238E27FC236}">
                  <a16:creationId xmlns:a16="http://schemas.microsoft.com/office/drawing/2014/main" id="{E801CFAD-7105-4B60-8CF0-DBAB018F7030}"/>
                </a:ext>
              </a:extLst>
            </p:cNvPr>
            <p:cNvSpPr/>
            <p:nvPr/>
          </p:nvSpPr>
          <p:spPr>
            <a:xfrm>
              <a:off x="851769" y="2478504"/>
              <a:ext cx="1041871" cy="914400"/>
            </a:xfrm>
            <a:prstGeom prst="rect">
              <a:avLst/>
            </a:prstGeom>
            <a:solidFill>
              <a:schemeClr val="tx2">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GB" b="1" dirty="0">
                  <a:solidFill>
                    <a:schemeClr val="bg1"/>
                  </a:solidFill>
                </a:rPr>
                <a:t>Level A</a:t>
              </a:r>
            </a:p>
          </p:txBody>
        </p:sp>
        <p:sp>
          <p:nvSpPr>
            <p:cNvPr id="42" name="Rectangle 41">
              <a:extLst>
                <a:ext uri="{FF2B5EF4-FFF2-40B4-BE49-F238E27FC236}">
                  <a16:creationId xmlns:a16="http://schemas.microsoft.com/office/drawing/2014/main" id="{6FD3A9FA-7723-47E6-BE3F-7A1006EA3706}"/>
                </a:ext>
              </a:extLst>
            </p:cNvPr>
            <p:cNvSpPr/>
            <p:nvPr/>
          </p:nvSpPr>
          <p:spPr>
            <a:xfrm>
              <a:off x="851769" y="3392904"/>
              <a:ext cx="1041871" cy="914400"/>
            </a:xfrm>
            <a:prstGeom prst="rect">
              <a:avLst/>
            </a:prstGeom>
            <a:solidFill>
              <a:schemeClr val="tx2">
                <a:lumMod val="40000"/>
                <a:lumOff val="6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b="1" dirty="0">
                  <a:solidFill>
                    <a:schemeClr val="bg1"/>
                  </a:solidFill>
                </a:rPr>
                <a:t>Level B</a:t>
              </a:r>
            </a:p>
          </p:txBody>
        </p:sp>
        <p:sp>
          <p:nvSpPr>
            <p:cNvPr id="43" name="Rectangle 42">
              <a:extLst>
                <a:ext uri="{FF2B5EF4-FFF2-40B4-BE49-F238E27FC236}">
                  <a16:creationId xmlns:a16="http://schemas.microsoft.com/office/drawing/2014/main" id="{FC3AB450-44B7-4081-B7F3-AB8F335B7B3C}"/>
                </a:ext>
              </a:extLst>
            </p:cNvPr>
            <p:cNvSpPr/>
            <p:nvPr/>
          </p:nvSpPr>
          <p:spPr>
            <a:xfrm>
              <a:off x="851769" y="4307304"/>
              <a:ext cx="1041871" cy="914400"/>
            </a:xfrm>
            <a:prstGeom prst="rect">
              <a:avLst/>
            </a:prstGeom>
            <a:solidFill>
              <a:schemeClr val="tx2">
                <a:lumMod val="60000"/>
                <a:lumOff val="4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b="1" dirty="0">
                  <a:solidFill>
                    <a:schemeClr val="bg1"/>
                  </a:solidFill>
                </a:rPr>
                <a:t>Level C</a:t>
              </a:r>
            </a:p>
          </p:txBody>
        </p:sp>
        <p:sp>
          <p:nvSpPr>
            <p:cNvPr id="44" name="Rectangle 43">
              <a:extLst>
                <a:ext uri="{FF2B5EF4-FFF2-40B4-BE49-F238E27FC236}">
                  <a16:creationId xmlns:a16="http://schemas.microsoft.com/office/drawing/2014/main" id="{16DFF671-F963-41BA-BE5C-90B0A72DD910}"/>
                </a:ext>
              </a:extLst>
            </p:cNvPr>
            <p:cNvSpPr/>
            <p:nvPr/>
          </p:nvSpPr>
          <p:spPr>
            <a:xfrm>
              <a:off x="851769" y="5221704"/>
              <a:ext cx="1041871" cy="914400"/>
            </a:xfrm>
            <a:prstGeom prst="rect">
              <a:avLst/>
            </a:prstGeom>
            <a:solidFill>
              <a:schemeClr val="tx2">
                <a:lumMod val="75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GB" b="1" dirty="0">
                  <a:solidFill>
                    <a:schemeClr val="bg1"/>
                  </a:solidFill>
                </a:rPr>
                <a:t>Level D</a:t>
              </a:r>
            </a:p>
          </p:txBody>
        </p:sp>
      </p:grpSp>
      <p:sp>
        <p:nvSpPr>
          <p:cNvPr id="15" name="Rectangle 14"/>
          <p:cNvSpPr/>
          <p:nvPr/>
        </p:nvSpPr>
        <p:spPr>
          <a:xfrm>
            <a:off x="0" y="0"/>
            <a:ext cx="12192000" cy="896112"/>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t>   EXAMPLE: Job classification of domestic workers and carers in Italy   (CBA 2013)</a:t>
            </a:r>
          </a:p>
        </p:txBody>
      </p:sp>
    </p:spTree>
    <p:extLst>
      <p:ext uri="{BB962C8B-B14F-4D97-AF65-F5344CB8AC3E}">
        <p14:creationId xmlns:p14="http://schemas.microsoft.com/office/powerpoint/2010/main" val="46074120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76E98123-8F0E-4E4E-BA1B-88284595620D}"/>
              </a:ext>
            </a:extLst>
          </p:cNvPr>
          <p:cNvGrpSpPr/>
          <p:nvPr/>
        </p:nvGrpSpPr>
        <p:grpSpPr>
          <a:xfrm>
            <a:off x="655302" y="1428776"/>
            <a:ext cx="10881396" cy="4572000"/>
            <a:chOff x="481959" y="1758976"/>
            <a:chExt cx="10881396" cy="4572000"/>
          </a:xfrm>
        </p:grpSpPr>
        <p:sp>
          <p:nvSpPr>
            <p:cNvPr id="12" name="Rectangle 11">
              <a:extLst>
                <a:ext uri="{FF2B5EF4-FFF2-40B4-BE49-F238E27FC236}">
                  <a16:creationId xmlns:a16="http://schemas.microsoft.com/office/drawing/2014/main" id="{AEF3962F-C60B-4E6B-8CB6-0997D66133A6}"/>
                </a:ext>
              </a:extLst>
            </p:cNvPr>
            <p:cNvSpPr/>
            <p:nvPr/>
          </p:nvSpPr>
          <p:spPr>
            <a:xfrm>
              <a:off x="1523829" y="1758976"/>
              <a:ext cx="9839526" cy="9144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42950" lvl="1" indent="-285750">
                <a:buFont typeface="Wingdings" panose="05000000000000000000" pitchFamily="2" charset="2"/>
                <a:buChar char="§"/>
                <a:defRPr/>
              </a:pPr>
              <a:r>
                <a:rPr lang="en-GB" b="1" dirty="0">
                  <a:solidFill>
                    <a:sysClr val="windowText" lastClr="000000"/>
                  </a:solidFill>
                </a:rPr>
                <a:t>Supervisors</a:t>
              </a:r>
              <a:r>
                <a:rPr lang="en-GB" dirty="0">
                  <a:solidFill>
                    <a:sysClr val="windowText" lastClr="000000"/>
                  </a:solidFill>
                </a:rPr>
                <a:t>: personnel hired to coordinate and supervise the tasks of two or more domestic workers.*</a:t>
              </a:r>
            </a:p>
          </p:txBody>
        </p:sp>
        <p:sp>
          <p:nvSpPr>
            <p:cNvPr id="13" name="Rectangle 12">
              <a:extLst>
                <a:ext uri="{FF2B5EF4-FFF2-40B4-BE49-F238E27FC236}">
                  <a16:creationId xmlns:a16="http://schemas.microsoft.com/office/drawing/2014/main" id="{938693E7-913F-4AD0-9B81-5AC452B012C7}"/>
                </a:ext>
              </a:extLst>
            </p:cNvPr>
            <p:cNvSpPr/>
            <p:nvPr/>
          </p:nvSpPr>
          <p:spPr>
            <a:xfrm>
              <a:off x="1523829" y="2673376"/>
              <a:ext cx="9839526" cy="9144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42950" lvl="1" indent="-285750">
                <a:buFont typeface="Wingdings" panose="05000000000000000000" pitchFamily="2" charset="2"/>
                <a:buChar char="§"/>
                <a:defRPr/>
              </a:pPr>
              <a:r>
                <a:rPr lang="en-GB" dirty="0">
                  <a:solidFill>
                    <a:sysClr val="windowText" lastClr="000000"/>
                  </a:solidFill>
                </a:rPr>
                <a:t> </a:t>
              </a:r>
              <a:r>
                <a:rPr lang="en-GB" b="1" dirty="0">
                  <a:solidFill>
                    <a:sysClr val="windowText" lastClr="000000"/>
                  </a:solidFill>
                </a:rPr>
                <a:t>Cooks: </a:t>
              </a:r>
              <a:r>
                <a:rPr lang="en-GB" dirty="0">
                  <a:solidFill>
                    <a:sysClr val="windowText" lastClr="000000"/>
                  </a:solidFill>
                </a:rPr>
                <a:t>personnel hired exclusively to cook.**</a:t>
              </a:r>
            </a:p>
          </p:txBody>
        </p:sp>
        <p:sp>
          <p:nvSpPr>
            <p:cNvPr id="14" name="Rectangle 13">
              <a:extLst>
                <a:ext uri="{FF2B5EF4-FFF2-40B4-BE49-F238E27FC236}">
                  <a16:creationId xmlns:a16="http://schemas.microsoft.com/office/drawing/2014/main" id="{27C24DC6-D300-40FC-A692-6088C9D83042}"/>
                </a:ext>
              </a:extLst>
            </p:cNvPr>
            <p:cNvSpPr/>
            <p:nvPr/>
          </p:nvSpPr>
          <p:spPr>
            <a:xfrm>
              <a:off x="1523829" y="3587776"/>
              <a:ext cx="9839526" cy="9144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42950" lvl="1" indent="-285750">
                <a:buFont typeface="Wingdings" panose="05000000000000000000" pitchFamily="2" charset="2"/>
                <a:buChar char="§"/>
                <a:defRPr/>
              </a:pPr>
              <a:r>
                <a:rPr lang="en-GB" b="1" dirty="0">
                  <a:solidFill>
                    <a:sysClr val="windowText" lastClr="000000"/>
                  </a:solidFill>
                </a:rPr>
                <a:t>Caseros/as: </a:t>
              </a:r>
              <a:r>
                <a:rPr lang="en-GB" dirty="0">
                  <a:solidFill>
                    <a:sysClr val="windowText" lastClr="000000"/>
                  </a:solidFill>
                </a:rPr>
                <a:t>live-in personnel performing tasks for the preservation of the dwelling</a:t>
              </a:r>
            </a:p>
          </p:txBody>
        </p:sp>
        <p:sp>
          <p:nvSpPr>
            <p:cNvPr id="15" name="Rectangle 14">
              <a:extLst>
                <a:ext uri="{FF2B5EF4-FFF2-40B4-BE49-F238E27FC236}">
                  <a16:creationId xmlns:a16="http://schemas.microsoft.com/office/drawing/2014/main" id="{7C12A70A-7A5F-4DEB-ACF1-EFAC5429CA1F}"/>
                </a:ext>
              </a:extLst>
            </p:cNvPr>
            <p:cNvSpPr/>
            <p:nvPr/>
          </p:nvSpPr>
          <p:spPr>
            <a:xfrm>
              <a:off x="1523829" y="4502176"/>
              <a:ext cx="9839526" cy="9144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42950" lvl="1" indent="-285750">
                <a:buFont typeface="Wingdings" panose="05000000000000000000" pitchFamily="2" charset="2"/>
                <a:buChar char="§"/>
              </a:pPr>
              <a:r>
                <a:rPr lang="en-GB" b="1" dirty="0">
                  <a:solidFill>
                    <a:sysClr val="windowText" lastClr="000000"/>
                  </a:solidFill>
                </a:rPr>
                <a:t>Caregivers: </a:t>
              </a:r>
              <a:r>
                <a:rPr lang="en-GB" dirty="0">
                  <a:solidFill>
                    <a:sysClr val="windowText" lastClr="000000"/>
                  </a:solidFill>
                </a:rPr>
                <a:t>personnel providing non-therapeutic assistance and care to children, elders, the sick and people with disability. ***</a:t>
              </a:r>
            </a:p>
          </p:txBody>
        </p:sp>
        <p:sp>
          <p:nvSpPr>
            <p:cNvPr id="16" name="Rectangle 15">
              <a:extLst>
                <a:ext uri="{FF2B5EF4-FFF2-40B4-BE49-F238E27FC236}">
                  <a16:creationId xmlns:a16="http://schemas.microsoft.com/office/drawing/2014/main" id="{CFE3AE06-4182-4766-88C5-91E7D63C92CC}"/>
                </a:ext>
              </a:extLst>
            </p:cNvPr>
            <p:cNvSpPr/>
            <p:nvPr/>
          </p:nvSpPr>
          <p:spPr>
            <a:xfrm>
              <a:off x="481959" y="1758976"/>
              <a:ext cx="1041871" cy="914400"/>
            </a:xfrm>
            <a:prstGeom prst="rect">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endParaRPr lang="en-GB" b="1" dirty="0">
                <a:solidFill>
                  <a:schemeClr val="bg1"/>
                </a:solidFill>
              </a:endParaRPr>
            </a:p>
          </p:txBody>
        </p:sp>
        <p:sp>
          <p:nvSpPr>
            <p:cNvPr id="17" name="Rectangle 16">
              <a:extLst>
                <a:ext uri="{FF2B5EF4-FFF2-40B4-BE49-F238E27FC236}">
                  <a16:creationId xmlns:a16="http://schemas.microsoft.com/office/drawing/2014/main" id="{548C499D-D30B-4529-B472-9C1CC91B2822}"/>
                </a:ext>
              </a:extLst>
            </p:cNvPr>
            <p:cNvSpPr/>
            <p:nvPr/>
          </p:nvSpPr>
          <p:spPr>
            <a:xfrm>
              <a:off x="481959" y="2673376"/>
              <a:ext cx="1041871" cy="914400"/>
            </a:xfrm>
            <a:prstGeom prst="rect">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endParaRPr lang="en-GB" b="1" dirty="0">
                <a:solidFill>
                  <a:schemeClr val="bg1"/>
                </a:solidFill>
              </a:endParaRPr>
            </a:p>
          </p:txBody>
        </p:sp>
        <p:sp>
          <p:nvSpPr>
            <p:cNvPr id="18" name="Rectangle 17">
              <a:extLst>
                <a:ext uri="{FF2B5EF4-FFF2-40B4-BE49-F238E27FC236}">
                  <a16:creationId xmlns:a16="http://schemas.microsoft.com/office/drawing/2014/main" id="{287659FB-2801-4634-8ADF-E378AE06C2D8}"/>
                </a:ext>
              </a:extLst>
            </p:cNvPr>
            <p:cNvSpPr/>
            <p:nvPr/>
          </p:nvSpPr>
          <p:spPr>
            <a:xfrm>
              <a:off x="481959" y="3587776"/>
              <a:ext cx="1041871" cy="914400"/>
            </a:xfrm>
            <a:prstGeom prst="rect">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endParaRPr lang="en-GB" b="1" dirty="0">
                <a:solidFill>
                  <a:schemeClr val="bg1"/>
                </a:solidFill>
              </a:endParaRPr>
            </a:p>
          </p:txBody>
        </p:sp>
        <p:sp>
          <p:nvSpPr>
            <p:cNvPr id="19" name="Rectangle 18">
              <a:extLst>
                <a:ext uri="{FF2B5EF4-FFF2-40B4-BE49-F238E27FC236}">
                  <a16:creationId xmlns:a16="http://schemas.microsoft.com/office/drawing/2014/main" id="{BE872501-296E-474A-8F9C-67E318636A9D}"/>
                </a:ext>
              </a:extLst>
            </p:cNvPr>
            <p:cNvSpPr/>
            <p:nvPr/>
          </p:nvSpPr>
          <p:spPr>
            <a:xfrm>
              <a:off x="481959" y="4502176"/>
              <a:ext cx="1041871" cy="914400"/>
            </a:xfrm>
            <a:prstGeom prst="rect">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endParaRPr lang="en-GB" b="1" dirty="0">
                <a:solidFill>
                  <a:schemeClr val="bg1"/>
                </a:solidFill>
              </a:endParaRPr>
            </a:p>
          </p:txBody>
        </p:sp>
        <p:sp>
          <p:nvSpPr>
            <p:cNvPr id="20" name="Rectangle 19">
              <a:extLst>
                <a:ext uri="{FF2B5EF4-FFF2-40B4-BE49-F238E27FC236}">
                  <a16:creationId xmlns:a16="http://schemas.microsoft.com/office/drawing/2014/main" id="{AA8A9DF8-3F2A-43F9-94A4-DDFAC5730C7D}"/>
                </a:ext>
              </a:extLst>
            </p:cNvPr>
            <p:cNvSpPr/>
            <p:nvPr/>
          </p:nvSpPr>
          <p:spPr>
            <a:xfrm>
              <a:off x="1523829" y="5416576"/>
              <a:ext cx="9839526" cy="9144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42950" lvl="1" indent="-285750">
                <a:buFont typeface="Wingdings" panose="05000000000000000000" pitchFamily="2" charset="2"/>
                <a:buChar char="§"/>
              </a:pPr>
              <a:r>
                <a:rPr lang="en-GB" b="1" dirty="0">
                  <a:solidFill>
                    <a:sysClr val="windowText" lastClr="000000"/>
                  </a:solidFill>
                </a:rPr>
                <a:t>Personnel for general tasks: </a:t>
              </a:r>
              <a:r>
                <a:rPr lang="en-GB" dirty="0">
                  <a:solidFill>
                    <a:sysClr val="windowText" lastClr="000000"/>
                  </a:solidFill>
                </a:rPr>
                <a:t>personnel hired to perform a number of household tasks such as cleaning, washing, ironing, maintenance, preparing and cooking meals. </a:t>
              </a:r>
            </a:p>
          </p:txBody>
        </p:sp>
        <p:sp>
          <p:nvSpPr>
            <p:cNvPr id="21" name="Rectangle 20">
              <a:extLst>
                <a:ext uri="{FF2B5EF4-FFF2-40B4-BE49-F238E27FC236}">
                  <a16:creationId xmlns:a16="http://schemas.microsoft.com/office/drawing/2014/main" id="{8C8E3C21-E263-407E-BE02-6FF81FCEFFE9}"/>
                </a:ext>
              </a:extLst>
            </p:cNvPr>
            <p:cNvSpPr/>
            <p:nvPr/>
          </p:nvSpPr>
          <p:spPr>
            <a:xfrm>
              <a:off x="481959" y="5416576"/>
              <a:ext cx="1041871" cy="914400"/>
            </a:xfrm>
            <a:prstGeom prst="rect">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endParaRPr lang="en-GB" b="1" dirty="0">
                <a:solidFill>
                  <a:schemeClr val="bg1"/>
                </a:solidFill>
              </a:endParaRPr>
            </a:p>
          </p:txBody>
        </p:sp>
        <p:pic>
          <p:nvPicPr>
            <p:cNvPr id="1026" name="Picture 2" descr="Image result for supervisor icon">
              <a:extLst>
                <a:ext uri="{FF2B5EF4-FFF2-40B4-BE49-F238E27FC236}">
                  <a16:creationId xmlns:a16="http://schemas.microsoft.com/office/drawing/2014/main" id="{95FDDE1F-0756-48CB-AB80-CA741B03B7D7}"/>
                </a:ext>
              </a:extLst>
            </p:cNvPr>
            <p:cNvPicPr>
              <a:picLocks noChangeAspect="1" noChangeArrowheads="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61791" y="1879712"/>
              <a:ext cx="682206" cy="682206"/>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2">
              <a:extLst>
                <a:ext uri="{FF2B5EF4-FFF2-40B4-BE49-F238E27FC236}">
                  <a16:creationId xmlns:a16="http://schemas.microsoft.com/office/drawing/2014/main" id="{81B897F7-CBBA-477E-8223-D673BB1D964D}"/>
                </a:ext>
              </a:extLst>
            </p:cNvPr>
            <p:cNvPicPr>
              <a:picLocks noChangeAspect="1"/>
            </p:cNvPicPr>
            <p:nvPr/>
          </p:nvPicPr>
          <p:blipFill>
            <a:blip r:embed="rId4">
              <a:duotone>
                <a:schemeClr val="accent4">
                  <a:shade val="45000"/>
                  <a:satMod val="135000"/>
                </a:schemeClr>
                <a:prstClr val="white"/>
              </a:duotone>
            </a:blip>
            <a:stretch>
              <a:fillRect/>
            </a:stretch>
          </p:blipFill>
          <p:spPr>
            <a:xfrm>
              <a:off x="746506" y="2734561"/>
              <a:ext cx="537583" cy="802943"/>
            </a:xfrm>
            <a:prstGeom prst="rect">
              <a:avLst/>
            </a:prstGeom>
          </p:spPr>
        </p:pic>
        <p:pic>
          <p:nvPicPr>
            <p:cNvPr id="1030" name="Picture 6" descr="Image result for property domestic worker icon">
              <a:extLst>
                <a:ext uri="{FF2B5EF4-FFF2-40B4-BE49-F238E27FC236}">
                  <a16:creationId xmlns:a16="http://schemas.microsoft.com/office/drawing/2014/main" id="{620132CF-7CE7-43A5-8839-71436A08DB8B}"/>
                </a:ext>
              </a:extLst>
            </p:cNvPr>
            <p:cNvPicPr>
              <a:picLocks noChangeAspect="1" noChangeArrowheads="1"/>
            </p:cNvPicPr>
            <p:nvPr/>
          </p:nvPicPr>
          <p:blipFill>
            <a:blip r:embed="rId5"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91327" y="3699234"/>
              <a:ext cx="752670" cy="75267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Image result for caregiver icon">
              <a:extLst>
                <a:ext uri="{FF2B5EF4-FFF2-40B4-BE49-F238E27FC236}">
                  <a16:creationId xmlns:a16="http://schemas.microsoft.com/office/drawing/2014/main" id="{69FDA159-2EAF-493C-BEDA-8DDB8ECA4D27}"/>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58096" y="4563362"/>
              <a:ext cx="914401" cy="914401"/>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Image result for ironing woman icon">
              <a:extLst>
                <a:ext uri="{FF2B5EF4-FFF2-40B4-BE49-F238E27FC236}">
                  <a16:creationId xmlns:a16="http://schemas.microsoft.com/office/drawing/2014/main" id="{52569B36-7EBC-4417-9FA1-E1BF0769B387}"/>
                </a:ext>
              </a:extLst>
            </p:cNvPr>
            <p:cNvPicPr>
              <a:picLocks noChangeAspect="1" noChangeArrowheads="1"/>
            </p:cNvPicPr>
            <p:nvPr/>
          </p:nvPicPr>
          <p:blipFill>
            <a:blip r:embed="rId7"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46506" y="5456233"/>
              <a:ext cx="688584" cy="804920"/>
            </a:xfrm>
            <a:prstGeom prst="rect">
              <a:avLst/>
            </a:prstGeom>
            <a:noFill/>
            <a:extLst>
              <a:ext uri="{909E8E84-426E-40DD-AFC4-6F175D3DCCD1}">
                <a14:hiddenFill xmlns:a14="http://schemas.microsoft.com/office/drawing/2010/main">
                  <a:solidFill>
                    <a:srgbClr val="FFFFFF"/>
                  </a:solidFill>
                </a14:hiddenFill>
              </a:ext>
            </a:extLst>
          </p:spPr>
        </p:pic>
      </p:grpSp>
      <p:sp>
        <p:nvSpPr>
          <p:cNvPr id="25" name="Rectangle 24"/>
          <p:cNvSpPr/>
          <p:nvPr/>
        </p:nvSpPr>
        <p:spPr>
          <a:xfrm>
            <a:off x="0" y="0"/>
            <a:ext cx="12192000" cy="896112"/>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t>   EXAMPLE: Job classification of private household personnel in Argentina (CBA 2013)</a:t>
            </a:r>
          </a:p>
        </p:txBody>
      </p:sp>
    </p:spTree>
    <p:extLst>
      <p:ext uri="{BB962C8B-B14F-4D97-AF65-F5344CB8AC3E}">
        <p14:creationId xmlns:p14="http://schemas.microsoft.com/office/powerpoint/2010/main" val="41196681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E4B6F1ED-5C1E-45B3-A294-F25DC44B6826}"/>
              </a:ext>
            </a:extLst>
          </p:cNvPr>
          <p:cNvGraphicFramePr>
            <a:graphicFrameLocks noGrp="1"/>
          </p:cNvGraphicFramePr>
          <p:nvPr>
            <p:ph idx="1"/>
            <p:extLst/>
          </p:nvPr>
        </p:nvGraphicFramePr>
        <p:xfrm>
          <a:off x="520505" y="1921876"/>
          <a:ext cx="10965644" cy="3170619"/>
        </p:xfrm>
        <a:graphic>
          <a:graphicData uri="http://schemas.openxmlformats.org/drawingml/2006/table">
            <a:tbl>
              <a:tblPr firstRow="1" bandRow="1">
                <a:tableStyleId>{5C22544A-7EE6-4342-B048-85BDC9FD1C3A}</a:tableStyleId>
              </a:tblPr>
              <a:tblGrid>
                <a:gridCol w="5482822">
                  <a:extLst>
                    <a:ext uri="{9D8B030D-6E8A-4147-A177-3AD203B41FA5}">
                      <a16:colId xmlns:a16="http://schemas.microsoft.com/office/drawing/2014/main" val="1355906414"/>
                    </a:ext>
                  </a:extLst>
                </a:gridCol>
                <a:gridCol w="5482822">
                  <a:extLst>
                    <a:ext uri="{9D8B030D-6E8A-4147-A177-3AD203B41FA5}">
                      <a16:colId xmlns:a16="http://schemas.microsoft.com/office/drawing/2014/main" val="2659633175"/>
                    </a:ext>
                  </a:extLst>
                </a:gridCol>
              </a:tblGrid>
              <a:tr h="1056873">
                <a:tc>
                  <a:txBody>
                    <a:bodyPr/>
                    <a:lstStyle/>
                    <a:p>
                      <a:pPr marL="742950" lvl="1" indent="-285750">
                        <a:buFont typeface="Wingdings" panose="05000000000000000000" pitchFamily="2" charset="2"/>
                        <a:buChar char="§"/>
                      </a:pPr>
                      <a:r>
                        <a:rPr lang="en-US" b="0" dirty="0">
                          <a:solidFill>
                            <a:sysClr val="windowText" lastClr="000000"/>
                          </a:solidFill>
                          <a:latin typeface="+mj-lt"/>
                        </a:rPr>
                        <a:t>General cleaning</a:t>
                      </a:r>
                      <a:endParaRPr lang="en-GB" b="0" dirty="0">
                        <a:solidFill>
                          <a:sysClr val="windowText" lastClr="000000"/>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ysClr val="windowText" lastClr="000000"/>
                          </a:solidFill>
                          <a:latin typeface="+mj-lt"/>
                        </a:rPr>
                        <a:t>10 USD/hour.</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b="0" dirty="0">
                        <a:solidFill>
                          <a:sysClr val="windowText" lastClr="000000"/>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58541517"/>
                  </a:ext>
                </a:extLst>
              </a:tr>
              <a:tr h="1056873">
                <a:tc>
                  <a:txBody>
                    <a:bodyPr/>
                    <a:lstStyle/>
                    <a:p>
                      <a:pPr marL="742950" lvl="1" indent="-285750">
                        <a:buFont typeface="Wingdings" panose="05000000000000000000" pitchFamily="2" charset="2"/>
                        <a:buChar char="§"/>
                      </a:pPr>
                      <a:r>
                        <a:rPr lang="en-US" dirty="0">
                          <a:solidFill>
                            <a:sysClr val="windowText" lastClr="000000"/>
                          </a:solidFill>
                          <a:latin typeface="+mj-lt"/>
                        </a:rPr>
                        <a:t>Special / intensive cleaning</a:t>
                      </a:r>
                      <a:endParaRPr lang="en-GB" dirty="0">
                        <a:solidFill>
                          <a:sysClr val="windowText" lastClr="000000"/>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ysClr val="windowText" lastClr="000000"/>
                          </a:solidFill>
                          <a:latin typeface="+mj-lt"/>
                        </a:rPr>
                        <a:t>14 - 16.6 USD/hour</a:t>
                      </a:r>
                    </a:p>
                    <a:p>
                      <a:pPr algn="ctr"/>
                      <a:endParaRPr lang="en-GB" dirty="0">
                        <a:solidFill>
                          <a:sysClr val="windowText" lastClr="000000"/>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79647592"/>
                  </a:ext>
                </a:extLst>
              </a:tr>
              <a:tr h="1056873">
                <a:tc>
                  <a:txBody>
                    <a:bodyPr/>
                    <a:lstStyle/>
                    <a:p>
                      <a:pPr marL="742950" lvl="1" indent="-285750">
                        <a:buFont typeface="Wingdings" panose="05000000000000000000" pitchFamily="2" charset="2"/>
                        <a:buChar char="§"/>
                      </a:pPr>
                      <a:r>
                        <a:rPr lang="en-US" dirty="0">
                          <a:solidFill>
                            <a:sysClr val="windowText" lastClr="000000"/>
                          </a:solidFill>
                          <a:latin typeface="+mj-lt"/>
                        </a:rPr>
                        <a:t>Post-natal care</a:t>
                      </a:r>
                      <a:endParaRPr lang="en-GB" dirty="0">
                        <a:solidFill>
                          <a:sysClr val="windowText" lastClr="000000"/>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ysClr val="windowText" lastClr="000000"/>
                          </a:solidFill>
                          <a:latin typeface="+mj-lt"/>
                        </a:rPr>
                        <a:t>2,250 USD/month </a:t>
                      </a:r>
                    </a:p>
                    <a:p>
                      <a:pPr algn="ctr"/>
                      <a:endParaRPr lang="en-GB" dirty="0">
                        <a:solidFill>
                          <a:sysClr val="windowText" lastClr="000000"/>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69810617"/>
                  </a:ext>
                </a:extLst>
              </a:tr>
            </a:tbl>
          </a:graphicData>
        </a:graphic>
      </p:graphicFrame>
      <p:pic>
        <p:nvPicPr>
          <p:cNvPr id="3076" name="Picture 4" descr="Image result for intensive work icon">
            <a:extLst>
              <a:ext uri="{FF2B5EF4-FFF2-40B4-BE49-F238E27FC236}">
                <a16:creationId xmlns:a16="http://schemas.microsoft.com/office/drawing/2014/main" id="{FA9120DE-3ADC-4120-9A70-C3DC8AD48D4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57646" y="3167792"/>
            <a:ext cx="1001083" cy="759577"/>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Related image">
            <a:extLst>
              <a:ext uri="{FF2B5EF4-FFF2-40B4-BE49-F238E27FC236}">
                <a16:creationId xmlns:a16="http://schemas.microsoft.com/office/drawing/2014/main" id="{FD95E715-2975-4764-A219-E7C13AC015A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87090" y="1825223"/>
            <a:ext cx="1313652" cy="1313652"/>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Related image">
            <a:extLst>
              <a:ext uri="{FF2B5EF4-FFF2-40B4-BE49-F238E27FC236}">
                <a16:creationId xmlns:a16="http://schemas.microsoft.com/office/drawing/2014/main" id="{3C9F713E-8B09-48A8-98F0-E7156EEB8AE6}"/>
              </a:ext>
            </a:extLst>
          </p:cNvPr>
          <p:cNvPicPr>
            <a:picLocks noChangeAspect="1" noChangeArrowheads="1"/>
          </p:cNvPicPr>
          <p:nvPr/>
        </p:nvPicPr>
        <p:blipFill>
          <a:blip r:embed="rId5"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887090" y="4143073"/>
            <a:ext cx="897987" cy="897987"/>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Image result for cleaning icon">
            <a:extLst>
              <a:ext uri="{FF2B5EF4-FFF2-40B4-BE49-F238E27FC236}">
                <a16:creationId xmlns:a16="http://schemas.microsoft.com/office/drawing/2014/main" id="{C18B95B0-1A32-46AA-A9DB-C49B07D04EEA}"/>
              </a:ext>
            </a:extLst>
          </p:cNvPr>
          <p:cNvPicPr>
            <a:picLocks noChangeAspect="1" noChangeArrowheads="1"/>
          </p:cNvPicPr>
          <p:nvPr/>
        </p:nvPicPr>
        <p:blipFill>
          <a:blip r:embed="rId6"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807558" y="2997191"/>
            <a:ext cx="1085090" cy="1019985"/>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a:extLst>
              <a:ext uri="{FF2B5EF4-FFF2-40B4-BE49-F238E27FC236}">
                <a16:creationId xmlns:a16="http://schemas.microsoft.com/office/drawing/2014/main" id="{5CD9EA06-0FD4-4B7D-BCE0-62D2FFDFE7E7}"/>
              </a:ext>
            </a:extLst>
          </p:cNvPr>
          <p:cNvPicPr>
            <a:picLocks noChangeAspect="1"/>
          </p:cNvPicPr>
          <p:nvPr/>
        </p:nvPicPr>
        <p:blipFill>
          <a:blip r:embed="rId7">
            <a:duotone>
              <a:schemeClr val="accent4">
                <a:shade val="45000"/>
                <a:satMod val="135000"/>
              </a:schemeClr>
              <a:prstClr val="white"/>
            </a:duotone>
          </a:blip>
          <a:stretch>
            <a:fillRect/>
          </a:stretch>
        </p:blipFill>
        <p:spPr>
          <a:xfrm>
            <a:off x="9805338" y="2010387"/>
            <a:ext cx="816946" cy="842964"/>
          </a:xfrm>
          <a:prstGeom prst="rect">
            <a:avLst/>
          </a:prstGeom>
        </p:spPr>
      </p:pic>
      <p:pic>
        <p:nvPicPr>
          <p:cNvPr id="18" name="Picture 17">
            <a:extLst>
              <a:ext uri="{FF2B5EF4-FFF2-40B4-BE49-F238E27FC236}">
                <a16:creationId xmlns:a16="http://schemas.microsoft.com/office/drawing/2014/main" id="{FCE1926B-F629-4A3A-8A1C-89076FA86AB7}"/>
              </a:ext>
            </a:extLst>
          </p:cNvPr>
          <p:cNvPicPr>
            <a:picLocks noChangeAspect="1"/>
          </p:cNvPicPr>
          <p:nvPr/>
        </p:nvPicPr>
        <p:blipFill>
          <a:blip r:embed="rId7">
            <a:duotone>
              <a:schemeClr val="accent4">
                <a:shade val="45000"/>
                <a:satMod val="135000"/>
              </a:schemeClr>
              <a:prstClr val="white"/>
            </a:duotone>
          </a:blip>
          <a:stretch>
            <a:fillRect/>
          </a:stretch>
        </p:blipFill>
        <p:spPr>
          <a:xfrm>
            <a:off x="9805338" y="3085702"/>
            <a:ext cx="816946" cy="842964"/>
          </a:xfrm>
          <a:prstGeom prst="rect">
            <a:avLst/>
          </a:prstGeom>
        </p:spPr>
      </p:pic>
      <p:grpSp>
        <p:nvGrpSpPr>
          <p:cNvPr id="15" name="Group 14">
            <a:extLst>
              <a:ext uri="{FF2B5EF4-FFF2-40B4-BE49-F238E27FC236}">
                <a16:creationId xmlns:a16="http://schemas.microsoft.com/office/drawing/2014/main" id="{13778F6A-44DB-41E0-90EE-08B5D5022952}"/>
              </a:ext>
            </a:extLst>
          </p:cNvPr>
          <p:cNvGrpSpPr/>
          <p:nvPr/>
        </p:nvGrpSpPr>
        <p:grpSpPr>
          <a:xfrm>
            <a:off x="9778381" y="4128374"/>
            <a:ext cx="1176452" cy="869225"/>
            <a:chOff x="9778381" y="4128374"/>
            <a:chExt cx="1176452" cy="869225"/>
          </a:xfrm>
        </p:grpSpPr>
        <p:pic>
          <p:nvPicPr>
            <p:cNvPr id="3088" name="Picture 16" descr="Image result for dollar bag icon">
              <a:extLst>
                <a:ext uri="{FF2B5EF4-FFF2-40B4-BE49-F238E27FC236}">
                  <a16:creationId xmlns:a16="http://schemas.microsoft.com/office/drawing/2014/main" id="{8B36D5BE-6AC7-4F85-81A9-B2DEA4CF4AC8}"/>
                </a:ext>
              </a:extLst>
            </p:cNvPr>
            <p:cNvPicPr>
              <a:picLocks noChangeAspect="1" noChangeArrowheads="1"/>
            </p:cNvPicPr>
            <p:nvPr/>
          </p:nvPicPr>
          <p:blipFill rotWithShape="1">
            <a:blip r:embed="rId8" cstate="print">
              <a:duotone>
                <a:schemeClr val="accent4">
                  <a:shade val="45000"/>
                  <a:satMod val="135000"/>
                </a:schemeClr>
                <a:prstClr val="white"/>
              </a:duotone>
              <a:extLst>
                <a:ext uri="{28A0092B-C50C-407E-A947-70E740481C1C}">
                  <a14:useLocalDpi xmlns:a14="http://schemas.microsoft.com/office/drawing/2010/main" val="0"/>
                </a:ext>
              </a:extLst>
            </a:blip>
            <a:srcRect l="20486" r="19476"/>
            <a:stretch/>
          </p:blipFill>
          <p:spPr bwMode="auto">
            <a:xfrm>
              <a:off x="9778381" y="4270842"/>
              <a:ext cx="754445" cy="726757"/>
            </a:xfrm>
            <a:prstGeom prst="rect">
              <a:avLst/>
            </a:prstGeom>
            <a:noFill/>
            <a:extLst>
              <a:ext uri="{909E8E84-426E-40DD-AFC4-6F175D3DCCD1}">
                <a14:hiddenFill xmlns:a14="http://schemas.microsoft.com/office/drawing/2010/main">
                  <a:solidFill>
                    <a:srgbClr val="FFFFFF"/>
                  </a:solidFill>
                </a14:hiddenFill>
              </a:ext>
            </a:extLst>
          </p:spPr>
        </p:pic>
        <p:pic>
          <p:nvPicPr>
            <p:cNvPr id="3086" name="Picture 14" descr="Image result for month icon">
              <a:extLst>
                <a:ext uri="{FF2B5EF4-FFF2-40B4-BE49-F238E27FC236}">
                  <a16:creationId xmlns:a16="http://schemas.microsoft.com/office/drawing/2014/main" id="{54BD528A-86E8-45E6-8493-091C3C87277E}"/>
                </a:ext>
              </a:extLst>
            </p:cNvPr>
            <p:cNvPicPr>
              <a:picLocks noChangeAspect="1" noChangeArrowheads="1"/>
            </p:cNvPicPr>
            <p:nvPr/>
          </p:nvPicPr>
          <p:blipFill>
            <a:blip r:embed="rId9"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295124" y="4128374"/>
              <a:ext cx="659709" cy="726757"/>
            </a:xfrm>
            <a:prstGeom prst="rect">
              <a:avLst/>
            </a:prstGeom>
            <a:noFill/>
            <a:extLst>
              <a:ext uri="{909E8E84-426E-40DD-AFC4-6F175D3DCCD1}">
                <a14:hiddenFill xmlns:a14="http://schemas.microsoft.com/office/drawing/2010/main">
                  <a:solidFill>
                    <a:srgbClr val="FFFFFF"/>
                  </a:solidFill>
                </a14:hiddenFill>
              </a:ext>
            </a:extLst>
          </p:spPr>
        </p:pic>
      </p:grpSp>
      <p:sp>
        <p:nvSpPr>
          <p:cNvPr id="17" name="Rectangle 16"/>
          <p:cNvSpPr/>
          <p:nvPr/>
        </p:nvSpPr>
        <p:spPr>
          <a:xfrm>
            <a:off x="0" y="0"/>
            <a:ext cx="12192000" cy="896112"/>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t>   EXAMPLE: Job classification of domestic workers in Hong Kong SAR, China</a:t>
            </a:r>
          </a:p>
        </p:txBody>
      </p:sp>
    </p:spTree>
    <p:extLst>
      <p:ext uri="{BB962C8B-B14F-4D97-AF65-F5344CB8AC3E}">
        <p14:creationId xmlns:p14="http://schemas.microsoft.com/office/powerpoint/2010/main" val="20572145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32679-1CF4-44D0-9B2B-C53FA30818C4}"/>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4FFAB7B0-DE82-4D9B-A0CB-39D878D5E79B}"/>
              </a:ext>
            </a:extLst>
          </p:cNvPr>
          <p:cNvSpPr>
            <a:spLocks noGrp="1"/>
          </p:cNvSpPr>
          <p:nvPr>
            <p:ph idx="1"/>
          </p:nvPr>
        </p:nvSpPr>
        <p:spPr/>
        <p:txBody>
          <a:bodyPr/>
          <a:lstStyle/>
          <a:p>
            <a:endParaRPr lang="en-GB"/>
          </a:p>
        </p:txBody>
      </p:sp>
      <p:graphicFrame>
        <p:nvGraphicFramePr>
          <p:cNvPr id="4" name="Content Placeholder 3">
            <a:extLst>
              <a:ext uri="{FF2B5EF4-FFF2-40B4-BE49-F238E27FC236}">
                <a16:creationId xmlns:a16="http://schemas.microsoft.com/office/drawing/2014/main" id="{4BE7B7C6-4B2B-47F1-A202-FF206832925D}"/>
              </a:ext>
            </a:extLst>
          </p:cNvPr>
          <p:cNvGraphicFramePr>
            <a:graphicFrameLocks/>
          </p:cNvGraphicFramePr>
          <p:nvPr>
            <p:extLst>
              <p:ext uri="{D42A27DB-BD31-4B8C-83A1-F6EECF244321}">
                <p14:modId xmlns:p14="http://schemas.microsoft.com/office/powerpoint/2010/main" val="3349499158"/>
              </p:ext>
            </p:extLst>
          </p:nvPr>
        </p:nvGraphicFramePr>
        <p:xfrm>
          <a:off x="379597" y="182880"/>
          <a:ext cx="11432806" cy="6468998"/>
        </p:xfrm>
        <a:graphic>
          <a:graphicData uri="http://schemas.openxmlformats.org/drawingml/2006/table">
            <a:tbl>
              <a:tblPr firstRow="1" bandRow="1">
                <a:tableStyleId>{08FB837D-C827-4EFA-A057-4D05807E0F7C}</a:tableStyleId>
              </a:tblPr>
              <a:tblGrid>
                <a:gridCol w="3398164">
                  <a:extLst>
                    <a:ext uri="{9D8B030D-6E8A-4147-A177-3AD203B41FA5}">
                      <a16:colId xmlns:a16="http://schemas.microsoft.com/office/drawing/2014/main" val="1801108455"/>
                    </a:ext>
                  </a:extLst>
                </a:gridCol>
                <a:gridCol w="8034642">
                  <a:extLst>
                    <a:ext uri="{9D8B030D-6E8A-4147-A177-3AD203B41FA5}">
                      <a16:colId xmlns:a16="http://schemas.microsoft.com/office/drawing/2014/main" val="3694817843"/>
                    </a:ext>
                  </a:extLst>
                </a:gridCol>
              </a:tblGrid>
              <a:tr h="363055">
                <a:tc gridSpan="2">
                  <a:txBody>
                    <a:bodyPr/>
                    <a:lstStyle/>
                    <a:p>
                      <a:pPr algn="ctr"/>
                      <a:r>
                        <a:rPr lang="en-GB" sz="1800" u="none" strike="noStrike" kern="1200" baseline="0" dirty="0" smtClean="0">
                          <a:solidFill>
                            <a:schemeClr val="tx1"/>
                          </a:solidFill>
                        </a:rPr>
                        <a:t>EXAMPLE: Regional </a:t>
                      </a:r>
                      <a:r>
                        <a:rPr lang="en-GB" sz="1800" u="none" strike="noStrike" kern="1200" baseline="0" dirty="0">
                          <a:solidFill>
                            <a:schemeClr val="tx1"/>
                          </a:solidFill>
                        </a:rPr>
                        <a:t>Model Competency Standards for Domestic Work in ASEAN </a:t>
                      </a:r>
                      <a:r>
                        <a:rPr lang="en-GB" sz="1800" u="none" strike="noStrike" kern="1200" baseline="0" dirty="0" smtClean="0">
                          <a:solidFill>
                            <a:schemeClr val="tx1"/>
                          </a:solidFill>
                        </a:rPr>
                        <a:t> (ILO 2014)</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70069455"/>
                  </a:ext>
                </a:extLst>
              </a:tr>
              <a:tr h="1565862">
                <a:tc>
                  <a:txBody>
                    <a:bodyPr/>
                    <a:lstStyle/>
                    <a:p>
                      <a:pPr marL="0" indent="0">
                        <a:buFontTx/>
                        <a:buNone/>
                      </a:pPr>
                      <a:r>
                        <a:rPr lang="en-GB" sz="1600" dirty="0"/>
                        <a:t>Core competencies</a:t>
                      </a:r>
                      <a:endParaRPr lang="en-GB"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600" u="none" strike="noStrike" kern="1200" baseline="0" dirty="0"/>
                        <a:t>A1. Communicate effectively in a domestic work environment;</a:t>
                      </a:r>
                    </a:p>
                    <a:p>
                      <a:r>
                        <a:rPr lang="en-GB" sz="1600" u="none" strike="noStrike" kern="1200" baseline="0" dirty="0"/>
                        <a:t>A2. Work in a socially and culturally diverse workplace;</a:t>
                      </a:r>
                    </a:p>
                    <a:p>
                      <a:r>
                        <a:rPr lang="en-GB" sz="1600" u="none" strike="noStrike" kern="1200" baseline="0" dirty="0"/>
                        <a:t>A3. Maintain health, safety and security in a domestic work environment;</a:t>
                      </a:r>
                    </a:p>
                    <a:p>
                      <a:r>
                        <a:rPr lang="en-GB" sz="1600" u="none" strike="noStrike" kern="1200" baseline="0" dirty="0"/>
                        <a:t>A4. Plan, organize and manage own work;</a:t>
                      </a:r>
                    </a:p>
                    <a:p>
                      <a:r>
                        <a:rPr lang="en-GB" sz="1600" u="none" strike="noStrike" kern="1200" baseline="0" dirty="0"/>
                        <a:t>A5. Undertake calculations relevant to domestic work; and</a:t>
                      </a:r>
                    </a:p>
                    <a:p>
                      <a:r>
                        <a:rPr lang="en-GB" sz="1600" u="none" strike="noStrike" kern="1200" baseline="0" dirty="0"/>
                        <a:t>A6. Use a language other than the local language to communicate in a domestic work setting.</a:t>
                      </a:r>
                      <a:endParaRPr lang="en-GB"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91068742"/>
                  </a:ext>
                </a:extLst>
              </a:tr>
              <a:tr h="1300947">
                <a:tc>
                  <a:txBody>
                    <a:bodyPr/>
                    <a:lstStyle/>
                    <a:p>
                      <a:pPr marL="0" indent="0" algn="l" defTabSz="914400" rtl="0" eaLnBrk="1" latinLnBrk="0" hangingPunct="1">
                        <a:buFontTx/>
                        <a:buNone/>
                      </a:pPr>
                      <a:r>
                        <a:rPr lang="en-GB" sz="1600" kern="1200" dirty="0"/>
                        <a:t>Domestic cleaning and basic housekeeping</a:t>
                      </a:r>
                      <a:endParaRPr lang="en-GB" sz="1600" b="1"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600" u="none" strike="noStrike" kern="1200" baseline="0" dirty="0"/>
                        <a:t>B1. Apply basic cleaning principles to perform cleaning tasks;</a:t>
                      </a:r>
                    </a:p>
                    <a:p>
                      <a:r>
                        <a:rPr lang="en-GB" sz="1600" u="none" strike="noStrike" kern="1200" baseline="0" dirty="0"/>
                        <a:t>B2. Clean and maintain bedrooms and living areas;</a:t>
                      </a:r>
                    </a:p>
                    <a:p>
                      <a:r>
                        <a:rPr lang="en-GB" sz="1600" u="none" strike="noStrike" kern="1200" baseline="0" dirty="0"/>
                        <a:t>B3. Clean and maintain bathrooms and toilet facilities;</a:t>
                      </a:r>
                    </a:p>
                    <a:p>
                      <a:r>
                        <a:rPr lang="en-GB" sz="1600" u="none" strike="noStrike" kern="1200" baseline="0" dirty="0"/>
                        <a:t>B4. Wash cloths, linens and fabrics; and</a:t>
                      </a:r>
                    </a:p>
                    <a:p>
                      <a:r>
                        <a:rPr lang="en-GB" sz="1600" u="none" strike="noStrike" kern="1200" baseline="0" dirty="0"/>
                        <a:t>B5. Iron and store laundered items.</a:t>
                      </a:r>
                      <a:endParaRPr lang="en-GB"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16264720"/>
                  </a:ext>
                </a:extLst>
              </a:tr>
              <a:tr h="1058910">
                <a:tc>
                  <a:txBody>
                    <a:bodyPr/>
                    <a:lstStyle/>
                    <a:p>
                      <a:pPr marL="0" indent="0" algn="l" defTabSz="914400" rtl="0" eaLnBrk="1" latinLnBrk="0" hangingPunct="1">
                        <a:buFontTx/>
                        <a:buNone/>
                      </a:pPr>
                      <a:r>
                        <a:rPr lang="en-GB" sz="1600" kern="1200" dirty="0"/>
                        <a:t>Cooking and food handling</a:t>
                      </a:r>
                      <a:endParaRPr lang="en-GB" sz="1600" b="1"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600" u="none" strike="noStrike" kern="1200" baseline="0" dirty="0"/>
                        <a:t>C1. Clean and maintain food preparation, storage and service areas;</a:t>
                      </a:r>
                    </a:p>
                    <a:p>
                      <a:r>
                        <a:rPr lang="en-GB" sz="1600" u="none" strike="noStrike" kern="1200" baseline="0" dirty="0"/>
                        <a:t>C2. Follow basic food safety practices;</a:t>
                      </a:r>
                    </a:p>
                    <a:p>
                      <a:r>
                        <a:rPr lang="en-GB" sz="1600" u="none" strike="noStrike" kern="1200" baseline="0" dirty="0"/>
                        <a:t>C3. Organize and prepare basic food in a domestic setting; and</a:t>
                      </a:r>
                    </a:p>
                    <a:p>
                      <a:r>
                        <a:rPr lang="en-GB" sz="1600" u="none" strike="noStrike" kern="1200" baseline="0" dirty="0"/>
                        <a:t>C4. Serve food and beverages.</a:t>
                      </a:r>
                      <a:endParaRPr lang="en-GB"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34011003"/>
                  </a:ext>
                </a:extLst>
              </a:tr>
              <a:tr h="816874">
                <a:tc>
                  <a:txBody>
                    <a:bodyPr/>
                    <a:lstStyle/>
                    <a:p>
                      <a:pPr marL="0" indent="0" algn="l" defTabSz="914400" rtl="0" eaLnBrk="1" latinLnBrk="0" hangingPunct="1">
                        <a:buFontTx/>
                        <a:buNone/>
                      </a:pPr>
                      <a:r>
                        <a:rPr lang="en-GB" sz="1600" kern="1200" dirty="0"/>
                        <a:t>Care for infants and children</a:t>
                      </a:r>
                      <a:endParaRPr lang="en-GB" sz="1600" b="1"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600" u="none" strike="noStrike" kern="1200" baseline="0" dirty="0"/>
                        <a:t>D1. Work effectively with families to provide care and support for infants and children;</a:t>
                      </a:r>
                    </a:p>
                    <a:p>
                      <a:r>
                        <a:rPr lang="en-GB" sz="1600" u="none" strike="noStrike" kern="1200" baseline="0" dirty="0"/>
                        <a:t>D2. Provide care and support for the infants and/or toddlers in a household; and</a:t>
                      </a:r>
                    </a:p>
                    <a:p>
                      <a:r>
                        <a:rPr lang="en-GB" sz="1600" u="none" strike="noStrike" kern="1200" baseline="0" dirty="0"/>
                        <a:t>D3. Provide care and support for children in a household.</a:t>
                      </a:r>
                      <a:endParaRPr lang="en-GB"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71479952"/>
                  </a:ext>
                </a:extLst>
              </a:tr>
              <a:tr h="574837">
                <a:tc>
                  <a:txBody>
                    <a:bodyPr/>
                    <a:lstStyle/>
                    <a:p>
                      <a:pPr marL="0" indent="0" algn="l" defTabSz="914400" rtl="0" eaLnBrk="1" latinLnBrk="0" hangingPunct="1">
                        <a:buFontTx/>
                        <a:buNone/>
                      </a:pPr>
                      <a:r>
                        <a:rPr lang="en-GB" sz="1600" kern="1200" dirty="0"/>
                        <a:t>Care for elderly people</a:t>
                      </a:r>
                      <a:endParaRPr lang="en-GB" sz="1600" b="1"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600" u="none" strike="noStrike" kern="1200" baseline="0" dirty="0"/>
                        <a:t>E1. Provide support to elderly people to meet personal care needs; and</a:t>
                      </a:r>
                    </a:p>
                    <a:p>
                      <a:r>
                        <a:rPr lang="en-GB" sz="1600" u="none" strike="noStrike" kern="1200" baseline="0" dirty="0"/>
                        <a:t>E2. Assist client with medication.</a:t>
                      </a:r>
                      <a:endParaRPr lang="en-GB"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3374804"/>
                  </a:ext>
                </a:extLst>
              </a:tr>
              <a:tr h="757856">
                <a:tc>
                  <a:txBody>
                    <a:bodyPr/>
                    <a:lstStyle/>
                    <a:p>
                      <a:pPr marL="0" indent="0">
                        <a:buFontTx/>
                        <a:buNone/>
                      </a:pPr>
                      <a:r>
                        <a:rPr lang="en-GB" sz="1600" dirty="0"/>
                        <a:t>Care for household pets and plants</a:t>
                      </a:r>
                      <a:endParaRPr lang="en-GB"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600" u="none" strike="noStrike" kern="1200" baseline="0" dirty="0"/>
                        <a:t>F1. Provide care for pets in a household; and</a:t>
                      </a:r>
                    </a:p>
                    <a:p>
                      <a:r>
                        <a:rPr lang="en-GB" sz="1600" u="none" strike="noStrike" kern="1200" baseline="0" dirty="0"/>
                        <a:t>F2. Provide care for plants in a household.</a:t>
                      </a:r>
                      <a:endParaRPr lang="en-GB"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34165384"/>
                  </a:ext>
                </a:extLst>
              </a:tr>
            </a:tbl>
          </a:graphicData>
        </a:graphic>
      </p:graphicFrame>
    </p:spTree>
    <p:extLst>
      <p:ext uri="{BB962C8B-B14F-4D97-AF65-F5344CB8AC3E}">
        <p14:creationId xmlns:p14="http://schemas.microsoft.com/office/powerpoint/2010/main" val="27445834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12651" y="935665"/>
            <a:ext cx="7676707" cy="4997302"/>
          </a:xfrm>
          <a:prstGeom prst="round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smtClean="0"/>
              <a:t>A. Domestic work is a significant sector of the GCC economy and growing</a:t>
            </a:r>
            <a:endParaRPr lang="en-US" sz="3600" dirty="0"/>
          </a:p>
        </p:txBody>
      </p:sp>
      <p:pic>
        <p:nvPicPr>
          <p:cNvPr id="5" name="Picture 4"/>
          <p:cNvPicPr>
            <a:picLocks noChangeAspect="1"/>
          </p:cNvPicPr>
          <p:nvPr/>
        </p:nvPicPr>
        <p:blipFill>
          <a:blip r:embed="rId2"/>
          <a:stretch>
            <a:fillRect/>
          </a:stretch>
        </p:blipFill>
        <p:spPr>
          <a:xfrm>
            <a:off x="7544365" y="1020725"/>
            <a:ext cx="5437157" cy="4008474"/>
          </a:xfrm>
          <a:prstGeom prst="rect">
            <a:avLst/>
          </a:prstGeom>
        </p:spPr>
      </p:pic>
    </p:spTree>
    <p:extLst>
      <p:ext uri="{BB962C8B-B14F-4D97-AF65-F5344CB8AC3E}">
        <p14:creationId xmlns:p14="http://schemas.microsoft.com/office/powerpoint/2010/main" val="40720192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 y="0"/>
            <a:ext cx="12192000" cy="896112"/>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t>   3.77 million domestic workers</a:t>
            </a:r>
            <a:endParaRPr lang="en-US" sz="3200" dirty="0"/>
          </a:p>
        </p:txBody>
      </p:sp>
      <p:sp>
        <p:nvSpPr>
          <p:cNvPr id="6" name="Rectangle 5"/>
          <p:cNvSpPr/>
          <p:nvPr/>
        </p:nvSpPr>
        <p:spPr>
          <a:xfrm>
            <a:off x="834657" y="1212119"/>
            <a:ext cx="9034130" cy="1631216"/>
          </a:xfrm>
          <a:prstGeom prst="rect">
            <a:avLst/>
          </a:prstGeom>
        </p:spPr>
        <p:txBody>
          <a:bodyPr wrap="square">
            <a:spAutoFit/>
          </a:bodyPr>
          <a:lstStyle/>
          <a:p>
            <a:pPr marL="285750" indent="-285750">
              <a:buFont typeface="Wingdings" panose="05000000000000000000" pitchFamily="2" charset="2"/>
              <a:buChar char="§"/>
            </a:pPr>
            <a:r>
              <a:rPr lang="en-US" sz="2000" dirty="0"/>
              <a:t>In 2016, GCC countries hosted around 3.77 million domestic workers, </a:t>
            </a:r>
            <a:r>
              <a:rPr lang="en-US" sz="2000" dirty="0" smtClean="0"/>
              <a:t>1.65 </a:t>
            </a:r>
            <a:r>
              <a:rPr lang="en-US" sz="2000" dirty="0"/>
              <a:t>million of whom (or 44 per cent) were women. </a:t>
            </a:r>
            <a:endParaRPr lang="en-US" sz="2000" dirty="0" smtClean="0"/>
          </a:p>
          <a:p>
            <a:pPr marL="285750" indent="-285750">
              <a:buFont typeface="Wingdings" panose="05000000000000000000" pitchFamily="2" charset="2"/>
              <a:buChar char="§"/>
            </a:pPr>
            <a:endParaRPr lang="en-US" sz="2000" dirty="0"/>
          </a:p>
          <a:p>
            <a:pPr marL="285750" indent="-285750">
              <a:buFont typeface="Wingdings" panose="05000000000000000000" pitchFamily="2" charset="2"/>
              <a:buChar char="§"/>
            </a:pPr>
            <a:r>
              <a:rPr lang="en-US" sz="2000" dirty="0"/>
              <a:t>Of the remaining 1.54 million men domestic workers, 73 percent were employed, mainly as drivers, in Saudi Arabia.</a:t>
            </a:r>
            <a:r>
              <a:rPr lang="en-US" sz="2000" baseline="30000" dirty="0"/>
              <a:t> </a:t>
            </a:r>
            <a:endParaRPr lang="en-US" sz="2000" dirty="0"/>
          </a:p>
        </p:txBody>
      </p:sp>
      <p:graphicFrame>
        <p:nvGraphicFramePr>
          <p:cNvPr id="15" name="Chart 14">
            <a:extLst>
              <a:ext uri="{FF2B5EF4-FFF2-40B4-BE49-F238E27FC236}">
                <a16:creationId xmlns:a16="http://schemas.microsoft.com/office/drawing/2014/main" id="{37E78E23-C121-4FD0-89E4-9B5BCA82B161}"/>
              </a:ext>
            </a:extLst>
          </p:cNvPr>
          <p:cNvGraphicFramePr/>
          <p:nvPr>
            <p:extLst>
              <p:ext uri="{D42A27DB-BD31-4B8C-83A1-F6EECF244321}">
                <p14:modId xmlns:p14="http://schemas.microsoft.com/office/powerpoint/2010/main" val="661116928"/>
              </p:ext>
            </p:extLst>
          </p:nvPr>
        </p:nvGraphicFramePr>
        <p:xfrm>
          <a:off x="2157415" y="3974950"/>
          <a:ext cx="7798696" cy="249831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hart 15">
            <a:extLst>
              <a:ext uri="{FF2B5EF4-FFF2-40B4-BE49-F238E27FC236}">
                <a16:creationId xmlns:a16="http://schemas.microsoft.com/office/drawing/2014/main" id="{E1B35362-6B34-42CA-8660-940A36F6FDD8}"/>
              </a:ext>
            </a:extLst>
          </p:cNvPr>
          <p:cNvGraphicFramePr/>
          <p:nvPr>
            <p:extLst>
              <p:ext uri="{D42A27DB-BD31-4B8C-83A1-F6EECF244321}">
                <p14:modId xmlns:p14="http://schemas.microsoft.com/office/powerpoint/2010/main" val="1377007014"/>
              </p:ext>
            </p:extLst>
          </p:nvPr>
        </p:nvGraphicFramePr>
        <p:xfrm>
          <a:off x="2123255" y="2843335"/>
          <a:ext cx="7798695" cy="113161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2487080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p:cNvPr>
          <p:cNvGrpSpPr/>
          <p:nvPr/>
        </p:nvGrpSpPr>
        <p:grpSpPr>
          <a:xfrm>
            <a:off x="777978" y="1159879"/>
            <a:ext cx="10636045" cy="4538243"/>
            <a:chOff x="0" y="0"/>
            <a:chExt cx="8624455" cy="2743200"/>
          </a:xfrm>
        </p:grpSpPr>
        <p:graphicFrame>
          <p:nvGraphicFramePr>
            <p:cNvPr id="9" name="Chart 8">
              <a:extLst/>
            </p:cNvPr>
            <p:cNvGraphicFramePr>
              <a:graphicFrameLocks/>
            </p:cNvGraphicFramePr>
            <p:nvPr>
              <p:extLst>
                <p:ext uri="{D42A27DB-BD31-4B8C-83A1-F6EECF244321}">
                  <p14:modId xmlns:p14="http://schemas.microsoft.com/office/powerpoint/2010/main" val="4141626600"/>
                </p:ext>
              </p:extLst>
            </p:nvPr>
          </p:nvGraphicFramePr>
          <p:xfrm>
            <a:off x="0" y="0"/>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p:cNvPr>
            <p:cNvGraphicFramePr>
              <a:graphicFrameLocks/>
            </p:cNvGraphicFramePr>
            <p:nvPr>
              <p:extLst>
                <p:ext uri="{D42A27DB-BD31-4B8C-83A1-F6EECF244321}">
                  <p14:modId xmlns:p14="http://schemas.microsoft.com/office/powerpoint/2010/main" val="1005304113"/>
                </p:ext>
              </p:extLst>
            </p:nvPr>
          </p:nvGraphicFramePr>
          <p:xfrm>
            <a:off x="4572000" y="0"/>
            <a:ext cx="4052455" cy="2743200"/>
          </p:xfrm>
          <a:graphic>
            <a:graphicData uri="http://schemas.openxmlformats.org/drawingml/2006/chart">
              <c:chart xmlns:c="http://schemas.openxmlformats.org/drawingml/2006/chart" xmlns:r="http://schemas.openxmlformats.org/officeDocument/2006/relationships" r:id="rId4"/>
            </a:graphicData>
          </a:graphic>
        </p:graphicFrame>
      </p:grpSp>
      <p:sp>
        <p:nvSpPr>
          <p:cNvPr id="13" name="Rectangle 12"/>
          <p:cNvSpPr/>
          <p:nvPr/>
        </p:nvSpPr>
        <p:spPr>
          <a:xfrm>
            <a:off x="1" y="0"/>
            <a:ext cx="12192000" cy="896112"/>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t>   Domestic workers as a percentage of migrant workers </a:t>
            </a:r>
            <a:endParaRPr lang="en-US" sz="3200" dirty="0"/>
          </a:p>
        </p:txBody>
      </p:sp>
    </p:spTree>
    <p:extLst>
      <p:ext uri="{BB962C8B-B14F-4D97-AF65-F5344CB8AC3E}">
        <p14:creationId xmlns:p14="http://schemas.microsoft.com/office/powerpoint/2010/main" val="17626703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half" idx="1"/>
          </p:nvPr>
        </p:nvSpPr>
        <p:spPr>
          <a:xfrm>
            <a:off x="518338" y="1425243"/>
            <a:ext cx="11155326" cy="2650828"/>
          </a:xfrm>
        </p:spPr>
        <p:txBody>
          <a:bodyPr>
            <a:normAutofit/>
          </a:bodyPr>
          <a:lstStyle/>
          <a:p>
            <a:pPr>
              <a:buFont typeface="Wingdings" panose="05000000000000000000" pitchFamily="2" charset="2"/>
              <a:buChar char="§"/>
            </a:pPr>
            <a:r>
              <a:rPr lang="en-US" sz="2000" dirty="0" smtClean="0"/>
              <a:t>Annual </a:t>
            </a:r>
            <a:r>
              <a:rPr lang="en-US" sz="2000" dirty="0"/>
              <a:t>growth rate in the number of domestic workers is 8.7 per cent (or </a:t>
            </a:r>
            <a:r>
              <a:rPr lang="en-US" sz="2000" dirty="0" smtClean="0"/>
              <a:t>35,970 domestic workers). </a:t>
            </a:r>
          </a:p>
          <a:p>
            <a:pPr marL="0" indent="0">
              <a:buNone/>
            </a:pPr>
            <a:endParaRPr lang="en-US" sz="2000" dirty="0" smtClean="0"/>
          </a:p>
          <a:p>
            <a:pPr>
              <a:buFont typeface="Wingdings" panose="05000000000000000000" pitchFamily="2" charset="2"/>
              <a:buChar char="§"/>
            </a:pPr>
            <a:r>
              <a:rPr lang="en-US" sz="2000" dirty="0" smtClean="0"/>
              <a:t>If </a:t>
            </a:r>
            <a:r>
              <a:rPr lang="en-US" sz="2000" dirty="0"/>
              <a:t>we exclude Saudi Arabia, the annual growth rate in the number of domestic workers is 8.2 per cent (or 11,400 domestic workers). </a:t>
            </a:r>
          </a:p>
          <a:p>
            <a:endParaRPr lang="en-US" sz="2400" dirty="0"/>
          </a:p>
        </p:txBody>
      </p:sp>
      <p:graphicFrame>
        <p:nvGraphicFramePr>
          <p:cNvPr id="11" name="Content Placeholder 10">
            <a:extLst>
              <a:ext uri="{FF2B5EF4-FFF2-40B4-BE49-F238E27FC236}">
                <a16:creationId xmlns:a16="http://schemas.microsoft.com/office/drawing/2014/main" id="{7D0EFE1E-D30D-48FA-B6A6-16DB7D7679CB}"/>
              </a:ext>
            </a:extLst>
          </p:cNvPr>
          <p:cNvGraphicFramePr>
            <a:graphicFrameLocks noGrp="1"/>
          </p:cNvGraphicFramePr>
          <p:nvPr>
            <p:ph sz="half" idx="2"/>
            <p:extLst>
              <p:ext uri="{D42A27DB-BD31-4B8C-83A1-F6EECF244321}">
                <p14:modId xmlns:p14="http://schemas.microsoft.com/office/powerpoint/2010/main" val="4179728191"/>
              </p:ext>
            </p:extLst>
          </p:nvPr>
        </p:nvGraphicFramePr>
        <p:xfrm>
          <a:off x="3505201" y="2750657"/>
          <a:ext cx="5181600" cy="3596980"/>
        </p:xfrm>
        <a:graphic>
          <a:graphicData uri="http://schemas.openxmlformats.org/drawingml/2006/chart">
            <c:chart xmlns:c="http://schemas.openxmlformats.org/drawingml/2006/chart" xmlns:r="http://schemas.openxmlformats.org/officeDocument/2006/relationships" r:id="rId2"/>
          </a:graphicData>
        </a:graphic>
      </p:graphicFrame>
      <p:sp>
        <p:nvSpPr>
          <p:cNvPr id="16" name="Rectangle 15"/>
          <p:cNvSpPr/>
          <p:nvPr/>
        </p:nvSpPr>
        <p:spPr>
          <a:xfrm>
            <a:off x="1" y="0"/>
            <a:ext cx="12192000" cy="896112"/>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t>   35,970 new domestic workers every year</a:t>
            </a:r>
          </a:p>
        </p:txBody>
      </p:sp>
    </p:spTree>
    <p:extLst>
      <p:ext uri="{BB962C8B-B14F-4D97-AF65-F5344CB8AC3E}">
        <p14:creationId xmlns:p14="http://schemas.microsoft.com/office/powerpoint/2010/main" val="25136320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12651" y="935665"/>
            <a:ext cx="7676707" cy="4997302"/>
          </a:xfrm>
          <a:prstGeom prst="round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smtClean="0"/>
              <a:t>B. Explaining the demand for domestic workers: Two trends.</a:t>
            </a:r>
          </a:p>
        </p:txBody>
      </p:sp>
      <p:pic>
        <p:nvPicPr>
          <p:cNvPr id="5" name="Picture 4"/>
          <p:cNvPicPr>
            <a:picLocks noChangeAspect="1"/>
          </p:cNvPicPr>
          <p:nvPr/>
        </p:nvPicPr>
        <p:blipFill>
          <a:blip r:embed="rId2"/>
          <a:stretch>
            <a:fillRect/>
          </a:stretch>
        </p:blipFill>
        <p:spPr>
          <a:xfrm>
            <a:off x="7544365" y="1020725"/>
            <a:ext cx="5437157" cy="4008474"/>
          </a:xfrm>
          <a:prstGeom prst="rect">
            <a:avLst/>
          </a:prstGeom>
        </p:spPr>
      </p:pic>
    </p:spTree>
    <p:extLst>
      <p:ext uri="{BB962C8B-B14F-4D97-AF65-F5344CB8AC3E}">
        <p14:creationId xmlns:p14="http://schemas.microsoft.com/office/powerpoint/2010/main" val="7870585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839788" y="1084263"/>
            <a:ext cx="5157787" cy="823912"/>
          </a:xfrm>
        </p:spPr>
        <p:txBody>
          <a:bodyPr/>
          <a:lstStyle/>
          <a:p>
            <a:r>
              <a:rPr lang="en-US" dirty="0" smtClean="0"/>
              <a:t>Demand among nationals</a:t>
            </a:r>
            <a:endParaRPr lang="en-US" dirty="0"/>
          </a:p>
        </p:txBody>
      </p:sp>
      <p:sp>
        <p:nvSpPr>
          <p:cNvPr id="6" name="Content Placeholder 5"/>
          <p:cNvSpPr>
            <a:spLocks noGrp="1"/>
          </p:cNvSpPr>
          <p:nvPr>
            <p:ph sz="half" idx="2"/>
          </p:nvPr>
        </p:nvSpPr>
        <p:spPr>
          <a:xfrm>
            <a:off x="839788" y="2147887"/>
            <a:ext cx="5157787" cy="3684588"/>
          </a:xfrm>
        </p:spPr>
        <p:txBody>
          <a:bodyPr>
            <a:normAutofit/>
          </a:bodyPr>
          <a:lstStyle/>
          <a:p>
            <a:pPr algn="just">
              <a:buFont typeface="Wingdings" panose="05000000000000000000" pitchFamily="2" charset="2"/>
              <a:buChar char="§"/>
            </a:pPr>
            <a:r>
              <a:rPr lang="en-US" sz="2000" dirty="0" smtClean="0"/>
              <a:t>Increasing care pressures on national households due to </a:t>
            </a:r>
            <a:r>
              <a:rPr lang="en-US" sz="2000" b="1" dirty="0" smtClean="0"/>
              <a:t>higher FLFPRs </a:t>
            </a:r>
            <a:r>
              <a:rPr lang="en-US" sz="2000" dirty="0" smtClean="0"/>
              <a:t>combined with </a:t>
            </a:r>
            <a:r>
              <a:rPr lang="en-US" sz="2000" b="1" dirty="0" smtClean="0"/>
              <a:t>growing child and elderly care needs </a:t>
            </a:r>
            <a:r>
              <a:rPr lang="en-US" sz="2000" dirty="0" smtClean="0"/>
              <a:t>in national contexts where </a:t>
            </a:r>
            <a:r>
              <a:rPr lang="en-US" sz="2000" b="1" dirty="0" smtClean="0"/>
              <a:t>care is traditionally the responsibility of women</a:t>
            </a:r>
            <a:r>
              <a:rPr lang="en-US" sz="2000" dirty="0" smtClean="0"/>
              <a:t> in the family and where intergenerational households are being replaced by </a:t>
            </a:r>
            <a:r>
              <a:rPr lang="en-US" sz="2000" b="1" dirty="0" smtClean="0"/>
              <a:t>nuclear households</a:t>
            </a:r>
            <a:r>
              <a:rPr lang="en-US" sz="2000" dirty="0" smtClean="0"/>
              <a:t>.</a:t>
            </a:r>
          </a:p>
          <a:p>
            <a:endParaRPr lang="en-US" dirty="0"/>
          </a:p>
        </p:txBody>
      </p:sp>
      <p:sp>
        <p:nvSpPr>
          <p:cNvPr id="7" name="Text Placeholder 6"/>
          <p:cNvSpPr>
            <a:spLocks noGrp="1"/>
          </p:cNvSpPr>
          <p:nvPr>
            <p:ph type="body" sz="quarter" idx="3"/>
          </p:nvPr>
        </p:nvSpPr>
        <p:spPr>
          <a:xfrm>
            <a:off x="6172200" y="1084263"/>
            <a:ext cx="5183188" cy="823912"/>
          </a:xfrm>
        </p:spPr>
        <p:txBody>
          <a:bodyPr/>
          <a:lstStyle/>
          <a:p>
            <a:r>
              <a:rPr lang="en-US" dirty="0" smtClean="0"/>
              <a:t>Demand among expatriates</a:t>
            </a:r>
            <a:endParaRPr lang="en-US" dirty="0"/>
          </a:p>
        </p:txBody>
      </p:sp>
      <p:sp>
        <p:nvSpPr>
          <p:cNvPr id="8" name="Content Placeholder 7"/>
          <p:cNvSpPr>
            <a:spLocks noGrp="1"/>
          </p:cNvSpPr>
          <p:nvPr>
            <p:ph sz="quarter" idx="4"/>
          </p:nvPr>
        </p:nvSpPr>
        <p:spPr>
          <a:xfrm>
            <a:off x="6172200" y="2147887"/>
            <a:ext cx="5183188" cy="3684588"/>
          </a:xfrm>
        </p:spPr>
        <p:txBody>
          <a:bodyPr>
            <a:normAutofit/>
          </a:bodyPr>
          <a:lstStyle/>
          <a:p>
            <a:pPr lvl="0" algn="just">
              <a:buFont typeface="Wingdings" panose="05000000000000000000" pitchFamily="2" charset="2"/>
              <a:buChar char="§"/>
            </a:pPr>
            <a:r>
              <a:rPr lang="en-US" sz="2000" dirty="0" smtClean="0"/>
              <a:t>A growing population of </a:t>
            </a:r>
            <a:r>
              <a:rPr lang="en-US" sz="2000" b="1" dirty="0" smtClean="0"/>
              <a:t>dual wage-earning </a:t>
            </a:r>
            <a:r>
              <a:rPr lang="en-US" sz="2000" dirty="0" smtClean="0"/>
              <a:t>expatriate families with </a:t>
            </a:r>
            <a:r>
              <a:rPr lang="en-US" sz="2000" b="1" dirty="0" smtClean="0"/>
              <a:t>child care </a:t>
            </a:r>
            <a:r>
              <a:rPr lang="en-US" sz="2000" dirty="0" smtClean="0"/>
              <a:t>needs and a demand for professional housekeepers who require little supervision.  </a:t>
            </a:r>
          </a:p>
          <a:p>
            <a:pPr marL="0" indent="0">
              <a:buNone/>
            </a:pPr>
            <a:endParaRPr lang="en-US" sz="2000" dirty="0"/>
          </a:p>
        </p:txBody>
      </p:sp>
      <p:sp>
        <p:nvSpPr>
          <p:cNvPr id="9" name="Rectangle 8"/>
          <p:cNvSpPr/>
          <p:nvPr/>
        </p:nvSpPr>
        <p:spPr>
          <a:xfrm>
            <a:off x="1" y="0"/>
            <a:ext cx="12192000" cy="896112"/>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t>   Two explanations</a:t>
            </a:r>
            <a:endParaRPr lang="en-US" sz="3200" dirty="0"/>
          </a:p>
        </p:txBody>
      </p:sp>
      <p:pic>
        <p:nvPicPr>
          <p:cNvPr id="11" name="Picture 10"/>
          <p:cNvPicPr>
            <a:picLocks noChangeAspect="1"/>
          </p:cNvPicPr>
          <p:nvPr/>
        </p:nvPicPr>
        <p:blipFill>
          <a:blip r:embed="rId2">
            <a:grayscl/>
          </a:blip>
          <a:stretch>
            <a:fillRect/>
          </a:stretch>
        </p:blipFill>
        <p:spPr>
          <a:xfrm>
            <a:off x="8041840" y="3262910"/>
            <a:ext cx="2170438" cy="2751500"/>
          </a:xfrm>
          <a:prstGeom prst="rect">
            <a:avLst/>
          </a:prstGeom>
        </p:spPr>
      </p:pic>
      <p:pic>
        <p:nvPicPr>
          <p:cNvPr id="12" name="Picture 11"/>
          <p:cNvPicPr>
            <a:picLocks noChangeAspect="1"/>
          </p:cNvPicPr>
          <p:nvPr/>
        </p:nvPicPr>
        <p:blipFill>
          <a:blip r:embed="rId3">
            <a:grayscl/>
          </a:blip>
          <a:stretch>
            <a:fillRect/>
          </a:stretch>
        </p:blipFill>
        <p:spPr>
          <a:xfrm>
            <a:off x="2086224" y="4700458"/>
            <a:ext cx="2664913" cy="1313952"/>
          </a:xfrm>
          <a:prstGeom prst="rect">
            <a:avLst/>
          </a:prstGeom>
        </p:spPr>
      </p:pic>
    </p:spTree>
    <p:extLst>
      <p:ext uri="{BB962C8B-B14F-4D97-AF65-F5344CB8AC3E}">
        <p14:creationId xmlns:p14="http://schemas.microsoft.com/office/powerpoint/2010/main" val="40028551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660</TotalTime>
  <Words>3570</Words>
  <Application>Microsoft Office PowerPoint</Application>
  <PresentationFormat>Widescreen</PresentationFormat>
  <Paragraphs>441</Paragraphs>
  <Slides>39</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39</vt:i4>
      </vt:variant>
    </vt:vector>
  </HeadingPairs>
  <TitlesOfParts>
    <vt:vector size="47" baseType="lpstr">
      <vt:lpstr>Arial</vt:lpstr>
      <vt:lpstr>Calibri</vt:lpstr>
      <vt:lpstr>Calibri </vt:lpstr>
      <vt:lpstr>Calibri Light</vt:lpstr>
      <vt:lpstr>Symbol</vt:lpstr>
      <vt:lpstr>Times New Roman</vt:lpstr>
      <vt:lpstr>Wingdings</vt:lpstr>
      <vt:lpstr>Office Theme</vt:lpstr>
      <vt:lpstr>The Future of Domestic Work in the GCC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Future of Domestic Work in the GCC</dc:title>
  <dc:creator>Marie Jose</dc:creator>
  <cp:lastModifiedBy>Isra Rehman</cp:lastModifiedBy>
  <cp:revision>52</cp:revision>
  <dcterms:created xsi:type="dcterms:W3CDTF">2018-05-06T10:52:54Z</dcterms:created>
  <dcterms:modified xsi:type="dcterms:W3CDTF">2018-05-17T08:46:38Z</dcterms:modified>
</cp:coreProperties>
</file>