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9" r:id="rId3"/>
    <p:sldId id="264" r:id="rId4"/>
    <p:sldId id="265" r:id="rId5"/>
    <p:sldId id="257" r:id="rId6"/>
    <p:sldId id="325" r:id="rId7"/>
    <p:sldId id="258" r:id="rId8"/>
    <p:sldId id="481" r:id="rId9"/>
    <p:sldId id="267" r:id="rId10"/>
    <p:sldId id="553" r:id="rId11"/>
    <p:sldId id="559" r:id="rId12"/>
    <p:sldId id="542" r:id="rId13"/>
    <p:sldId id="541" r:id="rId14"/>
    <p:sldId id="563" r:id="rId15"/>
    <p:sldId id="334" r:id="rId16"/>
    <p:sldId id="564" r:id="rId17"/>
    <p:sldId id="565" r:id="rId18"/>
    <p:sldId id="343" r:id="rId19"/>
    <p:sldId id="562" r:id="rId20"/>
    <p:sldId id="480" r:id="rId21"/>
    <p:sldId id="548" r:id="rId22"/>
    <p:sldId id="557" r:id="rId23"/>
    <p:sldId id="556" r:id="rId24"/>
    <p:sldId id="549" r:id="rId25"/>
    <p:sldId id="54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C9B22EB4-6F5E-4CB9-B66F-43050A1731AC}">
          <p14:sldIdLst>
            <p14:sldId id="256"/>
          </p14:sldIdLst>
        </p14:section>
        <p14:section name="Global" id="{A8056B84-70AE-4061-96B5-CDD87484147B}">
          <p14:sldIdLst>
            <p14:sldId id="259"/>
          </p14:sldIdLst>
        </p14:section>
        <p14:section name="GCC" id="{F308AF7C-8E1E-4050-9A98-D28CF27192A1}">
          <p14:sldIdLst>
            <p14:sldId id="264"/>
            <p14:sldId id="265"/>
          </p14:sldIdLst>
        </p14:section>
        <p14:section name="Methodology" id="{4FB2B64B-3BEA-48BB-A873-445E1B78E4F3}">
          <p14:sldIdLst>
            <p14:sldId id="257"/>
            <p14:sldId id="325"/>
            <p14:sldId id="258"/>
            <p14:sldId id="481"/>
            <p14:sldId id="267"/>
            <p14:sldId id="553"/>
            <p14:sldId id="559"/>
            <p14:sldId id="542"/>
            <p14:sldId id="541"/>
            <p14:sldId id="563"/>
          </p14:sldIdLst>
        </p14:section>
        <p14:section name="CoD" id="{2CB0D35F-3D83-4A2D-B7CC-42144B9FAE66}">
          <p14:sldIdLst>
            <p14:sldId id="334"/>
            <p14:sldId id="564"/>
            <p14:sldId id="565"/>
            <p14:sldId id="343"/>
          </p14:sldIdLst>
        </p14:section>
        <p14:section name="CoO" id="{A43296AE-27D2-4691-871E-A36B7EAF0720}">
          <p14:sldIdLst>
            <p14:sldId id="562"/>
            <p14:sldId id="480"/>
            <p14:sldId id="548"/>
            <p14:sldId id="557"/>
            <p14:sldId id="556"/>
            <p14:sldId id="549"/>
            <p14:sldId id="54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600"/>
    <a:srgbClr val="FFB125"/>
    <a:srgbClr val="FFCB6D"/>
    <a:srgbClr val="FFE5B4"/>
    <a:srgbClr val="FFB347"/>
    <a:srgbClr val="CC5500"/>
    <a:srgbClr val="4472C4"/>
    <a:srgbClr val="F28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7" autoAdjust="0"/>
    <p:restoredTop sz="86182" autoAdjust="0"/>
  </p:normalViewPr>
  <p:slideViewPr>
    <p:cSldViewPr snapToGrid="0">
      <p:cViewPr varScale="1">
        <p:scale>
          <a:sx n="54" d="100"/>
          <a:sy n="54" d="100"/>
        </p:scale>
        <p:origin x="2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oecd-my.sharepoint.com/personal/helena_cravinho_oecd_org/Documents/ADD/Graphs_SMS_paper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Number of employers reporting difficulties filling roles (in Percent)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9067856069792817E-2"/>
          <c:y val="0.24018968323292048"/>
          <c:w val="0.94186428786041432"/>
          <c:h val="0.6391994128274616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employers reporting difficulties filling roles</c:v>
                </c:pt>
              </c:strCache>
            </c:strRef>
          </c:tx>
          <c:spPr>
            <a:ln w="34925" cap="rnd">
              <a:solidFill>
                <a:schemeClr val="lt1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2018</c:v>
                </c:pt>
                <c:pt idx="4">
                  <c:v>2019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36</c:v>
                </c:pt>
                <c:pt idx="1">
                  <c:v>38</c:v>
                </c:pt>
                <c:pt idx="2">
                  <c:v>40</c:v>
                </c:pt>
                <c:pt idx="3">
                  <c:v>45</c:v>
                </c:pt>
                <c:pt idx="4">
                  <c:v>54</c:v>
                </c:pt>
                <c:pt idx="5">
                  <c:v>69</c:v>
                </c:pt>
                <c:pt idx="6">
                  <c:v>75</c:v>
                </c:pt>
                <c:pt idx="7">
                  <c:v>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FA-48CD-9EC6-AADB3F0AB5E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smooth val="0"/>
        <c:axId val="1104414943"/>
        <c:axId val="1099011055"/>
      </c:lineChart>
      <c:catAx>
        <c:axId val="11044149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1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9011055"/>
        <c:crosses val="autoZero"/>
        <c:auto val="1"/>
        <c:lblAlgn val="ctr"/>
        <c:lblOffset val="100"/>
        <c:noMultiLvlLbl val="0"/>
      </c:catAx>
      <c:valAx>
        <c:axId val="109901105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044149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03B-4EDE-B011-C8A1AD34ED4F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03B-4EDE-B011-C8A1AD34ED4F}"/>
              </c:ext>
            </c:extLst>
          </c:dPt>
          <c:dPt>
            <c:idx val="2"/>
            <c:bubble3D val="0"/>
            <c:spPr>
              <a:solidFill>
                <a:srgbClr val="E9ED3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03B-4EDE-B011-C8A1AD34ED4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03B-4EDE-B011-C8A1AD34ED4F}"/>
              </c:ext>
            </c:extLst>
          </c:dPt>
          <c:dPt>
            <c:idx val="4"/>
            <c:bubble3D val="0"/>
            <c:spPr>
              <a:solidFill>
                <a:srgbClr val="F66EC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03B-4EDE-B011-C8A1AD34ED4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03B-4EDE-B011-C8A1AD34ED4F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'Skill level'!$E$1:$J$1</c:f>
              <c:strCache>
                <c:ptCount val="6"/>
                <c:pt idx="0">
                  <c:v>High</c:v>
                </c:pt>
                <c:pt idx="1">
                  <c:v>Mid and High</c:v>
                </c:pt>
                <c:pt idx="2">
                  <c:v>Mid</c:v>
                </c:pt>
                <c:pt idx="3">
                  <c:v>Low and Mid</c:v>
                </c:pt>
                <c:pt idx="4">
                  <c:v>Low</c:v>
                </c:pt>
                <c:pt idx="5">
                  <c:v>Unspecified</c:v>
                </c:pt>
              </c:strCache>
            </c:strRef>
          </c:cat>
          <c:val>
            <c:numRef>
              <c:f>'Skill level'!$E$2:$J$2</c:f>
              <c:numCache>
                <c:formatCode>General</c:formatCode>
                <c:ptCount val="6"/>
                <c:pt idx="0">
                  <c:v>20</c:v>
                </c:pt>
                <c:pt idx="1">
                  <c:v>5</c:v>
                </c:pt>
                <c:pt idx="2">
                  <c:v>16</c:v>
                </c:pt>
                <c:pt idx="3">
                  <c:v>3</c:v>
                </c:pt>
                <c:pt idx="4">
                  <c:v>10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3B-4EDE-B011-C8A1AD34ED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826105070199559E-2"/>
          <c:y val="0.93348591842686335"/>
          <c:w val="0.86347789859600887"/>
          <c:h val="6.65140815731366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Where</a:t>
            </a:r>
            <a:r>
              <a:rPr lang="en-US" sz="1200" baseline="0" dirty="0"/>
              <a:t> is the Digital Skills Gap the Widest?</a:t>
            </a:r>
            <a:endParaRPr 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9067856069792817E-2"/>
          <c:y val="0.24018968323292048"/>
          <c:w val="0.94186428786041432"/>
          <c:h val="0.639199412827461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4472C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Education &amp; Training</c:v>
                </c:pt>
                <c:pt idx="1">
                  <c:v>Public Administration</c:v>
                </c:pt>
                <c:pt idx="2">
                  <c:v>Health Care</c:v>
                </c:pt>
                <c:pt idx="3">
                  <c:v>Construction</c:v>
                </c:pt>
                <c:pt idx="4">
                  <c:v>Manufacturing</c:v>
                </c:pt>
                <c:pt idx="5">
                  <c:v>Prof., Sci., &amp; Tech. Services</c:v>
                </c:pt>
                <c:pt idx="6">
                  <c:v>Extraction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0.45600000000000002</c:v>
                </c:pt>
                <c:pt idx="1">
                  <c:v>0.42499999999999999</c:v>
                </c:pt>
                <c:pt idx="2">
                  <c:v>0.41299999999999998</c:v>
                </c:pt>
                <c:pt idx="3" formatCode="0%">
                  <c:v>0.28999999999999998</c:v>
                </c:pt>
                <c:pt idx="4">
                  <c:v>0.247</c:v>
                </c:pt>
                <c:pt idx="5">
                  <c:v>0.24299999999999999</c:v>
                </c:pt>
                <c:pt idx="6" formatCode="0%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3C-45E4-9543-793732C0B8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04414943"/>
        <c:axId val="1099011055"/>
      </c:barChart>
      <c:catAx>
        <c:axId val="110441494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/>
            </a:solidFill>
            <a:round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1200" b="0" i="0" u="none" strike="noStrike" kern="1200" spc="1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9011055"/>
        <c:crosses val="autoZero"/>
        <c:auto val="0"/>
        <c:lblAlgn val="ctr"/>
        <c:lblOffset val="100"/>
        <c:noMultiLvlLbl val="0"/>
      </c:catAx>
      <c:valAx>
        <c:axId val="1099011055"/>
        <c:scaling>
          <c:orientation val="minMax"/>
        </c:scaling>
        <c:delete val="1"/>
        <c:axPos val="t"/>
        <c:numFmt formatCode="0.00%" sourceLinked="1"/>
        <c:majorTickMark val="none"/>
        <c:minorTickMark val="none"/>
        <c:tickLblPos val="nextTo"/>
        <c:crossAx val="11044149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0" dirty="0">
                <a:solidFill>
                  <a:srgbClr val="002060"/>
                </a:solidFill>
              </a:rPr>
              <a:t>Top</a:t>
            </a:r>
            <a:r>
              <a:rPr lang="en-GB" b="0" baseline="0" dirty="0">
                <a:solidFill>
                  <a:srgbClr val="002060"/>
                </a:solidFill>
              </a:rPr>
              <a:t> academic qualifications sought in candidate</a:t>
            </a:r>
            <a:endParaRPr lang="en-GB" b="1" baseline="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GB" sz="1100" b="0" dirty="0">
                <a:solidFill>
                  <a:srgbClr val="002060"/>
                </a:solidFill>
              </a:rPr>
              <a:t>(Bayt.com and YouGov 2023)</a:t>
            </a:r>
            <a:endParaRPr lang="en-GB" b="0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GCC</c:v>
                </c:pt>
              </c:strCache>
            </c:strRef>
          </c:tx>
          <c:spPr>
            <a:solidFill>
              <a:srgbClr val="4472C4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1B9-4825-AA14-B1CAC4E299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Engineering</c:v>
                </c:pt>
                <c:pt idx="1">
                  <c:v>Business Management</c:v>
                </c:pt>
                <c:pt idx="2">
                  <c:v>ICT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0.23</c:v>
                </c:pt>
                <c:pt idx="1">
                  <c:v>0.23</c:v>
                </c:pt>
                <c:pt idx="2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B9-4825-AA14-B1CAC4E29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77264384"/>
        <c:axId val="1842978736"/>
      </c:barChart>
      <c:catAx>
        <c:axId val="47726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4472C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2978736"/>
        <c:crosses val="autoZero"/>
        <c:auto val="1"/>
        <c:lblAlgn val="ctr"/>
        <c:lblOffset val="100"/>
        <c:noMultiLvlLbl val="0"/>
      </c:catAx>
      <c:valAx>
        <c:axId val="18429787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77264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77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UAE</c:v>
                </c:pt>
              </c:strCache>
            </c:strRef>
          </c:tx>
          <c:spPr>
            <a:ln>
              <a:solidFill>
                <a:srgbClr val="4472C4"/>
              </a:solidFill>
            </a:ln>
            <a:scene3d>
              <a:camera prst="orthographicFront"/>
              <a:lightRig rig="threePt" dir="t"/>
            </a:scene3d>
          </c:spPr>
          <c:dPt>
            <c:idx val="0"/>
            <c:bubble3D val="0"/>
            <c:spPr>
              <a:solidFill>
                <a:srgbClr val="4472C4"/>
              </a:solidFill>
              <a:ln>
                <a:solidFill>
                  <a:srgbClr val="4472C4"/>
                </a:solidFill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1-C257-4D90-B5F4-30558A55C03A}"/>
              </c:ext>
            </c:extLst>
          </c:dPt>
          <c:dPt>
            <c:idx val="1"/>
            <c:bubble3D val="0"/>
            <c:spPr>
              <a:solidFill>
                <a:schemeClr val="bg1">
                  <a:alpha val="21000"/>
                </a:schemeClr>
              </a:solidFill>
              <a:ln>
                <a:solidFill>
                  <a:srgbClr val="4472C4"/>
                </a:solidFill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3-C257-4D90-B5F4-30558A55C03A}"/>
              </c:ext>
            </c:extLst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lack</c:v>
                </c:pt>
                <c:pt idx="1">
                  <c:v>no lack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0.46</c:v>
                </c:pt>
                <c:pt idx="1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57-4D90-B5F4-30558A55C03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7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UAE</c:v>
                </c:pt>
              </c:strCache>
            </c:strRef>
          </c:tx>
          <c:spPr>
            <a:ln>
              <a:solidFill>
                <a:srgbClr val="4472C4"/>
              </a:solidFill>
            </a:ln>
            <a:scene3d>
              <a:camera prst="orthographicFront"/>
              <a:lightRig rig="threePt" dir="t"/>
            </a:scene3d>
          </c:spPr>
          <c:dPt>
            <c:idx val="0"/>
            <c:bubble3D val="0"/>
            <c:spPr>
              <a:solidFill>
                <a:srgbClr val="4472C4"/>
              </a:solidFill>
              <a:ln>
                <a:solidFill>
                  <a:srgbClr val="4472C4"/>
                </a:solidFill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1-C257-4D90-B5F4-30558A55C03A}"/>
              </c:ext>
            </c:extLst>
          </c:dPt>
          <c:dPt>
            <c:idx val="1"/>
            <c:bubble3D val="0"/>
            <c:spPr>
              <a:solidFill>
                <a:schemeClr val="bg1">
                  <a:alpha val="21000"/>
                </a:schemeClr>
              </a:solidFill>
              <a:ln>
                <a:solidFill>
                  <a:srgbClr val="4472C4"/>
                </a:solidFill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3-C257-4D90-B5F4-30558A55C03A}"/>
              </c:ext>
            </c:extLst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lack</c:v>
                </c:pt>
                <c:pt idx="1">
                  <c:v>no lack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0.57999999999999996</c:v>
                </c:pt>
                <c:pt idx="1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57-4D90-B5F4-30558A55C03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7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UAE</c:v>
                </c:pt>
              </c:strCache>
            </c:strRef>
          </c:tx>
          <c:spPr>
            <a:ln>
              <a:solidFill>
                <a:srgbClr val="4472C4"/>
              </a:solidFill>
            </a:ln>
            <a:scene3d>
              <a:camera prst="orthographicFront"/>
              <a:lightRig rig="threePt" dir="t"/>
            </a:scene3d>
          </c:spPr>
          <c:dPt>
            <c:idx val="0"/>
            <c:bubble3D val="0"/>
            <c:spPr>
              <a:solidFill>
                <a:srgbClr val="4472C4"/>
              </a:solidFill>
              <a:ln>
                <a:solidFill>
                  <a:srgbClr val="4472C4"/>
                </a:solidFill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1-C257-4D90-B5F4-30558A55C03A}"/>
              </c:ext>
            </c:extLst>
          </c:dPt>
          <c:dPt>
            <c:idx val="1"/>
            <c:bubble3D val="0"/>
            <c:spPr>
              <a:solidFill>
                <a:schemeClr val="bg1">
                  <a:alpha val="21000"/>
                </a:schemeClr>
              </a:solidFill>
              <a:ln>
                <a:solidFill>
                  <a:srgbClr val="4472C4"/>
                </a:solidFill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3-C257-4D90-B5F4-30558A55C03A}"/>
              </c:ext>
            </c:extLst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lack</c:v>
                </c:pt>
                <c:pt idx="1">
                  <c:v>no lack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57-4D90-B5F4-30558A55C03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7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UAE</c:v>
                </c:pt>
              </c:strCache>
            </c:strRef>
          </c:tx>
          <c:spPr>
            <a:ln>
              <a:solidFill>
                <a:srgbClr val="4472C4"/>
              </a:solidFill>
            </a:ln>
            <a:scene3d>
              <a:camera prst="orthographicFront"/>
              <a:lightRig rig="threePt" dir="t"/>
            </a:scene3d>
          </c:spPr>
          <c:dPt>
            <c:idx val="0"/>
            <c:bubble3D val="0"/>
            <c:spPr>
              <a:solidFill>
                <a:srgbClr val="4472C4"/>
              </a:solidFill>
              <a:ln>
                <a:solidFill>
                  <a:srgbClr val="4472C4"/>
                </a:solidFill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1-C257-4D90-B5F4-30558A55C03A}"/>
              </c:ext>
            </c:extLst>
          </c:dPt>
          <c:dPt>
            <c:idx val="1"/>
            <c:bubble3D val="0"/>
            <c:spPr>
              <a:solidFill>
                <a:schemeClr val="bg1">
                  <a:alpha val="21000"/>
                </a:schemeClr>
              </a:solidFill>
              <a:ln>
                <a:solidFill>
                  <a:srgbClr val="4472C4"/>
                </a:solidFill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3-C257-4D90-B5F4-30558A55C03A}"/>
              </c:ext>
            </c:extLst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lack</c:v>
                </c:pt>
                <c:pt idx="1">
                  <c:v>no lack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0.75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57-4D90-B5F4-30558A55C03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7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  <a:ln>
              <a:solidFill>
                <a:srgbClr val="00924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'Start Period'!$J$1:$L$1</c:f>
              <c:strCache>
                <c:ptCount val="3"/>
                <c:pt idx="0">
                  <c:v>Prior to 2010</c:v>
                </c:pt>
                <c:pt idx="1">
                  <c:v>2010-2018</c:v>
                </c:pt>
                <c:pt idx="2">
                  <c:v>2019-2023</c:v>
                </c:pt>
              </c:strCache>
            </c:strRef>
          </c:cat>
          <c:val>
            <c:numRef>
              <c:f>'Start Period'!$J$2:$L$2</c:f>
              <c:numCache>
                <c:formatCode>General</c:formatCode>
                <c:ptCount val="3"/>
                <c:pt idx="0">
                  <c:v>11</c:v>
                </c:pt>
                <c:pt idx="1">
                  <c:v>23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AF-464F-8C3D-83F12DAC14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49296016"/>
        <c:axId val="1307598640"/>
      </c:barChart>
      <c:catAx>
        <c:axId val="164929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7598640"/>
        <c:crosses val="autoZero"/>
        <c:auto val="1"/>
        <c:lblAlgn val="ctr"/>
        <c:lblOffset val="100"/>
        <c:noMultiLvlLbl val="0"/>
      </c:catAx>
      <c:valAx>
        <c:axId val="1307598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9296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9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12700" cap="flat" cmpd="sng" algn="ctr">
        <a:solidFill>
          <a:schemeClr val="lt1"/>
        </a:solidFill>
        <a:round/>
      </a:ln>
    </cs:spPr>
    <cs:defRPr sz="1197" kern="1200" spc="10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9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12700" cap="flat" cmpd="sng" algn="ctr">
        <a:solidFill>
          <a:schemeClr val="lt1"/>
        </a:solidFill>
        <a:round/>
      </a:ln>
    </cs:spPr>
    <cs:defRPr sz="1197" kern="1200" spc="10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729AA9-2F57-4C20-B9F6-39771CB74B5B}" type="doc">
      <dgm:prSet loTypeId="urn:microsoft.com/office/officeart/2005/8/layout/matrix3" loCatId="matrix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GB"/>
        </a:p>
      </dgm:t>
    </dgm:pt>
    <dgm:pt modelId="{370785B1-1864-45C0-94F0-9C131759084D}">
      <dgm:prSet phldrT="[Text]" custT="1"/>
      <dgm:spPr/>
      <dgm:t>
        <a:bodyPr/>
        <a:lstStyle/>
        <a:p>
          <a:r>
            <a:rPr lang="en-GB" sz="2000" noProof="0"/>
            <a:t>Immigration helps reduce skills mismatches</a:t>
          </a:r>
        </a:p>
      </dgm:t>
    </dgm:pt>
    <dgm:pt modelId="{1FF5972A-6B0C-4702-ABF1-D05CC884FADC}" type="parTrans" cxnId="{07AEC84B-C84B-4DE3-AFB6-E2817B80E560}">
      <dgm:prSet/>
      <dgm:spPr/>
      <dgm:t>
        <a:bodyPr/>
        <a:lstStyle/>
        <a:p>
          <a:endParaRPr lang="en-GB" sz="2000"/>
        </a:p>
      </dgm:t>
    </dgm:pt>
    <dgm:pt modelId="{1AF79338-2646-4B29-9EFD-0BC5392FD924}" type="sibTrans" cxnId="{07AEC84B-C84B-4DE3-AFB6-E2817B80E560}">
      <dgm:prSet/>
      <dgm:spPr/>
      <dgm:t>
        <a:bodyPr/>
        <a:lstStyle/>
        <a:p>
          <a:endParaRPr lang="en-GB" sz="2000"/>
        </a:p>
      </dgm:t>
    </dgm:pt>
    <dgm:pt modelId="{F84F05A3-4247-4B99-96AB-0283E8C66086}">
      <dgm:prSet phldrT="[Text]" custT="1"/>
      <dgm:spPr/>
      <dgm:t>
        <a:bodyPr/>
        <a:lstStyle/>
        <a:p>
          <a:r>
            <a:rPr lang="en-GB" sz="2000" noProof="0"/>
            <a:t>Immigrants expand the domestic market</a:t>
          </a:r>
        </a:p>
      </dgm:t>
    </dgm:pt>
    <dgm:pt modelId="{64C355DD-F595-419E-8AE5-4B5FBFCDE599}" type="parTrans" cxnId="{6D2EB6D2-553B-4184-A5D1-4ED9D1904116}">
      <dgm:prSet/>
      <dgm:spPr/>
      <dgm:t>
        <a:bodyPr/>
        <a:lstStyle/>
        <a:p>
          <a:endParaRPr lang="en-GB" sz="2000"/>
        </a:p>
      </dgm:t>
    </dgm:pt>
    <dgm:pt modelId="{5F0709CC-E39A-4A24-9EAA-2B691BE6B393}" type="sibTrans" cxnId="{6D2EB6D2-553B-4184-A5D1-4ED9D1904116}">
      <dgm:prSet/>
      <dgm:spPr/>
      <dgm:t>
        <a:bodyPr/>
        <a:lstStyle/>
        <a:p>
          <a:endParaRPr lang="en-GB" sz="2000"/>
        </a:p>
      </dgm:t>
    </dgm:pt>
    <dgm:pt modelId="{FC9AF29A-20F5-459A-955B-C1ED4410C66B}">
      <dgm:prSet phldrT="[Text]" custT="1"/>
      <dgm:spPr/>
      <dgm:t>
        <a:bodyPr/>
        <a:lstStyle/>
        <a:p>
          <a:r>
            <a:rPr lang="en-GB" sz="2000" noProof="0"/>
            <a:t>Immigrants contribute to financing social protection systems</a:t>
          </a:r>
        </a:p>
      </dgm:t>
    </dgm:pt>
    <dgm:pt modelId="{ACABAEE2-65A6-42BF-9C67-BB25625A225D}" type="parTrans" cxnId="{26F3CABC-BC85-42F9-82BB-334DA219A44D}">
      <dgm:prSet/>
      <dgm:spPr/>
      <dgm:t>
        <a:bodyPr/>
        <a:lstStyle/>
        <a:p>
          <a:endParaRPr lang="en-GB" sz="2000"/>
        </a:p>
      </dgm:t>
    </dgm:pt>
    <dgm:pt modelId="{00095E7A-55C8-4D52-B955-2894D29618A3}" type="sibTrans" cxnId="{26F3CABC-BC85-42F9-82BB-334DA219A44D}">
      <dgm:prSet/>
      <dgm:spPr/>
      <dgm:t>
        <a:bodyPr/>
        <a:lstStyle/>
        <a:p>
          <a:endParaRPr lang="en-GB" sz="2000"/>
        </a:p>
      </dgm:t>
    </dgm:pt>
    <dgm:pt modelId="{A54C9EB2-EB49-42C7-B0BA-D282CA64E7CE}">
      <dgm:prSet phldrT="[Text]" custT="1"/>
      <dgm:spPr/>
      <dgm:t>
        <a:bodyPr/>
        <a:lstStyle/>
        <a:p>
          <a:r>
            <a:rPr lang="en-GB" sz="1800" noProof="0" dirty="0"/>
            <a:t>Immigration can lead to increased innovation &amp; entrepreneurship</a:t>
          </a:r>
        </a:p>
      </dgm:t>
    </dgm:pt>
    <dgm:pt modelId="{C9D04BDB-C96D-49C4-A839-661F530D3027}" type="parTrans" cxnId="{0568B2F0-2D69-4F30-95B8-8701A3E19958}">
      <dgm:prSet/>
      <dgm:spPr/>
      <dgm:t>
        <a:bodyPr/>
        <a:lstStyle/>
        <a:p>
          <a:endParaRPr lang="en-GB" sz="2000"/>
        </a:p>
      </dgm:t>
    </dgm:pt>
    <dgm:pt modelId="{79CE7E60-D762-4D96-8F3C-94043BB610A5}" type="sibTrans" cxnId="{0568B2F0-2D69-4F30-95B8-8701A3E19958}">
      <dgm:prSet/>
      <dgm:spPr/>
      <dgm:t>
        <a:bodyPr/>
        <a:lstStyle/>
        <a:p>
          <a:endParaRPr lang="en-GB" sz="2000"/>
        </a:p>
      </dgm:t>
    </dgm:pt>
    <dgm:pt modelId="{FF536A51-03C5-4E74-B1C3-A3B8B81AAB77}" type="pres">
      <dgm:prSet presAssocID="{62729AA9-2F57-4C20-B9F6-39771CB74B5B}" presName="matrix" presStyleCnt="0">
        <dgm:presLayoutVars>
          <dgm:chMax val="1"/>
          <dgm:dir/>
          <dgm:resizeHandles val="exact"/>
        </dgm:presLayoutVars>
      </dgm:prSet>
      <dgm:spPr/>
    </dgm:pt>
    <dgm:pt modelId="{4888EC4F-BB07-4A2D-A092-BFC67D50D2EB}" type="pres">
      <dgm:prSet presAssocID="{62729AA9-2F57-4C20-B9F6-39771CB74B5B}" presName="diamond" presStyleLbl="bgShp" presStyleIdx="0" presStyleCnt="1"/>
      <dgm:spPr/>
    </dgm:pt>
    <dgm:pt modelId="{29F9F143-F6E1-4B5B-B01C-2D7C5D35D327}" type="pres">
      <dgm:prSet presAssocID="{62729AA9-2F57-4C20-B9F6-39771CB74B5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D5C6A26-2346-41E4-8456-2B4059EA0C04}" type="pres">
      <dgm:prSet presAssocID="{62729AA9-2F57-4C20-B9F6-39771CB74B5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6BA9FB3-50F5-4FD3-8E8D-65C3034E50B1}" type="pres">
      <dgm:prSet presAssocID="{62729AA9-2F57-4C20-B9F6-39771CB74B5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55B5EF2-47E5-4A51-AF46-5B5C4BA36C2A}" type="pres">
      <dgm:prSet presAssocID="{62729AA9-2F57-4C20-B9F6-39771CB74B5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D9ACD21C-67B3-4441-81C5-E41328003C87}" type="presOf" srcId="{370785B1-1864-45C0-94F0-9C131759084D}" destId="{29F9F143-F6E1-4B5B-B01C-2D7C5D35D327}" srcOrd="0" destOrd="0" presId="urn:microsoft.com/office/officeart/2005/8/layout/matrix3"/>
    <dgm:cxn modelId="{C865A769-4EC7-40F2-BFF7-19E3593B9E05}" type="presOf" srcId="{FC9AF29A-20F5-459A-955B-C1ED4410C66B}" destId="{16BA9FB3-50F5-4FD3-8E8D-65C3034E50B1}" srcOrd="0" destOrd="0" presId="urn:microsoft.com/office/officeart/2005/8/layout/matrix3"/>
    <dgm:cxn modelId="{07AEC84B-C84B-4DE3-AFB6-E2817B80E560}" srcId="{62729AA9-2F57-4C20-B9F6-39771CB74B5B}" destId="{370785B1-1864-45C0-94F0-9C131759084D}" srcOrd="0" destOrd="0" parTransId="{1FF5972A-6B0C-4702-ABF1-D05CC884FADC}" sibTransId="{1AF79338-2646-4B29-9EFD-0BC5392FD924}"/>
    <dgm:cxn modelId="{6290D996-D05E-468E-806C-498EFC4B72CD}" type="presOf" srcId="{62729AA9-2F57-4C20-B9F6-39771CB74B5B}" destId="{FF536A51-03C5-4E74-B1C3-A3B8B81AAB77}" srcOrd="0" destOrd="0" presId="urn:microsoft.com/office/officeart/2005/8/layout/matrix3"/>
    <dgm:cxn modelId="{9816B8AB-C057-4BD1-9D8D-479096245344}" type="presOf" srcId="{A54C9EB2-EB49-42C7-B0BA-D282CA64E7CE}" destId="{E55B5EF2-47E5-4A51-AF46-5B5C4BA36C2A}" srcOrd="0" destOrd="0" presId="urn:microsoft.com/office/officeart/2005/8/layout/matrix3"/>
    <dgm:cxn modelId="{26F3CABC-BC85-42F9-82BB-334DA219A44D}" srcId="{62729AA9-2F57-4C20-B9F6-39771CB74B5B}" destId="{FC9AF29A-20F5-459A-955B-C1ED4410C66B}" srcOrd="2" destOrd="0" parTransId="{ACABAEE2-65A6-42BF-9C67-BB25625A225D}" sibTransId="{00095E7A-55C8-4D52-B955-2894D29618A3}"/>
    <dgm:cxn modelId="{B360D4C4-1227-420E-B6F7-820EEBA6293E}" type="presOf" srcId="{F84F05A3-4247-4B99-96AB-0283E8C66086}" destId="{2D5C6A26-2346-41E4-8456-2B4059EA0C04}" srcOrd="0" destOrd="0" presId="urn:microsoft.com/office/officeart/2005/8/layout/matrix3"/>
    <dgm:cxn modelId="{6D2EB6D2-553B-4184-A5D1-4ED9D1904116}" srcId="{62729AA9-2F57-4C20-B9F6-39771CB74B5B}" destId="{F84F05A3-4247-4B99-96AB-0283E8C66086}" srcOrd="1" destOrd="0" parTransId="{64C355DD-F595-419E-8AE5-4B5FBFCDE599}" sibTransId="{5F0709CC-E39A-4A24-9EAA-2B691BE6B393}"/>
    <dgm:cxn modelId="{0568B2F0-2D69-4F30-95B8-8701A3E19958}" srcId="{62729AA9-2F57-4C20-B9F6-39771CB74B5B}" destId="{A54C9EB2-EB49-42C7-B0BA-D282CA64E7CE}" srcOrd="3" destOrd="0" parTransId="{C9D04BDB-C96D-49C4-A839-661F530D3027}" sibTransId="{79CE7E60-D762-4D96-8F3C-94043BB610A5}"/>
    <dgm:cxn modelId="{7656A13A-C120-49E1-8473-0CF40321FEE7}" type="presParOf" srcId="{FF536A51-03C5-4E74-B1C3-A3B8B81AAB77}" destId="{4888EC4F-BB07-4A2D-A092-BFC67D50D2EB}" srcOrd="0" destOrd="0" presId="urn:microsoft.com/office/officeart/2005/8/layout/matrix3"/>
    <dgm:cxn modelId="{F3E586E6-C3AC-4F7B-83A6-C90D5331E0D0}" type="presParOf" srcId="{FF536A51-03C5-4E74-B1C3-A3B8B81AAB77}" destId="{29F9F143-F6E1-4B5B-B01C-2D7C5D35D327}" srcOrd="1" destOrd="0" presId="urn:microsoft.com/office/officeart/2005/8/layout/matrix3"/>
    <dgm:cxn modelId="{4FCF80CA-1F7E-4314-AF08-CD4B2BFBD8A3}" type="presParOf" srcId="{FF536A51-03C5-4E74-B1C3-A3B8B81AAB77}" destId="{2D5C6A26-2346-41E4-8456-2B4059EA0C04}" srcOrd="2" destOrd="0" presId="urn:microsoft.com/office/officeart/2005/8/layout/matrix3"/>
    <dgm:cxn modelId="{FFA83F54-D162-474E-B8D6-4E987EEF97C0}" type="presParOf" srcId="{FF536A51-03C5-4E74-B1C3-A3B8B81AAB77}" destId="{16BA9FB3-50F5-4FD3-8E8D-65C3034E50B1}" srcOrd="3" destOrd="0" presId="urn:microsoft.com/office/officeart/2005/8/layout/matrix3"/>
    <dgm:cxn modelId="{2CAD8448-048F-47A5-9156-01E61F895643}" type="presParOf" srcId="{FF536A51-03C5-4E74-B1C3-A3B8B81AAB77}" destId="{E55B5EF2-47E5-4A51-AF46-5B5C4BA36C2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729AA9-2F57-4C20-B9F6-39771CB74B5B}" type="doc">
      <dgm:prSet loTypeId="urn:microsoft.com/office/officeart/2005/8/layout/matrix3" loCatId="matrix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370785B1-1864-45C0-94F0-9C131759084D}">
      <dgm:prSet phldrT="[Text]"/>
      <dgm:spPr/>
      <dgm:t>
        <a:bodyPr/>
        <a:lstStyle/>
        <a:p>
          <a:r>
            <a:rPr lang="en-GB" noProof="0"/>
            <a:t>Emigration acts as a safety valve for the labour market</a:t>
          </a:r>
        </a:p>
      </dgm:t>
    </dgm:pt>
    <dgm:pt modelId="{1FF5972A-6B0C-4702-ABF1-D05CC884FADC}" type="parTrans" cxnId="{07AEC84B-C84B-4DE3-AFB6-E2817B80E560}">
      <dgm:prSet/>
      <dgm:spPr/>
      <dgm:t>
        <a:bodyPr/>
        <a:lstStyle/>
        <a:p>
          <a:endParaRPr lang="en-GB"/>
        </a:p>
      </dgm:t>
    </dgm:pt>
    <dgm:pt modelId="{1AF79338-2646-4B29-9EFD-0BC5392FD924}" type="sibTrans" cxnId="{07AEC84B-C84B-4DE3-AFB6-E2817B80E560}">
      <dgm:prSet/>
      <dgm:spPr/>
      <dgm:t>
        <a:bodyPr/>
        <a:lstStyle/>
        <a:p>
          <a:endParaRPr lang="en-GB"/>
        </a:p>
      </dgm:t>
    </dgm:pt>
    <dgm:pt modelId="{F84F05A3-4247-4B99-96AB-0283E8C66086}">
      <dgm:prSet phldrT="[Text]"/>
      <dgm:spPr/>
      <dgm:t>
        <a:bodyPr/>
        <a:lstStyle/>
        <a:p>
          <a:r>
            <a:rPr lang="en-GB" noProof="0"/>
            <a:t>Remittances represent a source of finance for development</a:t>
          </a:r>
        </a:p>
      </dgm:t>
    </dgm:pt>
    <dgm:pt modelId="{64C355DD-F595-419E-8AE5-4B5FBFCDE599}" type="parTrans" cxnId="{6D2EB6D2-553B-4184-A5D1-4ED9D1904116}">
      <dgm:prSet/>
      <dgm:spPr/>
      <dgm:t>
        <a:bodyPr/>
        <a:lstStyle/>
        <a:p>
          <a:endParaRPr lang="en-GB"/>
        </a:p>
      </dgm:t>
    </dgm:pt>
    <dgm:pt modelId="{5F0709CC-E39A-4A24-9EAA-2B691BE6B393}" type="sibTrans" cxnId="{6D2EB6D2-553B-4184-A5D1-4ED9D1904116}">
      <dgm:prSet/>
      <dgm:spPr/>
      <dgm:t>
        <a:bodyPr/>
        <a:lstStyle/>
        <a:p>
          <a:endParaRPr lang="en-GB"/>
        </a:p>
      </dgm:t>
    </dgm:pt>
    <dgm:pt modelId="{FC9AF29A-20F5-459A-955B-C1ED4410C66B}">
      <dgm:prSet phldrT="[Text]"/>
      <dgm:spPr/>
      <dgm:t>
        <a:bodyPr/>
        <a:lstStyle/>
        <a:p>
          <a:r>
            <a:rPr lang="en-GB" noProof="0"/>
            <a:t>Diasporas are an enabler for social development</a:t>
          </a:r>
        </a:p>
      </dgm:t>
    </dgm:pt>
    <dgm:pt modelId="{ACABAEE2-65A6-42BF-9C67-BB25625A225D}" type="parTrans" cxnId="{26F3CABC-BC85-42F9-82BB-334DA219A44D}">
      <dgm:prSet/>
      <dgm:spPr/>
      <dgm:t>
        <a:bodyPr/>
        <a:lstStyle/>
        <a:p>
          <a:endParaRPr lang="en-GB"/>
        </a:p>
      </dgm:t>
    </dgm:pt>
    <dgm:pt modelId="{00095E7A-55C8-4D52-B955-2894D29618A3}" type="sibTrans" cxnId="{26F3CABC-BC85-42F9-82BB-334DA219A44D}">
      <dgm:prSet/>
      <dgm:spPr/>
      <dgm:t>
        <a:bodyPr/>
        <a:lstStyle/>
        <a:p>
          <a:endParaRPr lang="en-GB"/>
        </a:p>
      </dgm:t>
    </dgm:pt>
    <dgm:pt modelId="{A54C9EB2-EB49-42C7-B0BA-D282CA64E7CE}">
      <dgm:prSet phldrT="[Text]"/>
      <dgm:spPr/>
      <dgm:t>
        <a:bodyPr/>
        <a:lstStyle/>
        <a:p>
          <a:r>
            <a:rPr lang="fr-FR"/>
            <a:t>Brain circulation </a:t>
          </a:r>
          <a:r>
            <a:rPr lang="fr-FR" err="1"/>
            <a:t>helps</a:t>
          </a:r>
          <a:r>
            <a:rPr lang="fr-FR"/>
            <a:t> </a:t>
          </a:r>
          <a:r>
            <a:rPr lang="fr-FR" err="1"/>
            <a:t>strengthen</a:t>
          </a:r>
          <a:r>
            <a:rPr lang="fr-FR"/>
            <a:t> </a:t>
          </a:r>
          <a:r>
            <a:rPr lang="en-GB" noProof="0"/>
            <a:t>human</a:t>
          </a:r>
          <a:r>
            <a:rPr lang="fr-FR"/>
            <a:t> capital &amp; innovation</a:t>
          </a:r>
          <a:endParaRPr lang="en-GB" noProof="0"/>
        </a:p>
      </dgm:t>
    </dgm:pt>
    <dgm:pt modelId="{C9D04BDB-C96D-49C4-A839-661F530D3027}" type="parTrans" cxnId="{0568B2F0-2D69-4F30-95B8-8701A3E19958}">
      <dgm:prSet/>
      <dgm:spPr/>
      <dgm:t>
        <a:bodyPr/>
        <a:lstStyle/>
        <a:p>
          <a:endParaRPr lang="en-GB"/>
        </a:p>
      </dgm:t>
    </dgm:pt>
    <dgm:pt modelId="{79CE7E60-D762-4D96-8F3C-94043BB610A5}" type="sibTrans" cxnId="{0568B2F0-2D69-4F30-95B8-8701A3E19958}">
      <dgm:prSet/>
      <dgm:spPr/>
      <dgm:t>
        <a:bodyPr/>
        <a:lstStyle/>
        <a:p>
          <a:endParaRPr lang="en-GB"/>
        </a:p>
      </dgm:t>
    </dgm:pt>
    <dgm:pt modelId="{FF536A51-03C5-4E74-B1C3-A3B8B81AAB77}" type="pres">
      <dgm:prSet presAssocID="{62729AA9-2F57-4C20-B9F6-39771CB74B5B}" presName="matrix" presStyleCnt="0">
        <dgm:presLayoutVars>
          <dgm:chMax val="1"/>
          <dgm:dir/>
          <dgm:resizeHandles val="exact"/>
        </dgm:presLayoutVars>
      </dgm:prSet>
      <dgm:spPr/>
    </dgm:pt>
    <dgm:pt modelId="{4888EC4F-BB07-4A2D-A092-BFC67D50D2EB}" type="pres">
      <dgm:prSet presAssocID="{62729AA9-2F57-4C20-B9F6-39771CB74B5B}" presName="diamond" presStyleLbl="bgShp" presStyleIdx="0" presStyleCnt="1"/>
      <dgm:spPr/>
    </dgm:pt>
    <dgm:pt modelId="{29F9F143-F6E1-4B5B-B01C-2D7C5D35D327}" type="pres">
      <dgm:prSet presAssocID="{62729AA9-2F57-4C20-B9F6-39771CB74B5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D5C6A26-2346-41E4-8456-2B4059EA0C04}" type="pres">
      <dgm:prSet presAssocID="{62729AA9-2F57-4C20-B9F6-39771CB74B5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6BA9FB3-50F5-4FD3-8E8D-65C3034E50B1}" type="pres">
      <dgm:prSet presAssocID="{62729AA9-2F57-4C20-B9F6-39771CB74B5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55B5EF2-47E5-4A51-AF46-5B5C4BA36C2A}" type="pres">
      <dgm:prSet presAssocID="{62729AA9-2F57-4C20-B9F6-39771CB74B5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7062063-C12F-43A0-9BD4-F1076C05075C}" type="presOf" srcId="{A54C9EB2-EB49-42C7-B0BA-D282CA64E7CE}" destId="{E55B5EF2-47E5-4A51-AF46-5B5C4BA36C2A}" srcOrd="0" destOrd="0" presId="urn:microsoft.com/office/officeart/2005/8/layout/matrix3"/>
    <dgm:cxn modelId="{07AEC84B-C84B-4DE3-AFB6-E2817B80E560}" srcId="{62729AA9-2F57-4C20-B9F6-39771CB74B5B}" destId="{370785B1-1864-45C0-94F0-9C131759084D}" srcOrd="0" destOrd="0" parTransId="{1FF5972A-6B0C-4702-ABF1-D05CC884FADC}" sibTransId="{1AF79338-2646-4B29-9EFD-0BC5392FD924}"/>
    <dgm:cxn modelId="{D05CAD83-6C04-4996-94EA-2563A28F5F42}" type="presOf" srcId="{370785B1-1864-45C0-94F0-9C131759084D}" destId="{29F9F143-F6E1-4B5B-B01C-2D7C5D35D327}" srcOrd="0" destOrd="0" presId="urn:microsoft.com/office/officeart/2005/8/layout/matrix3"/>
    <dgm:cxn modelId="{5C78F7A6-0AF6-499D-A996-AD32ED736C4E}" type="presOf" srcId="{FC9AF29A-20F5-459A-955B-C1ED4410C66B}" destId="{16BA9FB3-50F5-4FD3-8E8D-65C3034E50B1}" srcOrd="0" destOrd="0" presId="urn:microsoft.com/office/officeart/2005/8/layout/matrix3"/>
    <dgm:cxn modelId="{58C351AE-EF62-45FE-8503-8AEDD055A881}" type="presOf" srcId="{F84F05A3-4247-4B99-96AB-0283E8C66086}" destId="{2D5C6A26-2346-41E4-8456-2B4059EA0C04}" srcOrd="0" destOrd="0" presId="urn:microsoft.com/office/officeart/2005/8/layout/matrix3"/>
    <dgm:cxn modelId="{F31D76B5-9961-4979-962D-9FF76D80EF16}" type="presOf" srcId="{62729AA9-2F57-4C20-B9F6-39771CB74B5B}" destId="{FF536A51-03C5-4E74-B1C3-A3B8B81AAB77}" srcOrd="0" destOrd="0" presId="urn:microsoft.com/office/officeart/2005/8/layout/matrix3"/>
    <dgm:cxn modelId="{26F3CABC-BC85-42F9-82BB-334DA219A44D}" srcId="{62729AA9-2F57-4C20-B9F6-39771CB74B5B}" destId="{FC9AF29A-20F5-459A-955B-C1ED4410C66B}" srcOrd="2" destOrd="0" parTransId="{ACABAEE2-65A6-42BF-9C67-BB25625A225D}" sibTransId="{00095E7A-55C8-4D52-B955-2894D29618A3}"/>
    <dgm:cxn modelId="{6D2EB6D2-553B-4184-A5D1-4ED9D1904116}" srcId="{62729AA9-2F57-4C20-B9F6-39771CB74B5B}" destId="{F84F05A3-4247-4B99-96AB-0283E8C66086}" srcOrd="1" destOrd="0" parTransId="{64C355DD-F595-419E-8AE5-4B5FBFCDE599}" sibTransId="{5F0709CC-E39A-4A24-9EAA-2B691BE6B393}"/>
    <dgm:cxn modelId="{0568B2F0-2D69-4F30-95B8-8701A3E19958}" srcId="{62729AA9-2F57-4C20-B9F6-39771CB74B5B}" destId="{A54C9EB2-EB49-42C7-B0BA-D282CA64E7CE}" srcOrd="3" destOrd="0" parTransId="{C9D04BDB-C96D-49C4-A839-661F530D3027}" sibTransId="{79CE7E60-D762-4D96-8F3C-94043BB610A5}"/>
    <dgm:cxn modelId="{F4E00F71-00E8-47A3-9D93-177619A766BC}" type="presParOf" srcId="{FF536A51-03C5-4E74-B1C3-A3B8B81AAB77}" destId="{4888EC4F-BB07-4A2D-A092-BFC67D50D2EB}" srcOrd="0" destOrd="0" presId="urn:microsoft.com/office/officeart/2005/8/layout/matrix3"/>
    <dgm:cxn modelId="{F83063FE-9CC9-4D81-80AE-6A73D7FD348C}" type="presParOf" srcId="{FF536A51-03C5-4E74-B1C3-A3B8B81AAB77}" destId="{29F9F143-F6E1-4B5B-B01C-2D7C5D35D327}" srcOrd="1" destOrd="0" presId="urn:microsoft.com/office/officeart/2005/8/layout/matrix3"/>
    <dgm:cxn modelId="{23DD6182-179C-4546-A02D-4FD38D3AA126}" type="presParOf" srcId="{FF536A51-03C5-4E74-B1C3-A3B8B81AAB77}" destId="{2D5C6A26-2346-41E4-8456-2B4059EA0C04}" srcOrd="2" destOrd="0" presId="urn:microsoft.com/office/officeart/2005/8/layout/matrix3"/>
    <dgm:cxn modelId="{1C91AECE-12AB-4DD5-8BD7-918E6214C902}" type="presParOf" srcId="{FF536A51-03C5-4E74-B1C3-A3B8B81AAB77}" destId="{16BA9FB3-50F5-4FD3-8E8D-65C3034E50B1}" srcOrd="3" destOrd="0" presId="urn:microsoft.com/office/officeart/2005/8/layout/matrix3"/>
    <dgm:cxn modelId="{D1788E44-970A-4130-B2C8-461494C199FA}" type="presParOf" srcId="{FF536A51-03C5-4E74-B1C3-A3B8B81AAB77}" destId="{E55B5EF2-47E5-4A51-AF46-5B5C4BA36C2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729AA9-2F57-4C20-B9F6-39771CB74B5B}" type="doc">
      <dgm:prSet loTypeId="urn:microsoft.com/office/officeart/2005/8/layout/matrix3" loCatId="matrix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370785B1-1864-45C0-94F0-9C131759084D}">
      <dgm:prSet phldrT="[Text]"/>
      <dgm:spPr/>
      <dgm:t>
        <a:bodyPr/>
        <a:lstStyle/>
        <a:p>
          <a:pPr rtl="0"/>
          <a:r>
            <a:rPr lang="en-GB" noProof="0" dirty="0">
              <a:latin typeface="Arial"/>
            </a:rPr>
            <a:t>Labour</a:t>
          </a:r>
          <a:r>
            <a:rPr lang="en-GB" noProof="0" dirty="0"/>
            <a:t> market</a:t>
          </a:r>
          <a:r>
            <a:rPr lang="en-GB" noProof="0" dirty="0">
              <a:latin typeface="Arial"/>
            </a:rPr>
            <a:t> assessments: </a:t>
          </a:r>
        </a:p>
        <a:p>
          <a:pPr rtl="0"/>
          <a:r>
            <a:rPr lang="en-GB" noProof="0" dirty="0">
              <a:latin typeface="Arial"/>
            </a:rPr>
            <a:t>73%</a:t>
          </a:r>
          <a:endParaRPr lang="en-GB" noProof="0" dirty="0"/>
        </a:p>
      </dgm:t>
    </dgm:pt>
    <dgm:pt modelId="{1FF5972A-6B0C-4702-ABF1-D05CC884FADC}" type="parTrans" cxnId="{07AEC84B-C84B-4DE3-AFB6-E2817B80E560}">
      <dgm:prSet/>
      <dgm:spPr/>
      <dgm:t>
        <a:bodyPr/>
        <a:lstStyle/>
        <a:p>
          <a:endParaRPr lang="en-GB"/>
        </a:p>
      </dgm:t>
    </dgm:pt>
    <dgm:pt modelId="{1AF79338-2646-4B29-9EFD-0BC5392FD924}" type="sibTrans" cxnId="{07AEC84B-C84B-4DE3-AFB6-E2817B80E560}">
      <dgm:prSet/>
      <dgm:spPr/>
      <dgm:t>
        <a:bodyPr/>
        <a:lstStyle/>
        <a:p>
          <a:endParaRPr lang="en-GB"/>
        </a:p>
      </dgm:t>
    </dgm:pt>
    <dgm:pt modelId="{F84F05A3-4247-4B99-96AB-0283E8C66086}">
      <dgm:prSet phldrT="[Text]"/>
      <dgm:spPr/>
      <dgm:t>
        <a:bodyPr/>
        <a:lstStyle/>
        <a:p>
          <a:pPr rtl="0"/>
          <a:r>
            <a:rPr lang="en-GB" noProof="0" dirty="0"/>
            <a:t>Remittances</a:t>
          </a:r>
          <a:r>
            <a:rPr lang="en-GB" noProof="0" dirty="0">
              <a:latin typeface="Arial"/>
            </a:rPr>
            <a:t> &amp; financial inclusion: </a:t>
          </a:r>
        </a:p>
        <a:p>
          <a:pPr rtl="0"/>
          <a:r>
            <a:rPr lang="en-GB" noProof="0" dirty="0">
              <a:latin typeface="Arial"/>
            </a:rPr>
            <a:t>9%</a:t>
          </a:r>
        </a:p>
      </dgm:t>
    </dgm:pt>
    <dgm:pt modelId="{64C355DD-F595-419E-8AE5-4B5FBFCDE599}" type="parTrans" cxnId="{6D2EB6D2-553B-4184-A5D1-4ED9D1904116}">
      <dgm:prSet/>
      <dgm:spPr/>
      <dgm:t>
        <a:bodyPr/>
        <a:lstStyle/>
        <a:p>
          <a:endParaRPr lang="en-GB"/>
        </a:p>
      </dgm:t>
    </dgm:pt>
    <dgm:pt modelId="{5F0709CC-E39A-4A24-9EAA-2B691BE6B393}" type="sibTrans" cxnId="{6D2EB6D2-553B-4184-A5D1-4ED9D1904116}">
      <dgm:prSet/>
      <dgm:spPr/>
      <dgm:t>
        <a:bodyPr/>
        <a:lstStyle/>
        <a:p>
          <a:endParaRPr lang="en-GB"/>
        </a:p>
      </dgm:t>
    </dgm:pt>
    <dgm:pt modelId="{5FA9BC27-35C4-4B23-8A16-4F0875074042}">
      <dgm:prSet phldr="0"/>
      <dgm:spPr/>
      <dgm:t>
        <a:bodyPr/>
        <a:lstStyle/>
        <a:p>
          <a:pPr rtl="0"/>
          <a:r>
            <a:rPr lang="en-GB" noProof="0" dirty="0">
              <a:latin typeface="Arial"/>
            </a:rPr>
            <a:t>Diaspora</a:t>
          </a:r>
          <a:r>
            <a:rPr lang="en-GB" dirty="0">
              <a:latin typeface="Arial"/>
            </a:rPr>
            <a:t> stakeholders:</a:t>
          </a:r>
        </a:p>
        <a:p>
          <a:pPr rtl="0"/>
          <a:r>
            <a:rPr lang="en-GB" dirty="0">
              <a:latin typeface="Arial"/>
            </a:rPr>
            <a:t> 9%</a:t>
          </a:r>
        </a:p>
      </dgm:t>
    </dgm:pt>
    <dgm:pt modelId="{4DE8EAA8-79B2-49EA-A38B-685DB8AC092A}" type="parTrans" cxnId="{77B28FD5-F3D8-4B1D-9A06-7F229B152747}">
      <dgm:prSet/>
      <dgm:spPr/>
    </dgm:pt>
    <dgm:pt modelId="{7852FF35-E857-43BF-9FC1-4E9B3BF2141E}" type="sibTrans" cxnId="{77B28FD5-F3D8-4B1D-9A06-7F229B152747}">
      <dgm:prSet/>
      <dgm:spPr/>
    </dgm:pt>
    <dgm:pt modelId="{AFD2EFB1-D2A6-4837-83B8-F1ADF5A9D19D}">
      <dgm:prSet phldr="0"/>
      <dgm:spPr/>
      <dgm:t>
        <a:bodyPr/>
        <a:lstStyle/>
        <a:p>
          <a:pPr rtl="0"/>
          <a:r>
            <a:rPr lang="en-GB" dirty="0">
              <a:latin typeface="Arial"/>
            </a:rPr>
            <a:t>Return &amp; reintegration:</a:t>
          </a:r>
        </a:p>
        <a:p>
          <a:pPr rtl="0"/>
          <a:r>
            <a:rPr lang="en-GB" dirty="0">
              <a:latin typeface="Arial"/>
            </a:rPr>
            <a:t> 54%</a:t>
          </a:r>
          <a:endParaRPr lang="en-GB" dirty="0"/>
        </a:p>
      </dgm:t>
    </dgm:pt>
    <dgm:pt modelId="{6BB78711-A392-47AB-B930-1E65EFCAD03C}" type="parTrans" cxnId="{EA50657E-B32E-4294-9ED7-4FBB483613B4}">
      <dgm:prSet/>
      <dgm:spPr/>
    </dgm:pt>
    <dgm:pt modelId="{55A24E76-6E8D-4C4E-8508-885B4B76B065}" type="sibTrans" cxnId="{EA50657E-B32E-4294-9ED7-4FBB483613B4}">
      <dgm:prSet/>
      <dgm:spPr/>
    </dgm:pt>
    <dgm:pt modelId="{FF536A51-03C5-4E74-B1C3-A3B8B81AAB77}" type="pres">
      <dgm:prSet presAssocID="{62729AA9-2F57-4C20-B9F6-39771CB74B5B}" presName="matrix" presStyleCnt="0">
        <dgm:presLayoutVars>
          <dgm:chMax val="1"/>
          <dgm:dir/>
          <dgm:resizeHandles val="exact"/>
        </dgm:presLayoutVars>
      </dgm:prSet>
      <dgm:spPr/>
    </dgm:pt>
    <dgm:pt modelId="{4888EC4F-BB07-4A2D-A092-BFC67D50D2EB}" type="pres">
      <dgm:prSet presAssocID="{62729AA9-2F57-4C20-B9F6-39771CB74B5B}" presName="diamond" presStyleLbl="bgShp" presStyleIdx="0" presStyleCnt="1"/>
      <dgm:spPr/>
    </dgm:pt>
    <dgm:pt modelId="{29F9F143-F6E1-4B5B-B01C-2D7C5D35D327}" type="pres">
      <dgm:prSet presAssocID="{62729AA9-2F57-4C20-B9F6-39771CB74B5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D5C6A26-2346-41E4-8456-2B4059EA0C04}" type="pres">
      <dgm:prSet presAssocID="{62729AA9-2F57-4C20-B9F6-39771CB74B5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6BA9FB3-50F5-4FD3-8E8D-65C3034E50B1}" type="pres">
      <dgm:prSet presAssocID="{62729AA9-2F57-4C20-B9F6-39771CB74B5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55B5EF2-47E5-4A51-AF46-5B5C4BA36C2A}" type="pres">
      <dgm:prSet presAssocID="{62729AA9-2F57-4C20-B9F6-39771CB74B5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1B52D27-3861-476B-8043-AF0642E47BE2}" type="presOf" srcId="{5FA9BC27-35C4-4B23-8A16-4F0875074042}" destId="{16BA9FB3-50F5-4FD3-8E8D-65C3034E50B1}" srcOrd="0" destOrd="0" presId="urn:microsoft.com/office/officeart/2005/8/layout/matrix3"/>
    <dgm:cxn modelId="{07AEC84B-C84B-4DE3-AFB6-E2817B80E560}" srcId="{62729AA9-2F57-4C20-B9F6-39771CB74B5B}" destId="{370785B1-1864-45C0-94F0-9C131759084D}" srcOrd="0" destOrd="0" parTransId="{1FF5972A-6B0C-4702-ABF1-D05CC884FADC}" sibTransId="{1AF79338-2646-4B29-9EFD-0BC5392FD924}"/>
    <dgm:cxn modelId="{F0442A73-21B5-4C83-820C-9C89500CB26F}" type="presOf" srcId="{370785B1-1864-45C0-94F0-9C131759084D}" destId="{29F9F143-F6E1-4B5B-B01C-2D7C5D35D327}" srcOrd="0" destOrd="0" presId="urn:microsoft.com/office/officeart/2005/8/layout/matrix3"/>
    <dgm:cxn modelId="{EA50657E-B32E-4294-9ED7-4FBB483613B4}" srcId="{62729AA9-2F57-4C20-B9F6-39771CB74B5B}" destId="{AFD2EFB1-D2A6-4837-83B8-F1ADF5A9D19D}" srcOrd="3" destOrd="0" parTransId="{6BB78711-A392-47AB-B930-1E65EFCAD03C}" sibTransId="{55A24E76-6E8D-4C4E-8508-885B4B76B065}"/>
    <dgm:cxn modelId="{F31D76B5-9961-4979-962D-9FF76D80EF16}" type="presOf" srcId="{62729AA9-2F57-4C20-B9F6-39771CB74B5B}" destId="{FF536A51-03C5-4E74-B1C3-A3B8B81AAB77}" srcOrd="0" destOrd="0" presId="urn:microsoft.com/office/officeart/2005/8/layout/matrix3"/>
    <dgm:cxn modelId="{130FFAC7-E634-465E-BABA-9965EA35EB55}" type="presOf" srcId="{AFD2EFB1-D2A6-4837-83B8-F1ADF5A9D19D}" destId="{E55B5EF2-47E5-4A51-AF46-5B5C4BA36C2A}" srcOrd="0" destOrd="0" presId="urn:microsoft.com/office/officeart/2005/8/layout/matrix3"/>
    <dgm:cxn modelId="{6D2EB6D2-553B-4184-A5D1-4ED9D1904116}" srcId="{62729AA9-2F57-4C20-B9F6-39771CB74B5B}" destId="{F84F05A3-4247-4B99-96AB-0283E8C66086}" srcOrd="1" destOrd="0" parTransId="{64C355DD-F595-419E-8AE5-4B5FBFCDE599}" sibTransId="{5F0709CC-E39A-4A24-9EAA-2B691BE6B393}"/>
    <dgm:cxn modelId="{77B28FD5-F3D8-4B1D-9A06-7F229B152747}" srcId="{62729AA9-2F57-4C20-B9F6-39771CB74B5B}" destId="{5FA9BC27-35C4-4B23-8A16-4F0875074042}" srcOrd="2" destOrd="0" parTransId="{4DE8EAA8-79B2-49EA-A38B-685DB8AC092A}" sibTransId="{7852FF35-E857-43BF-9FC1-4E9B3BF2141E}"/>
    <dgm:cxn modelId="{3725A7FF-CA19-49D0-BFD2-8C0AB30FBC95}" type="presOf" srcId="{F84F05A3-4247-4B99-96AB-0283E8C66086}" destId="{2D5C6A26-2346-41E4-8456-2B4059EA0C04}" srcOrd="0" destOrd="0" presId="urn:microsoft.com/office/officeart/2005/8/layout/matrix3"/>
    <dgm:cxn modelId="{1A1939AC-6AB9-4CD4-8831-332F3C9A0748}" type="presParOf" srcId="{FF536A51-03C5-4E74-B1C3-A3B8B81AAB77}" destId="{4888EC4F-BB07-4A2D-A092-BFC67D50D2EB}" srcOrd="0" destOrd="0" presId="urn:microsoft.com/office/officeart/2005/8/layout/matrix3"/>
    <dgm:cxn modelId="{E12C9F73-AF6E-4A36-BA36-4A83D85F657D}" type="presParOf" srcId="{FF536A51-03C5-4E74-B1C3-A3B8B81AAB77}" destId="{29F9F143-F6E1-4B5B-B01C-2D7C5D35D327}" srcOrd="1" destOrd="0" presId="urn:microsoft.com/office/officeart/2005/8/layout/matrix3"/>
    <dgm:cxn modelId="{6C67A075-961B-4883-A00B-12D65FC567AD}" type="presParOf" srcId="{FF536A51-03C5-4E74-B1C3-A3B8B81AAB77}" destId="{2D5C6A26-2346-41E4-8456-2B4059EA0C04}" srcOrd="2" destOrd="0" presId="urn:microsoft.com/office/officeart/2005/8/layout/matrix3"/>
    <dgm:cxn modelId="{BAC3CD2E-9065-4A65-9117-F5DED31A6664}" type="presParOf" srcId="{FF536A51-03C5-4E74-B1C3-A3B8B81AAB77}" destId="{16BA9FB3-50F5-4FD3-8E8D-65C3034E50B1}" srcOrd="3" destOrd="0" presId="urn:microsoft.com/office/officeart/2005/8/layout/matrix3"/>
    <dgm:cxn modelId="{DCF8CF74-B5D8-464E-A0E0-A291D3479448}" type="presParOf" srcId="{FF536A51-03C5-4E74-B1C3-A3B8B81AAB77}" destId="{E55B5EF2-47E5-4A51-AF46-5B5C4BA36C2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BCBF33-1F08-4709-B724-B6BFE827D14A}" type="doc">
      <dgm:prSet loTypeId="urn:microsoft.com/office/officeart/2011/layout/RadialPictureList" loCatId="officeonlin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21E4A61-6F6D-43DB-8358-DA6FECF6C06B}">
      <dgm:prSet phldrT="[Text]"/>
      <dgm:spPr/>
      <dgm:t>
        <a:bodyPr/>
        <a:lstStyle/>
        <a:p>
          <a:r>
            <a:rPr lang="en-GB" dirty="0"/>
            <a:t>Capacity Building</a:t>
          </a:r>
          <a:endParaRPr lang="en-US" dirty="0"/>
        </a:p>
      </dgm:t>
    </dgm:pt>
    <dgm:pt modelId="{881B8854-6972-46DA-A252-BCED58C6BAB8}" type="parTrans" cxnId="{C91574A2-26E8-4500-B0DC-1EAFEFC5FC7F}">
      <dgm:prSet/>
      <dgm:spPr/>
      <dgm:t>
        <a:bodyPr/>
        <a:lstStyle/>
        <a:p>
          <a:endParaRPr lang="en-US"/>
        </a:p>
      </dgm:t>
    </dgm:pt>
    <dgm:pt modelId="{09279321-5C21-4C4A-80FC-5B64D3E93D02}" type="sibTrans" cxnId="{C91574A2-26E8-4500-B0DC-1EAFEFC5FC7F}">
      <dgm:prSet/>
      <dgm:spPr/>
      <dgm:t>
        <a:bodyPr/>
        <a:lstStyle/>
        <a:p>
          <a:endParaRPr lang="en-US"/>
        </a:p>
      </dgm:t>
    </dgm:pt>
    <dgm:pt modelId="{70262EE4-35F6-4482-BF23-6C1C88674659}">
      <dgm:prSet phldrT="[Text]"/>
      <dgm:spPr/>
      <dgm:t>
        <a:bodyPr/>
        <a:lstStyle/>
        <a:p>
          <a:r>
            <a:rPr lang="en-GB" dirty="0"/>
            <a:t>Education</a:t>
          </a:r>
          <a:endParaRPr lang="en-US" dirty="0"/>
        </a:p>
      </dgm:t>
    </dgm:pt>
    <dgm:pt modelId="{6213845C-C58E-4E9E-9721-DF1DE85EDB94}" type="parTrans" cxnId="{35B98A90-D17A-4A19-AC0A-4A74CBA3083D}">
      <dgm:prSet/>
      <dgm:spPr/>
      <dgm:t>
        <a:bodyPr/>
        <a:lstStyle/>
        <a:p>
          <a:endParaRPr lang="en-US"/>
        </a:p>
      </dgm:t>
    </dgm:pt>
    <dgm:pt modelId="{B7CE5891-6324-4F76-A47B-1C6BE342BBA0}" type="sibTrans" cxnId="{35B98A90-D17A-4A19-AC0A-4A74CBA3083D}">
      <dgm:prSet/>
      <dgm:spPr/>
      <dgm:t>
        <a:bodyPr/>
        <a:lstStyle/>
        <a:p>
          <a:endParaRPr lang="en-US"/>
        </a:p>
      </dgm:t>
    </dgm:pt>
    <dgm:pt modelId="{327023F2-3177-47C8-8B01-7BD7907A8F17}">
      <dgm:prSet phldrT="[Text]"/>
      <dgm:spPr/>
      <dgm:t>
        <a:bodyPr/>
        <a:lstStyle/>
        <a:p>
          <a:r>
            <a:rPr lang="en-GB" dirty="0"/>
            <a:t>Data Management</a:t>
          </a:r>
          <a:endParaRPr lang="en-US" dirty="0"/>
        </a:p>
      </dgm:t>
    </dgm:pt>
    <dgm:pt modelId="{8744B5CF-0A3E-4E0D-89A2-60EF146B89A9}" type="parTrans" cxnId="{1F8A3A8A-1F61-4D05-856F-BA8A3500B9B4}">
      <dgm:prSet/>
      <dgm:spPr/>
      <dgm:t>
        <a:bodyPr/>
        <a:lstStyle/>
        <a:p>
          <a:endParaRPr lang="en-US"/>
        </a:p>
      </dgm:t>
    </dgm:pt>
    <dgm:pt modelId="{C665748C-1B40-45A3-A728-84E8CDCAF476}" type="sibTrans" cxnId="{1F8A3A8A-1F61-4D05-856F-BA8A3500B9B4}">
      <dgm:prSet/>
      <dgm:spPr/>
      <dgm:t>
        <a:bodyPr/>
        <a:lstStyle/>
        <a:p>
          <a:endParaRPr lang="en-US"/>
        </a:p>
      </dgm:t>
    </dgm:pt>
    <dgm:pt modelId="{4FAFD0AD-414D-4283-A070-D12CD1B52FED}">
      <dgm:prSet phldrT="[Text]"/>
      <dgm:spPr/>
      <dgm:t>
        <a:bodyPr/>
        <a:lstStyle/>
        <a:p>
          <a:r>
            <a:rPr lang="en-GB" dirty="0"/>
            <a:t>Institutions: dialogue and exchanges</a:t>
          </a:r>
          <a:endParaRPr lang="en-US" dirty="0"/>
        </a:p>
      </dgm:t>
    </dgm:pt>
    <dgm:pt modelId="{23D58366-8287-49FF-AE2D-80B1EED1F386}" type="sibTrans" cxnId="{21792C7B-790C-42C3-AE1F-0F3E24CC0440}">
      <dgm:prSet/>
      <dgm:spPr/>
      <dgm:t>
        <a:bodyPr/>
        <a:lstStyle/>
        <a:p>
          <a:endParaRPr lang="en-US"/>
        </a:p>
      </dgm:t>
    </dgm:pt>
    <dgm:pt modelId="{FD5C18F6-59EE-44F3-B65E-3F0C6D82AA0F}" type="parTrans" cxnId="{21792C7B-790C-42C3-AE1F-0F3E24CC0440}">
      <dgm:prSet/>
      <dgm:spPr/>
      <dgm:t>
        <a:bodyPr/>
        <a:lstStyle/>
        <a:p>
          <a:endParaRPr lang="en-US"/>
        </a:p>
      </dgm:t>
    </dgm:pt>
    <dgm:pt modelId="{538E57D6-6391-44D7-A690-57DA1B065344}" type="pres">
      <dgm:prSet presAssocID="{22BCBF33-1F08-4709-B724-B6BFE827D14A}" presName="Name0" presStyleCnt="0">
        <dgm:presLayoutVars>
          <dgm:chMax val="1"/>
          <dgm:chPref val="1"/>
          <dgm:dir/>
          <dgm:resizeHandles/>
        </dgm:presLayoutVars>
      </dgm:prSet>
      <dgm:spPr/>
    </dgm:pt>
    <dgm:pt modelId="{0F73D99F-14CD-44B9-B98F-2F165BE7A7C0}" type="pres">
      <dgm:prSet presAssocID="{321E4A61-6F6D-43DB-8358-DA6FECF6C06B}" presName="Parent" presStyleLbl="node1" presStyleIdx="0" presStyleCnt="2">
        <dgm:presLayoutVars>
          <dgm:chMax val="4"/>
          <dgm:chPref val="3"/>
        </dgm:presLayoutVars>
      </dgm:prSet>
      <dgm:spPr/>
    </dgm:pt>
    <dgm:pt modelId="{439D75AD-4580-4C2F-AE18-646B1AC79936}" type="pres">
      <dgm:prSet presAssocID="{70262EE4-35F6-4482-BF23-6C1C88674659}" presName="Accent" presStyleLbl="node1" presStyleIdx="1" presStyleCnt="2"/>
      <dgm:spPr/>
    </dgm:pt>
    <dgm:pt modelId="{BF281FA1-2372-4AB1-B008-68AE24E3CD67}" type="pres">
      <dgm:prSet presAssocID="{70262EE4-35F6-4482-BF23-6C1C88674659}" presName="Image1" presStyleLbl="fgImgPlac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 with solid fill"/>
        </a:ext>
      </dgm:extLst>
    </dgm:pt>
    <dgm:pt modelId="{30835E75-973B-4A2F-8CA8-46F409C08E01}" type="pres">
      <dgm:prSet presAssocID="{70262EE4-35F6-4482-BF23-6C1C88674659}" presName="Child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F9C554E5-1A63-4971-A6C0-58ADAEE4CFE1}" type="pres">
      <dgm:prSet presAssocID="{4FAFD0AD-414D-4283-A070-D12CD1B52FED}" presName="Image2" presStyleCnt="0"/>
      <dgm:spPr/>
    </dgm:pt>
    <dgm:pt modelId="{DBCB1FB9-B3FE-40AA-A835-1487B488F5FF}" type="pres">
      <dgm:prSet presAssocID="{4FAFD0AD-414D-4283-A070-D12CD1B52FED}" presName="Image" presStyleLbl="fgImgPlac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 with solid fill"/>
        </a:ext>
      </dgm:extLst>
    </dgm:pt>
    <dgm:pt modelId="{F2C8CF6F-3357-4B93-803F-979183DAAFED}" type="pres">
      <dgm:prSet presAssocID="{4FAFD0AD-414D-4283-A070-D12CD1B52FED}" presName="Child2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D5A6731C-B10C-414C-B5B3-EDE6362C558F}" type="pres">
      <dgm:prSet presAssocID="{327023F2-3177-47C8-8B01-7BD7907A8F17}" presName="Image3" presStyleCnt="0"/>
      <dgm:spPr/>
    </dgm:pt>
    <dgm:pt modelId="{D68C52DF-D5ED-4EDC-A7D0-AEDAC6116B0D}" type="pres">
      <dgm:prSet presAssocID="{327023F2-3177-47C8-8B01-7BD7907A8F17}" presName="Image" presStyleLbl="fgImgPlac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ternet with solid fill"/>
        </a:ext>
      </dgm:extLst>
    </dgm:pt>
    <dgm:pt modelId="{6C8FA492-BC48-4A28-86CD-F64A1281BF3D}" type="pres">
      <dgm:prSet presAssocID="{327023F2-3177-47C8-8B01-7BD7907A8F17}" presName="Child3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22BF8F4A-ABF7-40A0-B11D-6BFF86CA323A}" type="presOf" srcId="{70262EE4-35F6-4482-BF23-6C1C88674659}" destId="{30835E75-973B-4A2F-8CA8-46F409C08E01}" srcOrd="0" destOrd="0" presId="urn:microsoft.com/office/officeart/2011/layout/RadialPictureList"/>
    <dgm:cxn modelId="{21792C7B-790C-42C3-AE1F-0F3E24CC0440}" srcId="{321E4A61-6F6D-43DB-8358-DA6FECF6C06B}" destId="{4FAFD0AD-414D-4283-A070-D12CD1B52FED}" srcOrd="1" destOrd="0" parTransId="{FD5C18F6-59EE-44F3-B65E-3F0C6D82AA0F}" sibTransId="{23D58366-8287-49FF-AE2D-80B1EED1F386}"/>
    <dgm:cxn modelId="{0E46158A-70E1-450A-876C-11F00B958A01}" type="presOf" srcId="{22BCBF33-1F08-4709-B724-B6BFE827D14A}" destId="{538E57D6-6391-44D7-A690-57DA1B065344}" srcOrd="0" destOrd="0" presId="urn:microsoft.com/office/officeart/2011/layout/RadialPictureList"/>
    <dgm:cxn modelId="{1F8A3A8A-1F61-4D05-856F-BA8A3500B9B4}" srcId="{321E4A61-6F6D-43DB-8358-DA6FECF6C06B}" destId="{327023F2-3177-47C8-8B01-7BD7907A8F17}" srcOrd="2" destOrd="0" parTransId="{8744B5CF-0A3E-4E0D-89A2-60EF146B89A9}" sibTransId="{C665748C-1B40-45A3-A728-84E8CDCAF476}"/>
    <dgm:cxn modelId="{97EF248D-CAC4-4213-856F-6AF737816DB8}" type="presOf" srcId="{327023F2-3177-47C8-8B01-7BD7907A8F17}" destId="{6C8FA492-BC48-4A28-86CD-F64A1281BF3D}" srcOrd="0" destOrd="0" presId="urn:microsoft.com/office/officeart/2011/layout/RadialPictureList"/>
    <dgm:cxn modelId="{35B98A90-D17A-4A19-AC0A-4A74CBA3083D}" srcId="{321E4A61-6F6D-43DB-8358-DA6FECF6C06B}" destId="{70262EE4-35F6-4482-BF23-6C1C88674659}" srcOrd="0" destOrd="0" parTransId="{6213845C-C58E-4E9E-9721-DF1DE85EDB94}" sibTransId="{B7CE5891-6324-4F76-A47B-1C6BE342BBA0}"/>
    <dgm:cxn modelId="{C91574A2-26E8-4500-B0DC-1EAFEFC5FC7F}" srcId="{22BCBF33-1F08-4709-B724-B6BFE827D14A}" destId="{321E4A61-6F6D-43DB-8358-DA6FECF6C06B}" srcOrd="0" destOrd="0" parTransId="{881B8854-6972-46DA-A252-BCED58C6BAB8}" sibTransId="{09279321-5C21-4C4A-80FC-5B64D3E93D02}"/>
    <dgm:cxn modelId="{D871A2AD-0A34-4848-A28C-38D5D12FBD1F}" type="presOf" srcId="{4FAFD0AD-414D-4283-A070-D12CD1B52FED}" destId="{F2C8CF6F-3357-4B93-803F-979183DAAFED}" srcOrd="0" destOrd="0" presId="urn:microsoft.com/office/officeart/2011/layout/RadialPictureList"/>
    <dgm:cxn modelId="{405ADCD7-5B43-4E1D-87EE-D727B1EA1381}" type="presOf" srcId="{321E4A61-6F6D-43DB-8358-DA6FECF6C06B}" destId="{0F73D99F-14CD-44B9-B98F-2F165BE7A7C0}" srcOrd="0" destOrd="0" presId="urn:microsoft.com/office/officeart/2011/layout/RadialPictureList"/>
    <dgm:cxn modelId="{05D3CA26-141E-4A28-8C21-1D892928A81F}" type="presParOf" srcId="{538E57D6-6391-44D7-A690-57DA1B065344}" destId="{0F73D99F-14CD-44B9-B98F-2F165BE7A7C0}" srcOrd="0" destOrd="0" presId="urn:microsoft.com/office/officeart/2011/layout/RadialPictureList"/>
    <dgm:cxn modelId="{43A609A3-0289-4702-8F63-BCF340C7E3ED}" type="presParOf" srcId="{538E57D6-6391-44D7-A690-57DA1B065344}" destId="{439D75AD-4580-4C2F-AE18-646B1AC79936}" srcOrd="1" destOrd="0" presId="urn:microsoft.com/office/officeart/2011/layout/RadialPictureList"/>
    <dgm:cxn modelId="{692F4F4C-C267-44AC-ABDC-58F777E60100}" type="presParOf" srcId="{538E57D6-6391-44D7-A690-57DA1B065344}" destId="{BF281FA1-2372-4AB1-B008-68AE24E3CD67}" srcOrd="2" destOrd="0" presId="urn:microsoft.com/office/officeart/2011/layout/RadialPictureList"/>
    <dgm:cxn modelId="{B5355A33-BEF6-4036-8552-F7A775B8FEC8}" type="presParOf" srcId="{538E57D6-6391-44D7-A690-57DA1B065344}" destId="{30835E75-973B-4A2F-8CA8-46F409C08E01}" srcOrd="3" destOrd="0" presId="urn:microsoft.com/office/officeart/2011/layout/RadialPictureList"/>
    <dgm:cxn modelId="{BA9514EE-867F-4DFD-8B5B-4B8F678C4F81}" type="presParOf" srcId="{538E57D6-6391-44D7-A690-57DA1B065344}" destId="{F9C554E5-1A63-4971-A6C0-58ADAEE4CFE1}" srcOrd="4" destOrd="0" presId="urn:microsoft.com/office/officeart/2011/layout/RadialPictureList"/>
    <dgm:cxn modelId="{15CB5FA5-88D0-4B25-BB6B-E17F8B313EE9}" type="presParOf" srcId="{F9C554E5-1A63-4971-A6C0-58ADAEE4CFE1}" destId="{DBCB1FB9-B3FE-40AA-A835-1487B488F5FF}" srcOrd="0" destOrd="0" presId="urn:microsoft.com/office/officeart/2011/layout/RadialPictureList"/>
    <dgm:cxn modelId="{645A370A-B805-4E2D-BD8A-5655F7135121}" type="presParOf" srcId="{538E57D6-6391-44D7-A690-57DA1B065344}" destId="{F2C8CF6F-3357-4B93-803F-979183DAAFED}" srcOrd="5" destOrd="0" presId="urn:microsoft.com/office/officeart/2011/layout/RadialPictureList"/>
    <dgm:cxn modelId="{3A44A9A1-3D7D-4A2F-8D41-B22A01846152}" type="presParOf" srcId="{538E57D6-6391-44D7-A690-57DA1B065344}" destId="{D5A6731C-B10C-414C-B5B3-EDE6362C558F}" srcOrd="6" destOrd="0" presId="urn:microsoft.com/office/officeart/2011/layout/RadialPictureList"/>
    <dgm:cxn modelId="{DF82171A-3701-4885-AC12-199587CBCAAD}" type="presParOf" srcId="{D5A6731C-B10C-414C-B5B3-EDE6362C558F}" destId="{D68C52DF-D5ED-4EDC-A7D0-AEDAC6116B0D}" srcOrd="0" destOrd="0" presId="urn:microsoft.com/office/officeart/2011/layout/RadialPictureList"/>
    <dgm:cxn modelId="{B1A7A3E3-AC75-4C9E-8073-5CF61EE2633A}" type="presParOf" srcId="{538E57D6-6391-44D7-A690-57DA1B065344}" destId="{6C8FA492-BC48-4A28-86CD-F64A1281BF3D}" srcOrd="7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27E01F8-4D9E-47A1-B26C-9858E69B266F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6E8A756-0B4D-40FA-9A36-BDA5653A8116}">
      <dgm:prSet phldrT="[Text]" custT="1"/>
      <dgm:spPr/>
      <dgm:t>
        <a:bodyPr/>
        <a:lstStyle/>
        <a:p>
          <a:r>
            <a:rPr lang="en-GB" sz="3600" dirty="0"/>
            <a:t>Home Track</a:t>
          </a:r>
          <a:endParaRPr lang="en-US" sz="3600" dirty="0"/>
        </a:p>
      </dgm:t>
    </dgm:pt>
    <dgm:pt modelId="{4BB8BC3C-9BAA-4447-A90E-C651C62A4054}" type="parTrans" cxnId="{C67BD334-1BD3-4F4D-B81C-521400FABCAD}">
      <dgm:prSet/>
      <dgm:spPr/>
      <dgm:t>
        <a:bodyPr/>
        <a:lstStyle/>
        <a:p>
          <a:endParaRPr lang="en-US"/>
        </a:p>
      </dgm:t>
    </dgm:pt>
    <dgm:pt modelId="{7940AEDF-ACB0-460A-859E-7105C14A01D9}" type="sibTrans" cxnId="{C67BD334-1BD3-4F4D-B81C-521400FABCAD}">
      <dgm:prSet/>
      <dgm:spPr/>
      <dgm:t>
        <a:bodyPr/>
        <a:lstStyle/>
        <a:p>
          <a:endParaRPr lang="en-US"/>
        </a:p>
      </dgm:t>
    </dgm:pt>
    <dgm:pt modelId="{2B3B0C37-3ACF-498B-8636-AE9484CF8CB1}">
      <dgm:prSet phldrT="[Text]" custT="1"/>
      <dgm:spPr/>
      <dgm:t>
        <a:bodyPr/>
        <a:lstStyle/>
        <a:p>
          <a:r>
            <a:rPr lang="en-GB" sz="3000" dirty="0"/>
            <a:t>Address skills needs of CoO</a:t>
          </a:r>
          <a:endParaRPr lang="en-US" sz="3000" dirty="0"/>
        </a:p>
      </dgm:t>
    </dgm:pt>
    <dgm:pt modelId="{76D776D2-345D-4C6A-A318-29CF1FF2E350}" type="parTrans" cxnId="{0BB52EE7-A2F7-4BA6-A6A3-9FAE52E5FA6B}">
      <dgm:prSet/>
      <dgm:spPr/>
      <dgm:t>
        <a:bodyPr/>
        <a:lstStyle/>
        <a:p>
          <a:endParaRPr lang="en-US"/>
        </a:p>
      </dgm:t>
    </dgm:pt>
    <dgm:pt modelId="{6EC9D685-AAE7-484F-98A9-32F1C37884E5}" type="sibTrans" cxnId="{0BB52EE7-A2F7-4BA6-A6A3-9FAE52E5FA6B}">
      <dgm:prSet/>
      <dgm:spPr/>
      <dgm:t>
        <a:bodyPr/>
        <a:lstStyle/>
        <a:p>
          <a:endParaRPr lang="en-US"/>
        </a:p>
      </dgm:t>
    </dgm:pt>
    <dgm:pt modelId="{8EE58DBE-0734-49D0-8D76-879F416AEE50}">
      <dgm:prSet phldrT="[Text]" custT="1"/>
      <dgm:spPr/>
      <dgm:t>
        <a:bodyPr/>
        <a:lstStyle/>
        <a:p>
          <a:r>
            <a:rPr lang="en-GB" sz="3600" dirty="0"/>
            <a:t>Away Track</a:t>
          </a:r>
          <a:endParaRPr lang="en-US" sz="3600" dirty="0"/>
        </a:p>
      </dgm:t>
    </dgm:pt>
    <dgm:pt modelId="{AD5E2E96-8CA1-48D3-89B0-E5E5FF1CD9CC}" type="parTrans" cxnId="{16835D40-B7B7-408B-A0EF-2DC6D2F4D60B}">
      <dgm:prSet/>
      <dgm:spPr/>
      <dgm:t>
        <a:bodyPr/>
        <a:lstStyle/>
        <a:p>
          <a:endParaRPr lang="en-US"/>
        </a:p>
      </dgm:t>
    </dgm:pt>
    <dgm:pt modelId="{55817265-3C9D-4834-838D-8B956F00A178}" type="sibTrans" cxnId="{16835D40-B7B7-408B-A0EF-2DC6D2F4D60B}">
      <dgm:prSet/>
      <dgm:spPr/>
      <dgm:t>
        <a:bodyPr/>
        <a:lstStyle/>
        <a:p>
          <a:endParaRPr lang="en-US"/>
        </a:p>
      </dgm:t>
    </dgm:pt>
    <dgm:pt modelId="{039A986B-0291-41B4-BF81-7548E8053899}">
      <dgm:prSet phldrT="[Text]" custT="1"/>
      <dgm:spPr/>
      <dgm:t>
        <a:bodyPr/>
        <a:lstStyle/>
        <a:p>
          <a:r>
            <a:rPr lang="en-GB" sz="3000" dirty="0"/>
            <a:t>Address skills needs of CoD</a:t>
          </a:r>
          <a:endParaRPr lang="en-US" sz="3000" dirty="0"/>
        </a:p>
      </dgm:t>
    </dgm:pt>
    <dgm:pt modelId="{8B21B103-BDD9-40BC-A258-F0782E27163E}" type="parTrans" cxnId="{D091DE67-A1BB-4C5A-9090-8A766C460692}">
      <dgm:prSet/>
      <dgm:spPr/>
      <dgm:t>
        <a:bodyPr/>
        <a:lstStyle/>
        <a:p>
          <a:endParaRPr lang="en-US"/>
        </a:p>
      </dgm:t>
    </dgm:pt>
    <dgm:pt modelId="{0522E7E3-CBC7-4F8B-BF2C-D14E884D8F2F}" type="sibTrans" cxnId="{D091DE67-A1BB-4C5A-9090-8A766C460692}">
      <dgm:prSet/>
      <dgm:spPr/>
      <dgm:t>
        <a:bodyPr/>
        <a:lstStyle/>
        <a:p>
          <a:endParaRPr lang="en-US"/>
        </a:p>
      </dgm:t>
    </dgm:pt>
    <dgm:pt modelId="{12B33630-9F7D-4CEC-83AA-D016CEC86B12}">
      <dgm:prSet phldrT="[Text]" custT="1"/>
      <dgm:spPr/>
      <dgm:t>
        <a:bodyPr/>
        <a:lstStyle/>
        <a:p>
          <a:r>
            <a:rPr lang="en-GB" sz="3000" dirty="0"/>
            <a:t>Cultural and language training</a:t>
          </a:r>
          <a:endParaRPr lang="en-US" sz="3000" dirty="0"/>
        </a:p>
      </dgm:t>
    </dgm:pt>
    <dgm:pt modelId="{E9523572-2C25-4B0C-87F1-136ACB15506F}" type="parTrans" cxnId="{085E3040-5507-4F32-95FF-7C3E4BABCCE9}">
      <dgm:prSet/>
      <dgm:spPr/>
      <dgm:t>
        <a:bodyPr/>
        <a:lstStyle/>
        <a:p>
          <a:endParaRPr lang="en-US"/>
        </a:p>
      </dgm:t>
    </dgm:pt>
    <dgm:pt modelId="{D5FA3234-FED5-4BC4-ABB5-AC1581253C38}" type="sibTrans" cxnId="{085E3040-5507-4F32-95FF-7C3E4BABCCE9}">
      <dgm:prSet/>
      <dgm:spPr/>
      <dgm:t>
        <a:bodyPr/>
        <a:lstStyle/>
        <a:p>
          <a:endParaRPr lang="en-US"/>
        </a:p>
      </dgm:t>
    </dgm:pt>
    <dgm:pt modelId="{74CD4F11-1EA2-40BB-838C-A1CC59472F91}" type="pres">
      <dgm:prSet presAssocID="{A27E01F8-4D9E-47A1-B26C-9858E69B266F}" presName="linear" presStyleCnt="0">
        <dgm:presLayoutVars>
          <dgm:animLvl val="lvl"/>
          <dgm:resizeHandles val="exact"/>
        </dgm:presLayoutVars>
      </dgm:prSet>
      <dgm:spPr/>
    </dgm:pt>
    <dgm:pt modelId="{907F6D96-6E2D-4AB1-8D0D-0A711DAE99B4}" type="pres">
      <dgm:prSet presAssocID="{06E8A756-0B4D-40FA-9A36-BDA5653A8116}" presName="parentText" presStyleLbl="node1" presStyleIdx="0" presStyleCnt="2" custLinFactNeighborX="203">
        <dgm:presLayoutVars>
          <dgm:chMax val="0"/>
          <dgm:bulletEnabled val="1"/>
        </dgm:presLayoutVars>
      </dgm:prSet>
      <dgm:spPr/>
    </dgm:pt>
    <dgm:pt modelId="{F2583DD2-7C38-41BD-B65D-476EFF611D00}" type="pres">
      <dgm:prSet presAssocID="{06E8A756-0B4D-40FA-9A36-BDA5653A8116}" presName="childText" presStyleLbl="revTx" presStyleIdx="0" presStyleCnt="2">
        <dgm:presLayoutVars>
          <dgm:bulletEnabled val="1"/>
        </dgm:presLayoutVars>
      </dgm:prSet>
      <dgm:spPr/>
    </dgm:pt>
    <dgm:pt modelId="{E6A1DC7F-A4AF-448B-892B-94B7111F86D5}" type="pres">
      <dgm:prSet presAssocID="{8EE58DBE-0734-49D0-8D76-879F416AEE50}" presName="parentText" presStyleLbl="node1" presStyleIdx="1" presStyleCnt="2" custLinFactNeighborY="-30109">
        <dgm:presLayoutVars>
          <dgm:chMax val="0"/>
          <dgm:bulletEnabled val="1"/>
        </dgm:presLayoutVars>
      </dgm:prSet>
      <dgm:spPr/>
    </dgm:pt>
    <dgm:pt modelId="{1B0A386C-4002-4833-B30B-B89E6AEBA93B}" type="pres">
      <dgm:prSet presAssocID="{8EE58DBE-0734-49D0-8D76-879F416AEE50}" presName="childText" presStyleLbl="revTx" presStyleIdx="1" presStyleCnt="2" custLinFactNeighborY="-23441">
        <dgm:presLayoutVars>
          <dgm:bulletEnabled val="1"/>
        </dgm:presLayoutVars>
      </dgm:prSet>
      <dgm:spPr/>
    </dgm:pt>
  </dgm:ptLst>
  <dgm:cxnLst>
    <dgm:cxn modelId="{A69CF70A-229B-4EA4-BFB5-82AD19A75F7B}" type="presOf" srcId="{12B33630-9F7D-4CEC-83AA-D016CEC86B12}" destId="{1B0A386C-4002-4833-B30B-B89E6AEBA93B}" srcOrd="0" destOrd="1" presId="urn:microsoft.com/office/officeart/2005/8/layout/vList2"/>
    <dgm:cxn modelId="{90270B0E-C714-408B-925E-B895CEAE4280}" type="presOf" srcId="{8EE58DBE-0734-49D0-8D76-879F416AEE50}" destId="{E6A1DC7F-A4AF-448B-892B-94B7111F86D5}" srcOrd="0" destOrd="0" presId="urn:microsoft.com/office/officeart/2005/8/layout/vList2"/>
    <dgm:cxn modelId="{59307D18-DA32-4F76-A15B-665C0C8B163C}" type="presOf" srcId="{039A986B-0291-41B4-BF81-7548E8053899}" destId="{1B0A386C-4002-4833-B30B-B89E6AEBA93B}" srcOrd="0" destOrd="0" presId="urn:microsoft.com/office/officeart/2005/8/layout/vList2"/>
    <dgm:cxn modelId="{C67BD334-1BD3-4F4D-B81C-521400FABCAD}" srcId="{A27E01F8-4D9E-47A1-B26C-9858E69B266F}" destId="{06E8A756-0B4D-40FA-9A36-BDA5653A8116}" srcOrd="0" destOrd="0" parTransId="{4BB8BC3C-9BAA-4447-A90E-C651C62A4054}" sibTransId="{7940AEDF-ACB0-460A-859E-7105C14A01D9}"/>
    <dgm:cxn modelId="{085E3040-5507-4F32-95FF-7C3E4BABCCE9}" srcId="{8EE58DBE-0734-49D0-8D76-879F416AEE50}" destId="{12B33630-9F7D-4CEC-83AA-D016CEC86B12}" srcOrd="1" destOrd="0" parTransId="{E9523572-2C25-4B0C-87F1-136ACB15506F}" sibTransId="{D5FA3234-FED5-4BC4-ABB5-AC1581253C38}"/>
    <dgm:cxn modelId="{16835D40-B7B7-408B-A0EF-2DC6D2F4D60B}" srcId="{A27E01F8-4D9E-47A1-B26C-9858E69B266F}" destId="{8EE58DBE-0734-49D0-8D76-879F416AEE50}" srcOrd="1" destOrd="0" parTransId="{AD5E2E96-8CA1-48D3-89B0-E5E5FF1CD9CC}" sibTransId="{55817265-3C9D-4834-838D-8B956F00A178}"/>
    <dgm:cxn modelId="{D091DE67-A1BB-4C5A-9090-8A766C460692}" srcId="{8EE58DBE-0734-49D0-8D76-879F416AEE50}" destId="{039A986B-0291-41B4-BF81-7548E8053899}" srcOrd="0" destOrd="0" parTransId="{8B21B103-BDD9-40BC-A258-F0782E27163E}" sibTransId="{0522E7E3-CBC7-4F8B-BF2C-D14E884D8F2F}"/>
    <dgm:cxn modelId="{88132B75-9BCE-46D0-BDED-B167352DA108}" type="presOf" srcId="{A27E01F8-4D9E-47A1-B26C-9858E69B266F}" destId="{74CD4F11-1EA2-40BB-838C-A1CC59472F91}" srcOrd="0" destOrd="0" presId="urn:microsoft.com/office/officeart/2005/8/layout/vList2"/>
    <dgm:cxn modelId="{0495D97A-209C-4760-BB8D-D6F176D81A01}" type="presOf" srcId="{06E8A756-0B4D-40FA-9A36-BDA5653A8116}" destId="{907F6D96-6E2D-4AB1-8D0D-0A711DAE99B4}" srcOrd="0" destOrd="0" presId="urn:microsoft.com/office/officeart/2005/8/layout/vList2"/>
    <dgm:cxn modelId="{C98FD890-6B67-41DF-8E37-6122A6014F1F}" type="presOf" srcId="{2B3B0C37-3ACF-498B-8636-AE9484CF8CB1}" destId="{F2583DD2-7C38-41BD-B65D-476EFF611D00}" srcOrd="0" destOrd="0" presId="urn:microsoft.com/office/officeart/2005/8/layout/vList2"/>
    <dgm:cxn modelId="{0BB52EE7-A2F7-4BA6-A6A3-9FAE52E5FA6B}" srcId="{06E8A756-0B4D-40FA-9A36-BDA5653A8116}" destId="{2B3B0C37-3ACF-498B-8636-AE9484CF8CB1}" srcOrd="0" destOrd="0" parTransId="{76D776D2-345D-4C6A-A318-29CF1FF2E350}" sibTransId="{6EC9D685-AAE7-484F-98A9-32F1C37884E5}"/>
    <dgm:cxn modelId="{5A3DAE26-FC9E-4EAD-8E06-171D630364DE}" type="presParOf" srcId="{74CD4F11-1EA2-40BB-838C-A1CC59472F91}" destId="{907F6D96-6E2D-4AB1-8D0D-0A711DAE99B4}" srcOrd="0" destOrd="0" presId="urn:microsoft.com/office/officeart/2005/8/layout/vList2"/>
    <dgm:cxn modelId="{C5943A30-16C4-49E9-AA56-3176B151ED29}" type="presParOf" srcId="{74CD4F11-1EA2-40BB-838C-A1CC59472F91}" destId="{F2583DD2-7C38-41BD-B65D-476EFF611D00}" srcOrd="1" destOrd="0" presId="urn:microsoft.com/office/officeart/2005/8/layout/vList2"/>
    <dgm:cxn modelId="{B72CB2A7-B274-4623-B65F-4E9AABC76A2B}" type="presParOf" srcId="{74CD4F11-1EA2-40BB-838C-A1CC59472F91}" destId="{E6A1DC7F-A4AF-448B-892B-94B7111F86D5}" srcOrd="2" destOrd="0" presId="urn:microsoft.com/office/officeart/2005/8/layout/vList2"/>
    <dgm:cxn modelId="{0F5FBC0B-1F57-4D89-B46D-25479CC24BCA}" type="presParOf" srcId="{74CD4F11-1EA2-40BB-838C-A1CC59472F91}" destId="{1B0A386C-4002-4833-B30B-B89E6AEBA93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EBDABE4-ECF6-432E-BDAD-8EB3700FE979}" type="doc">
      <dgm:prSet loTypeId="urn:microsoft.com/office/officeart/2005/8/layout/gear1" loCatId="cycle" qsTypeId="urn:microsoft.com/office/officeart/2005/8/quickstyle/simple1" qsCatId="simple" csTypeId="urn:microsoft.com/office/officeart/2005/8/colors/accent1_3" csCatId="accent1" phldr="1"/>
      <dgm:spPr/>
    </dgm:pt>
    <dgm:pt modelId="{4AF13D06-C065-402D-9D38-E6FCEFEB7AB9}">
      <dgm:prSet phldrT="[Text]" custT="1"/>
      <dgm:spPr/>
      <dgm:t>
        <a:bodyPr/>
        <a:lstStyle/>
        <a:p>
          <a:r>
            <a:rPr lang="en-GB" sz="1400" dirty="0"/>
            <a:t>Development Strategies\national priorities</a:t>
          </a:r>
          <a:endParaRPr lang="en-US" sz="1400" dirty="0"/>
        </a:p>
      </dgm:t>
    </dgm:pt>
    <dgm:pt modelId="{27F453A1-A05B-4C5F-96B5-2EAF62EB0608}" type="parTrans" cxnId="{9DED070F-6EFE-4CFE-9079-4007A522D57C}">
      <dgm:prSet/>
      <dgm:spPr/>
      <dgm:t>
        <a:bodyPr/>
        <a:lstStyle/>
        <a:p>
          <a:endParaRPr lang="en-US"/>
        </a:p>
      </dgm:t>
    </dgm:pt>
    <dgm:pt modelId="{6ED8DE1B-729D-4A0D-A3B3-3CE54B5AD05E}" type="sibTrans" cxnId="{9DED070F-6EFE-4CFE-9079-4007A522D57C}">
      <dgm:prSet/>
      <dgm:spPr/>
      <dgm:t>
        <a:bodyPr/>
        <a:lstStyle/>
        <a:p>
          <a:endParaRPr lang="en-US"/>
        </a:p>
      </dgm:t>
    </dgm:pt>
    <dgm:pt modelId="{8AC1F866-C437-45CD-8BA8-FF0F40E76A3F}">
      <dgm:prSet phldrT="[Text]"/>
      <dgm:spPr>
        <a:solidFill>
          <a:srgbClr val="56AAD7"/>
        </a:solidFill>
        <a:ln>
          <a:solidFill>
            <a:srgbClr val="56AAD7"/>
          </a:solidFill>
        </a:ln>
      </dgm:spPr>
      <dgm:t>
        <a:bodyPr/>
        <a:lstStyle/>
        <a:p>
          <a:r>
            <a:rPr lang="en-GB" dirty="0"/>
            <a:t>Sectoral Plans</a:t>
          </a:r>
          <a:endParaRPr lang="en-US" dirty="0"/>
        </a:p>
      </dgm:t>
    </dgm:pt>
    <dgm:pt modelId="{A890EC7A-2FEA-4DD7-873B-9386F315AEF0}" type="parTrans" cxnId="{651D15B6-83FA-43CB-80AF-45EAAD6322C8}">
      <dgm:prSet/>
      <dgm:spPr/>
      <dgm:t>
        <a:bodyPr/>
        <a:lstStyle/>
        <a:p>
          <a:endParaRPr lang="en-US"/>
        </a:p>
      </dgm:t>
    </dgm:pt>
    <dgm:pt modelId="{9EE09F6F-E08E-46AC-B172-C960CA818CEC}" type="sibTrans" cxnId="{651D15B6-83FA-43CB-80AF-45EAAD6322C8}">
      <dgm:prSet/>
      <dgm:spPr>
        <a:solidFill>
          <a:srgbClr val="56AAD7"/>
        </a:solidFill>
        <a:ln>
          <a:solidFill>
            <a:srgbClr val="56AAD7"/>
          </a:solidFill>
        </a:ln>
      </dgm:spPr>
      <dgm:t>
        <a:bodyPr/>
        <a:lstStyle/>
        <a:p>
          <a:endParaRPr lang="en-US"/>
        </a:p>
      </dgm:t>
    </dgm:pt>
    <dgm:pt modelId="{68A9AAC9-34E2-43E0-B6F4-A41309229231}">
      <dgm:prSet phldrT="[Text]" custT="1"/>
      <dgm:spPr>
        <a:solidFill>
          <a:srgbClr val="56AAD7"/>
        </a:solidFill>
        <a:ln>
          <a:solidFill>
            <a:srgbClr val="56AAD7"/>
          </a:solidFill>
        </a:ln>
      </dgm:spPr>
      <dgm:t>
        <a:bodyPr/>
        <a:lstStyle/>
        <a:p>
          <a:r>
            <a:rPr lang="en-US" sz="2800" dirty="0"/>
            <a:t>Skills mobility schemes</a:t>
          </a:r>
        </a:p>
      </dgm:t>
    </dgm:pt>
    <dgm:pt modelId="{4B5E26F9-839B-43A4-BB9C-CCE9632FD0D3}" type="parTrans" cxnId="{C13D7897-DB85-45CD-8EA9-8647CF95BE2C}">
      <dgm:prSet/>
      <dgm:spPr/>
      <dgm:t>
        <a:bodyPr/>
        <a:lstStyle/>
        <a:p>
          <a:endParaRPr lang="en-US"/>
        </a:p>
      </dgm:t>
    </dgm:pt>
    <dgm:pt modelId="{B355D06F-138E-4569-8480-841AD8B6BA7F}" type="sibTrans" cxnId="{C13D7897-DB85-45CD-8EA9-8647CF95BE2C}">
      <dgm:prSet/>
      <dgm:spPr/>
      <dgm:t>
        <a:bodyPr/>
        <a:lstStyle/>
        <a:p>
          <a:endParaRPr lang="en-US"/>
        </a:p>
      </dgm:t>
    </dgm:pt>
    <dgm:pt modelId="{9F61B2A2-0317-44FF-8E39-A2E44508C00A}" type="pres">
      <dgm:prSet presAssocID="{1EBDABE4-ECF6-432E-BDAD-8EB3700FE97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D3A4E3C-58D2-42CC-BCBA-B6B874DD8304}" type="pres">
      <dgm:prSet presAssocID="{68A9AAC9-34E2-43E0-B6F4-A41309229231}" presName="gear1" presStyleLbl="node1" presStyleIdx="0" presStyleCnt="3">
        <dgm:presLayoutVars>
          <dgm:chMax val="1"/>
          <dgm:bulletEnabled val="1"/>
        </dgm:presLayoutVars>
      </dgm:prSet>
      <dgm:spPr/>
    </dgm:pt>
    <dgm:pt modelId="{032F2572-4391-4AE8-B0F9-7CF840D15C1F}" type="pres">
      <dgm:prSet presAssocID="{68A9AAC9-34E2-43E0-B6F4-A41309229231}" presName="gear1srcNode" presStyleLbl="node1" presStyleIdx="0" presStyleCnt="3"/>
      <dgm:spPr/>
    </dgm:pt>
    <dgm:pt modelId="{98BD8DDC-C33C-4F77-9ECD-8061DB1DD8B2}" type="pres">
      <dgm:prSet presAssocID="{68A9AAC9-34E2-43E0-B6F4-A41309229231}" presName="gear1dstNode" presStyleLbl="node1" presStyleIdx="0" presStyleCnt="3"/>
      <dgm:spPr/>
    </dgm:pt>
    <dgm:pt modelId="{DAFD45EC-95C5-42F2-AF5D-861A20FDAC55}" type="pres">
      <dgm:prSet presAssocID="{4AF13D06-C065-402D-9D38-E6FCEFEB7AB9}" presName="gear2" presStyleLbl="node1" presStyleIdx="1" presStyleCnt="3">
        <dgm:presLayoutVars>
          <dgm:chMax val="1"/>
          <dgm:bulletEnabled val="1"/>
        </dgm:presLayoutVars>
      </dgm:prSet>
      <dgm:spPr/>
    </dgm:pt>
    <dgm:pt modelId="{B68ED7C2-D93C-4F99-99E2-FAA18B56BB5F}" type="pres">
      <dgm:prSet presAssocID="{4AF13D06-C065-402D-9D38-E6FCEFEB7AB9}" presName="gear2srcNode" presStyleLbl="node1" presStyleIdx="1" presStyleCnt="3"/>
      <dgm:spPr/>
    </dgm:pt>
    <dgm:pt modelId="{1F3FC8B4-7269-4C76-A046-1B4D26A4D988}" type="pres">
      <dgm:prSet presAssocID="{4AF13D06-C065-402D-9D38-E6FCEFEB7AB9}" presName="gear2dstNode" presStyleLbl="node1" presStyleIdx="1" presStyleCnt="3"/>
      <dgm:spPr/>
    </dgm:pt>
    <dgm:pt modelId="{08B569DB-80AF-4193-AB1B-4AA7EBC20EC0}" type="pres">
      <dgm:prSet presAssocID="{8AC1F866-C437-45CD-8BA8-FF0F40E76A3F}" presName="gear3" presStyleLbl="node1" presStyleIdx="2" presStyleCnt="3"/>
      <dgm:spPr/>
    </dgm:pt>
    <dgm:pt modelId="{45BEBBB2-E2DF-42E7-8184-0BE7C65BE1B5}" type="pres">
      <dgm:prSet presAssocID="{8AC1F866-C437-45CD-8BA8-FF0F40E76A3F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EC106356-92B6-4559-B652-9C306D4716A9}" type="pres">
      <dgm:prSet presAssocID="{8AC1F866-C437-45CD-8BA8-FF0F40E76A3F}" presName="gear3srcNode" presStyleLbl="node1" presStyleIdx="2" presStyleCnt="3"/>
      <dgm:spPr/>
    </dgm:pt>
    <dgm:pt modelId="{842E6D90-10D2-4E29-93AE-FF75767DE8A9}" type="pres">
      <dgm:prSet presAssocID="{8AC1F866-C437-45CD-8BA8-FF0F40E76A3F}" presName="gear3dstNode" presStyleLbl="node1" presStyleIdx="2" presStyleCnt="3"/>
      <dgm:spPr/>
    </dgm:pt>
    <dgm:pt modelId="{30B7FAD3-6A56-4DBC-B068-1696B31100C4}" type="pres">
      <dgm:prSet presAssocID="{B355D06F-138E-4569-8480-841AD8B6BA7F}" presName="connector1" presStyleLbl="sibTrans2D1" presStyleIdx="0" presStyleCnt="3"/>
      <dgm:spPr/>
    </dgm:pt>
    <dgm:pt modelId="{D5084481-1153-466E-B85F-1250B21C5E7D}" type="pres">
      <dgm:prSet presAssocID="{6ED8DE1B-729D-4A0D-A3B3-3CE54B5AD05E}" presName="connector2" presStyleLbl="sibTrans2D1" presStyleIdx="1" presStyleCnt="3"/>
      <dgm:spPr/>
    </dgm:pt>
    <dgm:pt modelId="{44502335-173E-4947-991B-53B89C626E28}" type="pres">
      <dgm:prSet presAssocID="{9EE09F6F-E08E-46AC-B172-C960CA818CEC}" presName="connector3" presStyleLbl="sibTrans2D1" presStyleIdx="2" presStyleCnt="3"/>
      <dgm:spPr/>
    </dgm:pt>
  </dgm:ptLst>
  <dgm:cxnLst>
    <dgm:cxn modelId="{9DED070F-6EFE-4CFE-9079-4007A522D57C}" srcId="{1EBDABE4-ECF6-432E-BDAD-8EB3700FE979}" destId="{4AF13D06-C065-402D-9D38-E6FCEFEB7AB9}" srcOrd="1" destOrd="0" parTransId="{27F453A1-A05B-4C5F-96B5-2EAF62EB0608}" sibTransId="{6ED8DE1B-729D-4A0D-A3B3-3CE54B5AD05E}"/>
    <dgm:cxn modelId="{28E6B51E-4520-4C55-8A5C-EF3A1D4B49B0}" type="presOf" srcId="{68A9AAC9-34E2-43E0-B6F4-A41309229231}" destId="{032F2572-4391-4AE8-B0F9-7CF840D15C1F}" srcOrd="1" destOrd="0" presId="urn:microsoft.com/office/officeart/2005/8/layout/gear1"/>
    <dgm:cxn modelId="{24E57931-21E9-4813-9138-FF8F9B21E044}" type="presOf" srcId="{8AC1F866-C437-45CD-8BA8-FF0F40E76A3F}" destId="{842E6D90-10D2-4E29-93AE-FF75767DE8A9}" srcOrd="3" destOrd="0" presId="urn:microsoft.com/office/officeart/2005/8/layout/gear1"/>
    <dgm:cxn modelId="{D953783C-F320-417D-8B7D-4F21F7BF0815}" type="presOf" srcId="{4AF13D06-C065-402D-9D38-E6FCEFEB7AB9}" destId="{1F3FC8B4-7269-4C76-A046-1B4D26A4D988}" srcOrd="2" destOrd="0" presId="urn:microsoft.com/office/officeart/2005/8/layout/gear1"/>
    <dgm:cxn modelId="{0DD9DB54-4518-43E0-AD30-0D5A02B37BF6}" type="presOf" srcId="{8AC1F866-C437-45CD-8BA8-FF0F40E76A3F}" destId="{08B569DB-80AF-4193-AB1B-4AA7EBC20EC0}" srcOrd="0" destOrd="0" presId="urn:microsoft.com/office/officeart/2005/8/layout/gear1"/>
    <dgm:cxn modelId="{78706A88-AB58-42CD-B136-609545C63EA0}" type="presOf" srcId="{4AF13D06-C065-402D-9D38-E6FCEFEB7AB9}" destId="{B68ED7C2-D93C-4F99-99E2-FAA18B56BB5F}" srcOrd="1" destOrd="0" presId="urn:microsoft.com/office/officeart/2005/8/layout/gear1"/>
    <dgm:cxn modelId="{6E36EF8A-40DE-4A74-90C8-3293A2768A8A}" type="presOf" srcId="{4AF13D06-C065-402D-9D38-E6FCEFEB7AB9}" destId="{DAFD45EC-95C5-42F2-AF5D-861A20FDAC55}" srcOrd="0" destOrd="0" presId="urn:microsoft.com/office/officeart/2005/8/layout/gear1"/>
    <dgm:cxn modelId="{C13D7897-DB85-45CD-8EA9-8647CF95BE2C}" srcId="{1EBDABE4-ECF6-432E-BDAD-8EB3700FE979}" destId="{68A9AAC9-34E2-43E0-B6F4-A41309229231}" srcOrd="0" destOrd="0" parTransId="{4B5E26F9-839B-43A4-BB9C-CCE9632FD0D3}" sibTransId="{B355D06F-138E-4569-8480-841AD8B6BA7F}"/>
    <dgm:cxn modelId="{8D0DBAB3-D436-4A5F-805D-E7C799258CE9}" type="presOf" srcId="{68A9AAC9-34E2-43E0-B6F4-A41309229231}" destId="{FD3A4E3C-58D2-42CC-BCBA-B6B874DD8304}" srcOrd="0" destOrd="0" presId="urn:microsoft.com/office/officeart/2005/8/layout/gear1"/>
    <dgm:cxn modelId="{651D15B6-83FA-43CB-80AF-45EAAD6322C8}" srcId="{1EBDABE4-ECF6-432E-BDAD-8EB3700FE979}" destId="{8AC1F866-C437-45CD-8BA8-FF0F40E76A3F}" srcOrd="2" destOrd="0" parTransId="{A890EC7A-2FEA-4DD7-873B-9386F315AEF0}" sibTransId="{9EE09F6F-E08E-46AC-B172-C960CA818CEC}"/>
    <dgm:cxn modelId="{43FB44BC-8B41-4D5D-91BC-B3EBB50D015D}" type="presOf" srcId="{68A9AAC9-34E2-43E0-B6F4-A41309229231}" destId="{98BD8DDC-C33C-4F77-9ECD-8061DB1DD8B2}" srcOrd="2" destOrd="0" presId="urn:microsoft.com/office/officeart/2005/8/layout/gear1"/>
    <dgm:cxn modelId="{E8DA40C4-DA4B-4CBA-9F10-919C6A107606}" type="presOf" srcId="{8AC1F866-C437-45CD-8BA8-FF0F40E76A3F}" destId="{EC106356-92B6-4559-B652-9C306D4716A9}" srcOrd="2" destOrd="0" presId="urn:microsoft.com/office/officeart/2005/8/layout/gear1"/>
    <dgm:cxn modelId="{25FF87CA-4950-43E7-82DC-1F92BA1E7B4E}" type="presOf" srcId="{1EBDABE4-ECF6-432E-BDAD-8EB3700FE979}" destId="{9F61B2A2-0317-44FF-8E39-A2E44508C00A}" srcOrd="0" destOrd="0" presId="urn:microsoft.com/office/officeart/2005/8/layout/gear1"/>
    <dgm:cxn modelId="{87704BD3-2DB7-4607-8B34-018D4EB6DF66}" type="presOf" srcId="{8AC1F866-C437-45CD-8BA8-FF0F40E76A3F}" destId="{45BEBBB2-E2DF-42E7-8184-0BE7C65BE1B5}" srcOrd="1" destOrd="0" presId="urn:microsoft.com/office/officeart/2005/8/layout/gear1"/>
    <dgm:cxn modelId="{864C53E7-72FD-47DE-AA06-A36FBA9D441E}" type="presOf" srcId="{9EE09F6F-E08E-46AC-B172-C960CA818CEC}" destId="{44502335-173E-4947-991B-53B89C626E28}" srcOrd="0" destOrd="0" presId="urn:microsoft.com/office/officeart/2005/8/layout/gear1"/>
    <dgm:cxn modelId="{6EDDD2E7-C148-42B3-A3FF-738288B495EE}" type="presOf" srcId="{6ED8DE1B-729D-4A0D-A3B3-3CE54B5AD05E}" destId="{D5084481-1153-466E-B85F-1250B21C5E7D}" srcOrd="0" destOrd="0" presId="urn:microsoft.com/office/officeart/2005/8/layout/gear1"/>
    <dgm:cxn modelId="{DE97F8EE-7D67-4FDA-A5C9-EA19A3A1140A}" type="presOf" srcId="{B355D06F-138E-4569-8480-841AD8B6BA7F}" destId="{30B7FAD3-6A56-4DBC-B068-1696B31100C4}" srcOrd="0" destOrd="0" presId="urn:microsoft.com/office/officeart/2005/8/layout/gear1"/>
    <dgm:cxn modelId="{BC2D1B94-F0A5-45C6-830C-3360AE61A20C}" type="presParOf" srcId="{9F61B2A2-0317-44FF-8E39-A2E44508C00A}" destId="{FD3A4E3C-58D2-42CC-BCBA-B6B874DD8304}" srcOrd="0" destOrd="0" presId="urn:microsoft.com/office/officeart/2005/8/layout/gear1"/>
    <dgm:cxn modelId="{38661E3F-46EA-4F08-AB65-42160E882F76}" type="presParOf" srcId="{9F61B2A2-0317-44FF-8E39-A2E44508C00A}" destId="{032F2572-4391-4AE8-B0F9-7CF840D15C1F}" srcOrd="1" destOrd="0" presId="urn:microsoft.com/office/officeart/2005/8/layout/gear1"/>
    <dgm:cxn modelId="{B3E4FF74-2B51-422F-8523-2E8189771EE1}" type="presParOf" srcId="{9F61B2A2-0317-44FF-8E39-A2E44508C00A}" destId="{98BD8DDC-C33C-4F77-9ECD-8061DB1DD8B2}" srcOrd="2" destOrd="0" presId="urn:microsoft.com/office/officeart/2005/8/layout/gear1"/>
    <dgm:cxn modelId="{061658AD-CA28-41A6-8828-D283083701D9}" type="presParOf" srcId="{9F61B2A2-0317-44FF-8E39-A2E44508C00A}" destId="{DAFD45EC-95C5-42F2-AF5D-861A20FDAC55}" srcOrd="3" destOrd="0" presId="urn:microsoft.com/office/officeart/2005/8/layout/gear1"/>
    <dgm:cxn modelId="{CB4558E3-8C51-41B0-9734-FE14C3F4B5E7}" type="presParOf" srcId="{9F61B2A2-0317-44FF-8E39-A2E44508C00A}" destId="{B68ED7C2-D93C-4F99-99E2-FAA18B56BB5F}" srcOrd="4" destOrd="0" presId="urn:microsoft.com/office/officeart/2005/8/layout/gear1"/>
    <dgm:cxn modelId="{27099B64-3424-4A51-9D74-B55E3B010F0A}" type="presParOf" srcId="{9F61B2A2-0317-44FF-8E39-A2E44508C00A}" destId="{1F3FC8B4-7269-4C76-A046-1B4D26A4D988}" srcOrd="5" destOrd="0" presId="urn:microsoft.com/office/officeart/2005/8/layout/gear1"/>
    <dgm:cxn modelId="{9434877F-6114-46BA-9AD1-545909F46838}" type="presParOf" srcId="{9F61B2A2-0317-44FF-8E39-A2E44508C00A}" destId="{08B569DB-80AF-4193-AB1B-4AA7EBC20EC0}" srcOrd="6" destOrd="0" presId="urn:microsoft.com/office/officeart/2005/8/layout/gear1"/>
    <dgm:cxn modelId="{368B5260-EC5C-4288-BCE5-D5699CF99513}" type="presParOf" srcId="{9F61B2A2-0317-44FF-8E39-A2E44508C00A}" destId="{45BEBBB2-E2DF-42E7-8184-0BE7C65BE1B5}" srcOrd="7" destOrd="0" presId="urn:microsoft.com/office/officeart/2005/8/layout/gear1"/>
    <dgm:cxn modelId="{09C002C3-3CB1-4003-A947-042878C5C01B}" type="presParOf" srcId="{9F61B2A2-0317-44FF-8E39-A2E44508C00A}" destId="{EC106356-92B6-4559-B652-9C306D4716A9}" srcOrd="8" destOrd="0" presId="urn:microsoft.com/office/officeart/2005/8/layout/gear1"/>
    <dgm:cxn modelId="{32789D3B-C654-4134-9715-0548183389A9}" type="presParOf" srcId="{9F61B2A2-0317-44FF-8E39-A2E44508C00A}" destId="{842E6D90-10D2-4E29-93AE-FF75767DE8A9}" srcOrd="9" destOrd="0" presId="urn:microsoft.com/office/officeart/2005/8/layout/gear1"/>
    <dgm:cxn modelId="{E68BA436-F17E-4288-BE2D-F6D84B35EE8D}" type="presParOf" srcId="{9F61B2A2-0317-44FF-8E39-A2E44508C00A}" destId="{30B7FAD3-6A56-4DBC-B068-1696B31100C4}" srcOrd="10" destOrd="0" presId="urn:microsoft.com/office/officeart/2005/8/layout/gear1"/>
    <dgm:cxn modelId="{68BE7A20-6199-44A4-8B5A-8B76ED627EE0}" type="presParOf" srcId="{9F61B2A2-0317-44FF-8E39-A2E44508C00A}" destId="{D5084481-1153-466E-B85F-1250B21C5E7D}" srcOrd="11" destOrd="0" presId="urn:microsoft.com/office/officeart/2005/8/layout/gear1"/>
    <dgm:cxn modelId="{0D520B54-7BF1-4B8A-9540-C40340DCEDC1}" type="presParOf" srcId="{9F61B2A2-0317-44FF-8E39-A2E44508C00A}" destId="{44502335-173E-4947-991B-53B89C626E2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FC3C02C-4D37-483C-B6CB-4EBE844CCDD0}" type="doc">
      <dgm:prSet loTypeId="urn:microsoft.com/office/officeart/2005/8/layout/pyramid4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D96109E-2684-4386-829A-EA731FE87312}">
      <dgm:prSet phldrT="[Text]" custT="1"/>
      <dgm:spPr/>
      <dgm:t>
        <a:bodyPr/>
        <a:lstStyle/>
        <a:p>
          <a:r>
            <a:rPr lang="en-GB" sz="2000" dirty="0"/>
            <a:t>Green Transition</a:t>
          </a:r>
          <a:endParaRPr lang="en-US" sz="2000" dirty="0"/>
        </a:p>
      </dgm:t>
    </dgm:pt>
    <dgm:pt modelId="{1B197928-2698-413D-A886-01028DD843D2}" type="parTrans" cxnId="{D5E1E28F-B00B-4A18-93E1-91FE1305BEE4}">
      <dgm:prSet/>
      <dgm:spPr/>
      <dgm:t>
        <a:bodyPr/>
        <a:lstStyle/>
        <a:p>
          <a:endParaRPr lang="en-US"/>
        </a:p>
      </dgm:t>
    </dgm:pt>
    <dgm:pt modelId="{1D7574B8-1584-462B-B4F4-3E4FA9F6DA00}" type="sibTrans" cxnId="{D5E1E28F-B00B-4A18-93E1-91FE1305BEE4}">
      <dgm:prSet/>
      <dgm:spPr/>
      <dgm:t>
        <a:bodyPr/>
        <a:lstStyle/>
        <a:p>
          <a:endParaRPr lang="en-US"/>
        </a:p>
      </dgm:t>
    </dgm:pt>
    <dgm:pt modelId="{60AF2271-C5D4-432B-AB0B-A139B52ED188}">
      <dgm:prSet phldrT="[Text]" custT="1"/>
      <dgm:spPr/>
      <dgm:t>
        <a:bodyPr/>
        <a:lstStyle/>
        <a:p>
          <a:r>
            <a:rPr lang="en-GB" sz="2000" dirty="0"/>
            <a:t>Future of work</a:t>
          </a:r>
          <a:endParaRPr lang="en-US" sz="2000" dirty="0"/>
        </a:p>
      </dgm:t>
    </dgm:pt>
    <dgm:pt modelId="{8B67EE5A-24A9-4D9A-BDA6-6B5E4D2B9CF3}" type="parTrans" cxnId="{01A2F72F-6E52-4807-A5C0-1146C497657D}">
      <dgm:prSet/>
      <dgm:spPr/>
      <dgm:t>
        <a:bodyPr/>
        <a:lstStyle/>
        <a:p>
          <a:endParaRPr lang="en-US"/>
        </a:p>
      </dgm:t>
    </dgm:pt>
    <dgm:pt modelId="{E8A28BF0-F36A-4539-96F9-A64814608A68}" type="sibTrans" cxnId="{01A2F72F-6E52-4807-A5C0-1146C497657D}">
      <dgm:prSet/>
      <dgm:spPr/>
      <dgm:t>
        <a:bodyPr/>
        <a:lstStyle/>
        <a:p>
          <a:endParaRPr lang="en-US"/>
        </a:p>
      </dgm:t>
    </dgm:pt>
    <dgm:pt modelId="{B97E4808-7EE5-4432-A705-9A072240C3F4}">
      <dgm:prSet phldrT="[Text]" custT="1"/>
      <dgm:spPr/>
      <dgm:t>
        <a:bodyPr/>
        <a:lstStyle/>
        <a:p>
          <a:r>
            <a:rPr lang="en-GB" sz="2000" dirty="0"/>
            <a:t>National </a:t>
          </a:r>
          <a:r>
            <a:rPr lang="en-GB" sz="1600" dirty="0"/>
            <a:t>development</a:t>
          </a:r>
          <a:r>
            <a:rPr lang="en-GB" sz="2000" dirty="0"/>
            <a:t> plans</a:t>
          </a:r>
          <a:endParaRPr lang="en-US" sz="2000" dirty="0"/>
        </a:p>
      </dgm:t>
    </dgm:pt>
    <dgm:pt modelId="{6FE58F46-1FD0-4CD3-B4EE-54BD3C35C111}" type="parTrans" cxnId="{0D7D2546-7FF5-4F1F-85E5-C0EFA3E216B4}">
      <dgm:prSet/>
      <dgm:spPr/>
      <dgm:t>
        <a:bodyPr/>
        <a:lstStyle/>
        <a:p>
          <a:endParaRPr lang="en-US"/>
        </a:p>
      </dgm:t>
    </dgm:pt>
    <dgm:pt modelId="{A9BE0DD1-F8C5-4B93-B616-B50BA5428823}" type="sibTrans" cxnId="{0D7D2546-7FF5-4F1F-85E5-C0EFA3E216B4}">
      <dgm:prSet/>
      <dgm:spPr/>
      <dgm:t>
        <a:bodyPr/>
        <a:lstStyle/>
        <a:p>
          <a:endParaRPr lang="en-US"/>
        </a:p>
      </dgm:t>
    </dgm:pt>
    <dgm:pt modelId="{2697F3C7-886A-4281-8C18-F82D463A52B4}">
      <dgm:prSet phldrT="[Text]" custT="1"/>
      <dgm:spPr/>
      <dgm:t>
        <a:bodyPr/>
        <a:lstStyle/>
        <a:p>
          <a:r>
            <a:rPr lang="en-GB" sz="1800" dirty="0"/>
            <a:t>New technologies</a:t>
          </a:r>
          <a:endParaRPr lang="en-US" sz="1800" dirty="0"/>
        </a:p>
      </dgm:t>
    </dgm:pt>
    <dgm:pt modelId="{575E3A2D-DC86-4790-8BCE-0DB8CE1DCD9F}" type="parTrans" cxnId="{4665BB99-7BD7-4061-98CD-66624C83DC5B}">
      <dgm:prSet/>
      <dgm:spPr/>
      <dgm:t>
        <a:bodyPr/>
        <a:lstStyle/>
        <a:p>
          <a:endParaRPr lang="en-US"/>
        </a:p>
      </dgm:t>
    </dgm:pt>
    <dgm:pt modelId="{B3AF16D1-E9E7-4E19-BE06-90E30762B15D}" type="sibTrans" cxnId="{4665BB99-7BD7-4061-98CD-66624C83DC5B}">
      <dgm:prSet/>
      <dgm:spPr/>
      <dgm:t>
        <a:bodyPr/>
        <a:lstStyle/>
        <a:p>
          <a:endParaRPr lang="en-US"/>
        </a:p>
      </dgm:t>
    </dgm:pt>
    <dgm:pt modelId="{B1D47A5F-FEE8-469A-A24F-E050922357CD}" type="pres">
      <dgm:prSet presAssocID="{EFC3C02C-4D37-483C-B6CB-4EBE844CCDD0}" presName="compositeShape" presStyleCnt="0">
        <dgm:presLayoutVars>
          <dgm:chMax val="9"/>
          <dgm:dir/>
          <dgm:resizeHandles val="exact"/>
        </dgm:presLayoutVars>
      </dgm:prSet>
      <dgm:spPr/>
    </dgm:pt>
    <dgm:pt modelId="{30608687-8DE5-4F79-AFB4-61B97989A86E}" type="pres">
      <dgm:prSet presAssocID="{EFC3C02C-4D37-483C-B6CB-4EBE844CCDD0}" presName="triangle1" presStyleLbl="node1" presStyleIdx="0" presStyleCnt="4">
        <dgm:presLayoutVars>
          <dgm:bulletEnabled val="1"/>
        </dgm:presLayoutVars>
      </dgm:prSet>
      <dgm:spPr/>
    </dgm:pt>
    <dgm:pt modelId="{1941C966-D3FE-4ECC-BDD4-2128D5CA2DDA}" type="pres">
      <dgm:prSet presAssocID="{EFC3C02C-4D37-483C-B6CB-4EBE844CCDD0}" presName="triangle2" presStyleLbl="node1" presStyleIdx="1" presStyleCnt="4">
        <dgm:presLayoutVars>
          <dgm:bulletEnabled val="1"/>
        </dgm:presLayoutVars>
      </dgm:prSet>
      <dgm:spPr/>
    </dgm:pt>
    <dgm:pt modelId="{D93AA7CC-E0D4-4B07-BD25-F2F41A03DE85}" type="pres">
      <dgm:prSet presAssocID="{EFC3C02C-4D37-483C-B6CB-4EBE844CCDD0}" presName="triangle3" presStyleLbl="node1" presStyleIdx="2" presStyleCnt="4" custLinFactNeighborY="446">
        <dgm:presLayoutVars>
          <dgm:bulletEnabled val="1"/>
        </dgm:presLayoutVars>
      </dgm:prSet>
      <dgm:spPr/>
    </dgm:pt>
    <dgm:pt modelId="{5D22A2D5-C1F8-4F45-AAFE-8B89ADCA78E0}" type="pres">
      <dgm:prSet presAssocID="{EFC3C02C-4D37-483C-B6CB-4EBE844CCDD0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01A2F72F-6E52-4807-A5C0-1146C497657D}" srcId="{EFC3C02C-4D37-483C-B6CB-4EBE844CCDD0}" destId="{60AF2271-C5D4-432B-AB0B-A139B52ED188}" srcOrd="1" destOrd="0" parTransId="{8B67EE5A-24A9-4D9A-BDA6-6B5E4D2B9CF3}" sibTransId="{E8A28BF0-F36A-4539-96F9-A64814608A68}"/>
    <dgm:cxn modelId="{83D44A31-726F-4038-9A69-4D72261F621F}" type="presOf" srcId="{60AF2271-C5D4-432B-AB0B-A139B52ED188}" destId="{1941C966-D3FE-4ECC-BDD4-2128D5CA2DDA}" srcOrd="0" destOrd="0" presId="urn:microsoft.com/office/officeart/2005/8/layout/pyramid4"/>
    <dgm:cxn modelId="{2E4E253B-03AC-44BA-8E75-E9C8E30FD66A}" type="presOf" srcId="{EFC3C02C-4D37-483C-B6CB-4EBE844CCDD0}" destId="{B1D47A5F-FEE8-469A-A24F-E050922357CD}" srcOrd="0" destOrd="0" presId="urn:microsoft.com/office/officeart/2005/8/layout/pyramid4"/>
    <dgm:cxn modelId="{ABFE543D-AB19-4BEF-922F-31E79AC1141C}" type="presOf" srcId="{2697F3C7-886A-4281-8C18-F82D463A52B4}" destId="{5D22A2D5-C1F8-4F45-AAFE-8B89ADCA78E0}" srcOrd="0" destOrd="0" presId="urn:microsoft.com/office/officeart/2005/8/layout/pyramid4"/>
    <dgm:cxn modelId="{0D7D2546-7FF5-4F1F-85E5-C0EFA3E216B4}" srcId="{EFC3C02C-4D37-483C-B6CB-4EBE844CCDD0}" destId="{B97E4808-7EE5-4432-A705-9A072240C3F4}" srcOrd="2" destOrd="0" parTransId="{6FE58F46-1FD0-4CD3-B4EE-54BD3C35C111}" sibTransId="{A9BE0DD1-F8C5-4B93-B616-B50BA5428823}"/>
    <dgm:cxn modelId="{D5E1E28F-B00B-4A18-93E1-91FE1305BEE4}" srcId="{EFC3C02C-4D37-483C-B6CB-4EBE844CCDD0}" destId="{CD96109E-2684-4386-829A-EA731FE87312}" srcOrd="0" destOrd="0" parTransId="{1B197928-2698-413D-A886-01028DD843D2}" sibTransId="{1D7574B8-1584-462B-B4F4-3E4FA9F6DA00}"/>
    <dgm:cxn modelId="{4665BB99-7BD7-4061-98CD-66624C83DC5B}" srcId="{EFC3C02C-4D37-483C-B6CB-4EBE844CCDD0}" destId="{2697F3C7-886A-4281-8C18-F82D463A52B4}" srcOrd="3" destOrd="0" parTransId="{575E3A2D-DC86-4790-8BCE-0DB8CE1DCD9F}" sibTransId="{B3AF16D1-E9E7-4E19-BE06-90E30762B15D}"/>
    <dgm:cxn modelId="{FBB31DC6-FE8A-4178-91F5-1E609E6B1970}" type="presOf" srcId="{CD96109E-2684-4386-829A-EA731FE87312}" destId="{30608687-8DE5-4F79-AFB4-61B97989A86E}" srcOrd="0" destOrd="0" presId="urn:microsoft.com/office/officeart/2005/8/layout/pyramid4"/>
    <dgm:cxn modelId="{CCD3CDE0-24D2-4425-BA80-E62046400A00}" type="presOf" srcId="{B97E4808-7EE5-4432-A705-9A072240C3F4}" destId="{D93AA7CC-E0D4-4B07-BD25-F2F41A03DE85}" srcOrd="0" destOrd="0" presId="urn:microsoft.com/office/officeart/2005/8/layout/pyramid4"/>
    <dgm:cxn modelId="{DEDDEE26-8A89-4506-9255-835567D9E02D}" type="presParOf" srcId="{B1D47A5F-FEE8-469A-A24F-E050922357CD}" destId="{30608687-8DE5-4F79-AFB4-61B97989A86E}" srcOrd="0" destOrd="0" presId="urn:microsoft.com/office/officeart/2005/8/layout/pyramid4"/>
    <dgm:cxn modelId="{4D431F0A-8AB5-406B-8A55-A5B9FBF1E74D}" type="presParOf" srcId="{B1D47A5F-FEE8-469A-A24F-E050922357CD}" destId="{1941C966-D3FE-4ECC-BDD4-2128D5CA2DDA}" srcOrd="1" destOrd="0" presId="urn:microsoft.com/office/officeart/2005/8/layout/pyramid4"/>
    <dgm:cxn modelId="{291DF0A8-38FC-4B49-A532-54031E7A162F}" type="presParOf" srcId="{B1D47A5F-FEE8-469A-A24F-E050922357CD}" destId="{D93AA7CC-E0D4-4B07-BD25-F2F41A03DE85}" srcOrd="2" destOrd="0" presId="urn:microsoft.com/office/officeart/2005/8/layout/pyramid4"/>
    <dgm:cxn modelId="{EF86C193-7DD0-4147-A1D8-6C60E5D96472}" type="presParOf" srcId="{B1D47A5F-FEE8-469A-A24F-E050922357CD}" destId="{5D22A2D5-C1F8-4F45-AAFE-8B89ADCA78E0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8EC4F-BB07-4A2D-A092-BFC67D50D2EB}">
      <dsp:nvSpPr>
        <dsp:cNvPr id="0" name=""/>
        <dsp:cNvSpPr/>
      </dsp:nvSpPr>
      <dsp:spPr>
        <a:xfrm>
          <a:off x="284971" y="0"/>
          <a:ext cx="5154186" cy="5154186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F9F143-F6E1-4B5B-B01C-2D7C5D35D327}">
      <dsp:nvSpPr>
        <dsp:cNvPr id="0" name=""/>
        <dsp:cNvSpPr/>
      </dsp:nvSpPr>
      <dsp:spPr>
        <a:xfrm>
          <a:off x="774618" y="489647"/>
          <a:ext cx="2010132" cy="2010132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noProof="0"/>
            <a:t>Immigration helps reduce skills mismatches</a:t>
          </a:r>
        </a:p>
      </dsp:txBody>
      <dsp:txXfrm>
        <a:off x="872745" y="587774"/>
        <a:ext cx="1813878" cy="1813878"/>
      </dsp:txXfrm>
    </dsp:sp>
    <dsp:sp modelId="{2D5C6A26-2346-41E4-8456-2B4059EA0C04}">
      <dsp:nvSpPr>
        <dsp:cNvPr id="0" name=""/>
        <dsp:cNvSpPr/>
      </dsp:nvSpPr>
      <dsp:spPr>
        <a:xfrm>
          <a:off x="2939376" y="489647"/>
          <a:ext cx="2010132" cy="2010132"/>
        </a:xfrm>
        <a:prstGeom prst="roundRect">
          <a:avLst/>
        </a:prstGeom>
        <a:solidFill>
          <a:schemeClr val="accent2">
            <a:shade val="80000"/>
            <a:hueOff val="-160472"/>
            <a:satOff val="3389"/>
            <a:lumOff val="90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noProof="0"/>
            <a:t>Immigrants expand the domestic market</a:t>
          </a:r>
        </a:p>
      </dsp:txBody>
      <dsp:txXfrm>
        <a:off x="3037503" y="587774"/>
        <a:ext cx="1813878" cy="1813878"/>
      </dsp:txXfrm>
    </dsp:sp>
    <dsp:sp modelId="{16BA9FB3-50F5-4FD3-8E8D-65C3034E50B1}">
      <dsp:nvSpPr>
        <dsp:cNvPr id="0" name=""/>
        <dsp:cNvSpPr/>
      </dsp:nvSpPr>
      <dsp:spPr>
        <a:xfrm>
          <a:off x="774618" y="2654405"/>
          <a:ext cx="2010132" cy="2010132"/>
        </a:xfrm>
        <a:prstGeom prst="roundRect">
          <a:avLst/>
        </a:prstGeom>
        <a:solidFill>
          <a:schemeClr val="accent2">
            <a:shade val="80000"/>
            <a:hueOff val="-320943"/>
            <a:satOff val="6777"/>
            <a:lumOff val="180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noProof="0"/>
            <a:t>Immigrants contribute to financing social protection systems</a:t>
          </a:r>
        </a:p>
      </dsp:txBody>
      <dsp:txXfrm>
        <a:off x="872745" y="2752532"/>
        <a:ext cx="1813878" cy="1813878"/>
      </dsp:txXfrm>
    </dsp:sp>
    <dsp:sp modelId="{E55B5EF2-47E5-4A51-AF46-5B5C4BA36C2A}">
      <dsp:nvSpPr>
        <dsp:cNvPr id="0" name=""/>
        <dsp:cNvSpPr/>
      </dsp:nvSpPr>
      <dsp:spPr>
        <a:xfrm>
          <a:off x="2939376" y="2654405"/>
          <a:ext cx="2010132" cy="2010132"/>
        </a:xfrm>
        <a:prstGeom prst="roundRect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noProof="0" dirty="0"/>
            <a:t>Immigration can lead to increased innovation &amp; entrepreneurship</a:t>
          </a:r>
        </a:p>
      </dsp:txBody>
      <dsp:txXfrm>
        <a:off x="3037503" y="2752532"/>
        <a:ext cx="1813878" cy="18138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8EC4F-BB07-4A2D-A092-BFC67D50D2EB}">
      <dsp:nvSpPr>
        <dsp:cNvPr id="0" name=""/>
        <dsp:cNvSpPr/>
      </dsp:nvSpPr>
      <dsp:spPr>
        <a:xfrm>
          <a:off x="197768" y="0"/>
          <a:ext cx="5112568" cy="511256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F9F143-F6E1-4B5B-B01C-2D7C5D35D327}">
      <dsp:nvSpPr>
        <dsp:cNvPr id="0" name=""/>
        <dsp:cNvSpPr/>
      </dsp:nvSpPr>
      <dsp:spPr>
        <a:xfrm>
          <a:off x="683461" y="485693"/>
          <a:ext cx="1993901" cy="1993901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noProof="0"/>
            <a:t>Emigration acts as a safety valve for the labour market</a:t>
          </a:r>
        </a:p>
      </dsp:txBody>
      <dsp:txXfrm>
        <a:off x="780795" y="583027"/>
        <a:ext cx="1799233" cy="1799233"/>
      </dsp:txXfrm>
    </dsp:sp>
    <dsp:sp modelId="{2D5C6A26-2346-41E4-8456-2B4059EA0C04}">
      <dsp:nvSpPr>
        <dsp:cNvPr id="0" name=""/>
        <dsp:cNvSpPr/>
      </dsp:nvSpPr>
      <dsp:spPr>
        <a:xfrm>
          <a:off x="2830740" y="485693"/>
          <a:ext cx="1993901" cy="1993901"/>
        </a:xfrm>
        <a:prstGeom prst="roundRect">
          <a:avLst/>
        </a:prstGeom>
        <a:solidFill>
          <a:schemeClr val="accent1">
            <a:shade val="80000"/>
            <a:hueOff val="116428"/>
            <a:satOff val="-2085"/>
            <a:lumOff val="8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noProof="0"/>
            <a:t>Remittances represent a source of finance for development</a:t>
          </a:r>
        </a:p>
      </dsp:txBody>
      <dsp:txXfrm>
        <a:off x="2928074" y="583027"/>
        <a:ext cx="1799233" cy="1799233"/>
      </dsp:txXfrm>
    </dsp:sp>
    <dsp:sp modelId="{16BA9FB3-50F5-4FD3-8E8D-65C3034E50B1}">
      <dsp:nvSpPr>
        <dsp:cNvPr id="0" name=""/>
        <dsp:cNvSpPr/>
      </dsp:nvSpPr>
      <dsp:spPr>
        <a:xfrm>
          <a:off x="683461" y="2632972"/>
          <a:ext cx="1993901" cy="1993901"/>
        </a:xfrm>
        <a:prstGeom prst="roundRect">
          <a:avLst/>
        </a:prstGeom>
        <a:solidFill>
          <a:schemeClr val="accent1">
            <a:shade val="80000"/>
            <a:hueOff val="232855"/>
            <a:satOff val="-4171"/>
            <a:lumOff val="17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noProof="0"/>
            <a:t>Diasporas are an enabler for social development</a:t>
          </a:r>
        </a:p>
      </dsp:txBody>
      <dsp:txXfrm>
        <a:off x="780795" y="2730306"/>
        <a:ext cx="1799233" cy="1799233"/>
      </dsp:txXfrm>
    </dsp:sp>
    <dsp:sp modelId="{E55B5EF2-47E5-4A51-AF46-5B5C4BA36C2A}">
      <dsp:nvSpPr>
        <dsp:cNvPr id="0" name=""/>
        <dsp:cNvSpPr/>
      </dsp:nvSpPr>
      <dsp:spPr>
        <a:xfrm>
          <a:off x="2830740" y="2632972"/>
          <a:ext cx="1993901" cy="1993901"/>
        </a:xfrm>
        <a:prstGeom prst="round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Brain circulation </a:t>
          </a:r>
          <a:r>
            <a:rPr lang="fr-FR" sz="1900" kern="1200" err="1"/>
            <a:t>helps</a:t>
          </a:r>
          <a:r>
            <a:rPr lang="fr-FR" sz="1900" kern="1200"/>
            <a:t> </a:t>
          </a:r>
          <a:r>
            <a:rPr lang="fr-FR" sz="1900" kern="1200" err="1"/>
            <a:t>strengthen</a:t>
          </a:r>
          <a:r>
            <a:rPr lang="fr-FR" sz="1900" kern="1200"/>
            <a:t> </a:t>
          </a:r>
          <a:r>
            <a:rPr lang="en-GB" sz="1900" kern="1200" noProof="0"/>
            <a:t>human</a:t>
          </a:r>
          <a:r>
            <a:rPr lang="fr-FR" sz="1900" kern="1200"/>
            <a:t> capital &amp; innovation</a:t>
          </a:r>
          <a:endParaRPr lang="en-GB" sz="1900" kern="1200" noProof="0"/>
        </a:p>
      </dsp:txBody>
      <dsp:txXfrm>
        <a:off x="2928074" y="2730306"/>
        <a:ext cx="1799233" cy="17992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8EC4F-BB07-4A2D-A092-BFC67D50D2EB}">
      <dsp:nvSpPr>
        <dsp:cNvPr id="0" name=""/>
        <dsp:cNvSpPr/>
      </dsp:nvSpPr>
      <dsp:spPr>
        <a:xfrm>
          <a:off x="197768" y="0"/>
          <a:ext cx="5112568" cy="511256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F9F143-F6E1-4B5B-B01C-2D7C5D35D327}">
      <dsp:nvSpPr>
        <dsp:cNvPr id="0" name=""/>
        <dsp:cNvSpPr/>
      </dsp:nvSpPr>
      <dsp:spPr>
        <a:xfrm>
          <a:off x="683461" y="485693"/>
          <a:ext cx="1993901" cy="1993901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noProof="0" dirty="0">
              <a:latin typeface="Arial"/>
            </a:rPr>
            <a:t>Labour</a:t>
          </a:r>
          <a:r>
            <a:rPr lang="en-GB" sz="2100" kern="1200" noProof="0" dirty="0"/>
            <a:t> market</a:t>
          </a:r>
          <a:r>
            <a:rPr lang="en-GB" sz="2100" kern="1200" noProof="0" dirty="0">
              <a:latin typeface="Arial"/>
            </a:rPr>
            <a:t> assessments: </a:t>
          </a:r>
        </a:p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noProof="0" dirty="0">
              <a:latin typeface="Arial"/>
            </a:rPr>
            <a:t>73%</a:t>
          </a:r>
          <a:endParaRPr lang="en-GB" sz="2100" kern="1200" noProof="0" dirty="0"/>
        </a:p>
      </dsp:txBody>
      <dsp:txXfrm>
        <a:off x="780795" y="583027"/>
        <a:ext cx="1799233" cy="1799233"/>
      </dsp:txXfrm>
    </dsp:sp>
    <dsp:sp modelId="{2D5C6A26-2346-41E4-8456-2B4059EA0C04}">
      <dsp:nvSpPr>
        <dsp:cNvPr id="0" name=""/>
        <dsp:cNvSpPr/>
      </dsp:nvSpPr>
      <dsp:spPr>
        <a:xfrm>
          <a:off x="2830740" y="485693"/>
          <a:ext cx="1993901" cy="1993901"/>
        </a:xfrm>
        <a:prstGeom prst="roundRect">
          <a:avLst/>
        </a:prstGeom>
        <a:solidFill>
          <a:schemeClr val="accent1">
            <a:shade val="80000"/>
            <a:hueOff val="116428"/>
            <a:satOff val="-2085"/>
            <a:lumOff val="8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noProof="0" dirty="0"/>
            <a:t>Remittances</a:t>
          </a:r>
          <a:r>
            <a:rPr lang="en-GB" sz="2100" kern="1200" noProof="0" dirty="0">
              <a:latin typeface="Arial"/>
            </a:rPr>
            <a:t> &amp; financial inclusion: </a:t>
          </a:r>
        </a:p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noProof="0" dirty="0">
              <a:latin typeface="Arial"/>
            </a:rPr>
            <a:t>9%</a:t>
          </a:r>
        </a:p>
      </dsp:txBody>
      <dsp:txXfrm>
        <a:off x="2928074" y="583027"/>
        <a:ext cx="1799233" cy="1799233"/>
      </dsp:txXfrm>
    </dsp:sp>
    <dsp:sp modelId="{16BA9FB3-50F5-4FD3-8E8D-65C3034E50B1}">
      <dsp:nvSpPr>
        <dsp:cNvPr id="0" name=""/>
        <dsp:cNvSpPr/>
      </dsp:nvSpPr>
      <dsp:spPr>
        <a:xfrm>
          <a:off x="683461" y="2632972"/>
          <a:ext cx="1993901" cy="1993901"/>
        </a:xfrm>
        <a:prstGeom prst="roundRect">
          <a:avLst/>
        </a:prstGeom>
        <a:solidFill>
          <a:schemeClr val="accent1">
            <a:shade val="80000"/>
            <a:hueOff val="232855"/>
            <a:satOff val="-4171"/>
            <a:lumOff val="17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noProof="0" dirty="0">
              <a:latin typeface="Arial"/>
            </a:rPr>
            <a:t>Diaspora</a:t>
          </a:r>
          <a:r>
            <a:rPr lang="en-GB" sz="2100" kern="1200" dirty="0">
              <a:latin typeface="Arial"/>
            </a:rPr>
            <a:t> stakeholders:</a:t>
          </a:r>
        </a:p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>
              <a:latin typeface="Arial"/>
            </a:rPr>
            <a:t> 9%</a:t>
          </a:r>
        </a:p>
      </dsp:txBody>
      <dsp:txXfrm>
        <a:off x="780795" y="2730306"/>
        <a:ext cx="1799233" cy="1799233"/>
      </dsp:txXfrm>
    </dsp:sp>
    <dsp:sp modelId="{E55B5EF2-47E5-4A51-AF46-5B5C4BA36C2A}">
      <dsp:nvSpPr>
        <dsp:cNvPr id="0" name=""/>
        <dsp:cNvSpPr/>
      </dsp:nvSpPr>
      <dsp:spPr>
        <a:xfrm>
          <a:off x="2830740" y="2632972"/>
          <a:ext cx="1993901" cy="1993901"/>
        </a:xfrm>
        <a:prstGeom prst="round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>
              <a:latin typeface="Arial"/>
            </a:rPr>
            <a:t>Return &amp; reintegration:</a:t>
          </a:r>
        </a:p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>
              <a:latin typeface="Arial"/>
            </a:rPr>
            <a:t> 54%</a:t>
          </a:r>
          <a:endParaRPr lang="en-GB" sz="2100" kern="1200" dirty="0"/>
        </a:p>
      </dsp:txBody>
      <dsp:txXfrm>
        <a:off x="2928074" y="2730306"/>
        <a:ext cx="1799233" cy="17992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73D99F-14CD-44B9-B98F-2F165BE7A7C0}">
      <dsp:nvSpPr>
        <dsp:cNvPr id="0" name=""/>
        <dsp:cNvSpPr/>
      </dsp:nvSpPr>
      <dsp:spPr>
        <a:xfrm>
          <a:off x="1508460" y="1311762"/>
          <a:ext cx="2359172" cy="235928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Capacity Building</a:t>
          </a:r>
          <a:endParaRPr lang="en-US" sz="3500" kern="1200" dirty="0"/>
        </a:p>
      </dsp:txBody>
      <dsp:txXfrm>
        <a:off x="1853953" y="1657272"/>
        <a:ext cx="1668186" cy="1668269"/>
      </dsp:txXfrm>
    </dsp:sp>
    <dsp:sp modelId="{439D75AD-4580-4C2F-AE18-646B1AC79936}">
      <dsp:nvSpPr>
        <dsp:cNvPr id="0" name=""/>
        <dsp:cNvSpPr/>
      </dsp:nvSpPr>
      <dsp:spPr>
        <a:xfrm>
          <a:off x="291869" y="0"/>
          <a:ext cx="4755703" cy="4957532"/>
        </a:xfrm>
        <a:prstGeom prst="blockArc">
          <a:avLst>
            <a:gd name="adj1" fmla="val 17527788"/>
            <a:gd name="adj2" fmla="val 4119114"/>
            <a:gd name="adj3" fmla="val 575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281FA1-2372-4AB1-B008-68AE24E3CD67}">
      <dsp:nvSpPr>
        <dsp:cNvPr id="0" name=""/>
        <dsp:cNvSpPr/>
      </dsp:nvSpPr>
      <dsp:spPr>
        <a:xfrm>
          <a:off x="3793622" y="417919"/>
          <a:ext cx="1263817" cy="126417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835E75-973B-4A2F-8CA8-46F409C08E01}">
      <dsp:nvSpPr>
        <dsp:cNvPr id="0" name=""/>
        <dsp:cNvSpPr/>
      </dsp:nvSpPr>
      <dsp:spPr>
        <a:xfrm>
          <a:off x="5153301" y="438245"/>
          <a:ext cx="1691668" cy="1223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2300" kern="1200" dirty="0"/>
            <a:t>Education</a:t>
          </a:r>
          <a:endParaRPr lang="en-US" sz="2300" kern="1200" dirty="0"/>
        </a:p>
      </dsp:txBody>
      <dsp:txXfrm>
        <a:off x="5153301" y="438245"/>
        <a:ext cx="1691668" cy="1223518"/>
      </dsp:txXfrm>
    </dsp:sp>
    <dsp:sp modelId="{DBCB1FB9-B3FE-40AA-A835-1487B488F5FF}">
      <dsp:nvSpPr>
        <dsp:cNvPr id="0" name=""/>
        <dsp:cNvSpPr/>
      </dsp:nvSpPr>
      <dsp:spPr>
        <a:xfrm>
          <a:off x="4282092" y="1856099"/>
          <a:ext cx="1263817" cy="126417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C8CF6F-3357-4B93-803F-979183DAAFED}">
      <dsp:nvSpPr>
        <dsp:cNvPr id="0" name=""/>
        <dsp:cNvSpPr/>
      </dsp:nvSpPr>
      <dsp:spPr>
        <a:xfrm>
          <a:off x="5648819" y="1873947"/>
          <a:ext cx="1691668" cy="1223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2300" kern="1200" dirty="0"/>
            <a:t>Institutions: dialogue and exchanges</a:t>
          </a:r>
          <a:endParaRPr lang="en-US" sz="2300" kern="1200" dirty="0"/>
        </a:p>
      </dsp:txBody>
      <dsp:txXfrm>
        <a:off x="5648819" y="1873947"/>
        <a:ext cx="1691668" cy="1223518"/>
      </dsp:txXfrm>
    </dsp:sp>
    <dsp:sp modelId="{D68C52DF-D5ED-4EDC-A7D0-AEDAC6116B0D}">
      <dsp:nvSpPr>
        <dsp:cNvPr id="0" name=""/>
        <dsp:cNvSpPr/>
      </dsp:nvSpPr>
      <dsp:spPr>
        <a:xfrm>
          <a:off x="3793622" y="3314605"/>
          <a:ext cx="1263817" cy="1264170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8FA492-BC48-4A28-86CD-F64A1281BF3D}">
      <dsp:nvSpPr>
        <dsp:cNvPr id="0" name=""/>
        <dsp:cNvSpPr/>
      </dsp:nvSpPr>
      <dsp:spPr>
        <a:xfrm>
          <a:off x="5153301" y="3340385"/>
          <a:ext cx="1691668" cy="1223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2300" kern="1200" dirty="0"/>
            <a:t>Data Management</a:t>
          </a:r>
          <a:endParaRPr lang="en-US" sz="2300" kern="1200" dirty="0"/>
        </a:p>
      </dsp:txBody>
      <dsp:txXfrm>
        <a:off x="5153301" y="3340385"/>
        <a:ext cx="1691668" cy="12235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7F6D96-6E2D-4AB1-8D0D-0A711DAE99B4}">
      <dsp:nvSpPr>
        <dsp:cNvPr id="0" name=""/>
        <dsp:cNvSpPr/>
      </dsp:nvSpPr>
      <dsp:spPr>
        <a:xfrm>
          <a:off x="0" y="12849"/>
          <a:ext cx="6096000" cy="1048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Home Track</a:t>
          </a:r>
          <a:endParaRPr lang="en-US" sz="3600" kern="1200" dirty="0"/>
        </a:p>
      </dsp:txBody>
      <dsp:txXfrm>
        <a:off x="51175" y="64024"/>
        <a:ext cx="5993650" cy="945970"/>
      </dsp:txXfrm>
    </dsp:sp>
    <dsp:sp modelId="{F2583DD2-7C38-41BD-B65D-476EFF611D00}">
      <dsp:nvSpPr>
        <dsp:cNvPr id="0" name=""/>
        <dsp:cNvSpPr/>
      </dsp:nvSpPr>
      <dsp:spPr>
        <a:xfrm>
          <a:off x="0" y="1061169"/>
          <a:ext cx="6096000" cy="927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38100" rIns="213360" bIns="3810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000" kern="1200" dirty="0"/>
            <a:t>Address skills needs of CoO</a:t>
          </a:r>
          <a:endParaRPr lang="en-US" sz="3000" kern="1200" dirty="0"/>
        </a:p>
      </dsp:txBody>
      <dsp:txXfrm>
        <a:off x="0" y="1061169"/>
        <a:ext cx="6096000" cy="927360"/>
      </dsp:txXfrm>
    </dsp:sp>
    <dsp:sp modelId="{E6A1DC7F-A4AF-448B-892B-94B7111F86D5}">
      <dsp:nvSpPr>
        <dsp:cNvPr id="0" name=""/>
        <dsp:cNvSpPr/>
      </dsp:nvSpPr>
      <dsp:spPr>
        <a:xfrm>
          <a:off x="0" y="1683134"/>
          <a:ext cx="6096000" cy="1048320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Away Track</a:t>
          </a:r>
          <a:endParaRPr lang="en-US" sz="3600" kern="1200" dirty="0"/>
        </a:p>
      </dsp:txBody>
      <dsp:txXfrm>
        <a:off x="51175" y="1734309"/>
        <a:ext cx="5993650" cy="945970"/>
      </dsp:txXfrm>
    </dsp:sp>
    <dsp:sp modelId="{1B0A386C-4002-4833-B30B-B89E6AEBA93B}">
      <dsp:nvSpPr>
        <dsp:cNvPr id="0" name=""/>
        <dsp:cNvSpPr/>
      </dsp:nvSpPr>
      <dsp:spPr>
        <a:xfrm>
          <a:off x="0" y="2791113"/>
          <a:ext cx="6096000" cy="1014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38100" rIns="213360" bIns="3810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000" kern="1200" dirty="0"/>
            <a:t>Address skills needs of CoD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000" kern="1200" dirty="0"/>
            <a:t>Cultural and language training</a:t>
          </a:r>
          <a:endParaRPr lang="en-US" sz="3000" kern="1200" dirty="0"/>
        </a:p>
      </dsp:txBody>
      <dsp:txXfrm>
        <a:off x="0" y="2791113"/>
        <a:ext cx="6096000" cy="10143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3A4E3C-58D2-42CC-BCBA-B6B874DD8304}">
      <dsp:nvSpPr>
        <dsp:cNvPr id="0" name=""/>
        <dsp:cNvSpPr/>
      </dsp:nvSpPr>
      <dsp:spPr>
        <a:xfrm>
          <a:off x="4429530" y="2539530"/>
          <a:ext cx="3103870" cy="3103870"/>
        </a:xfrm>
        <a:prstGeom prst="gear9">
          <a:avLst/>
        </a:prstGeom>
        <a:solidFill>
          <a:srgbClr val="56AAD7"/>
        </a:solidFill>
        <a:ln w="12700" cap="flat" cmpd="sng" algn="ctr">
          <a:solidFill>
            <a:srgbClr val="56AAD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Skills mobility schemes</a:t>
          </a:r>
        </a:p>
      </dsp:txBody>
      <dsp:txXfrm>
        <a:off x="5053546" y="3266597"/>
        <a:ext cx="1855838" cy="1595453"/>
      </dsp:txXfrm>
    </dsp:sp>
    <dsp:sp modelId="{DAFD45EC-95C5-42F2-AF5D-861A20FDAC55}">
      <dsp:nvSpPr>
        <dsp:cNvPr id="0" name=""/>
        <dsp:cNvSpPr/>
      </dsp:nvSpPr>
      <dsp:spPr>
        <a:xfrm>
          <a:off x="2623642" y="1805888"/>
          <a:ext cx="2257360" cy="2257360"/>
        </a:xfrm>
        <a:prstGeom prst="gear6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Development Strategies\national priorities</a:t>
          </a:r>
          <a:endParaRPr lang="en-US" sz="1400" kern="1200" dirty="0"/>
        </a:p>
      </dsp:txBody>
      <dsp:txXfrm>
        <a:off x="3191939" y="2377620"/>
        <a:ext cx="1120766" cy="1113896"/>
      </dsp:txXfrm>
    </dsp:sp>
    <dsp:sp modelId="{08B569DB-80AF-4193-AB1B-4AA7EBC20EC0}">
      <dsp:nvSpPr>
        <dsp:cNvPr id="0" name=""/>
        <dsp:cNvSpPr/>
      </dsp:nvSpPr>
      <dsp:spPr>
        <a:xfrm rot="20700000">
          <a:off x="3887993" y="248539"/>
          <a:ext cx="2211752" cy="2211752"/>
        </a:xfrm>
        <a:prstGeom prst="gear6">
          <a:avLst/>
        </a:prstGeom>
        <a:solidFill>
          <a:srgbClr val="56AAD7"/>
        </a:solidFill>
        <a:ln w="12700" cap="flat" cmpd="sng" algn="ctr">
          <a:solidFill>
            <a:srgbClr val="56AAD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Sectoral Plans</a:t>
          </a:r>
          <a:endParaRPr lang="en-US" sz="2800" kern="1200" dirty="0"/>
        </a:p>
      </dsp:txBody>
      <dsp:txXfrm rot="-20700000">
        <a:off x="4373096" y="733642"/>
        <a:ext cx="1241548" cy="1241548"/>
      </dsp:txXfrm>
    </dsp:sp>
    <dsp:sp modelId="{30B7FAD3-6A56-4DBC-B068-1696B31100C4}">
      <dsp:nvSpPr>
        <dsp:cNvPr id="0" name=""/>
        <dsp:cNvSpPr/>
      </dsp:nvSpPr>
      <dsp:spPr>
        <a:xfrm>
          <a:off x="4207091" y="2061874"/>
          <a:ext cx="3972953" cy="3972953"/>
        </a:xfrm>
        <a:prstGeom prst="circularArrow">
          <a:avLst>
            <a:gd name="adj1" fmla="val 4688"/>
            <a:gd name="adj2" fmla="val 299029"/>
            <a:gd name="adj3" fmla="val 2542547"/>
            <a:gd name="adj4" fmla="val 15805572"/>
            <a:gd name="adj5" fmla="val 5469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084481-1153-466E-B85F-1250B21C5E7D}">
      <dsp:nvSpPr>
        <dsp:cNvPr id="0" name=""/>
        <dsp:cNvSpPr/>
      </dsp:nvSpPr>
      <dsp:spPr>
        <a:xfrm>
          <a:off x="2223867" y="1300200"/>
          <a:ext cx="2886599" cy="288659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shade val="90000"/>
            <a:hueOff val="174613"/>
            <a:satOff val="-2991"/>
            <a:lumOff val="1198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502335-173E-4947-991B-53B89C626E28}">
      <dsp:nvSpPr>
        <dsp:cNvPr id="0" name=""/>
        <dsp:cNvSpPr/>
      </dsp:nvSpPr>
      <dsp:spPr>
        <a:xfrm>
          <a:off x="3376392" y="-242135"/>
          <a:ext cx="3112335" cy="311233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56AAD7"/>
        </a:solidFill>
        <a:ln>
          <a:solidFill>
            <a:srgbClr val="56AAD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608687-8DE5-4F79-AFB4-61B97989A86E}">
      <dsp:nvSpPr>
        <dsp:cNvPr id="0" name=""/>
        <dsp:cNvSpPr/>
      </dsp:nvSpPr>
      <dsp:spPr>
        <a:xfrm>
          <a:off x="2781471" y="0"/>
          <a:ext cx="2662538" cy="2662538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Green Transition</a:t>
          </a:r>
          <a:endParaRPr lang="en-US" sz="2000" kern="1200" dirty="0"/>
        </a:p>
      </dsp:txBody>
      <dsp:txXfrm>
        <a:off x="3447106" y="1331269"/>
        <a:ext cx="1331269" cy="1331269"/>
      </dsp:txXfrm>
    </dsp:sp>
    <dsp:sp modelId="{1941C966-D3FE-4ECC-BDD4-2128D5CA2DDA}">
      <dsp:nvSpPr>
        <dsp:cNvPr id="0" name=""/>
        <dsp:cNvSpPr/>
      </dsp:nvSpPr>
      <dsp:spPr>
        <a:xfrm>
          <a:off x="1450201" y="2662538"/>
          <a:ext cx="2662538" cy="2662538"/>
        </a:xfrm>
        <a:prstGeom prst="triangle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Future of work</a:t>
          </a:r>
          <a:endParaRPr lang="en-US" sz="2000" kern="1200" dirty="0"/>
        </a:p>
      </dsp:txBody>
      <dsp:txXfrm>
        <a:off x="2115836" y="3993807"/>
        <a:ext cx="1331269" cy="1331269"/>
      </dsp:txXfrm>
    </dsp:sp>
    <dsp:sp modelId="{D93AA7CC-E0D4-4B07-BD25-F2F41A03DE85}">
      <dsp:nvSpPr>
        <dsp:cNvPr id="0" name=""/>
        <dsp:cNvSpPr/>
      </dsp:nvSpPr>
      <dsp:spPr>
        <a:xfrm rot="10800000">
          <a:off x="2781471" y="2662538"/>
          <a:ext cx="2662538" cy="2662538"/>
        </a:xfrm>
        <a:prstGeom prst="triangle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National </a:t>
          </a:r>
          <a:r>
            <a:rPr lang="en-GB" sz="1600" kern="1200" dirty="0"/>
            <a:t>development</a:t>
          </a:r>
          <a:r>
            <a:rPr lang="en-GB" sz="2000" kern="1200" dirty="0"/>
            <a:t> plans</a:t>
          </a:r>
          <a:endParaRPr lang="en-US" sz="2000" kern="1200" dirty="0"/>
        </a:p>
      </dsp:txBody>
      <dsp:txXfrm rot="10800000">
        <a:off x="3447105" y="2662538"/>
        <a:ext cx="1331269" cy="1331269"/>
      </dsp:txXfrm>
    </dsp:sp>
    <dsp:sp modelId="{5D22A2D5-C1F8-4F45-AAFE-8B89ADCA78E0}">
      <dsp:nvSpPr>
        <dsp:cNvPr id="0" name=""/>
        <dsp:cNvSpPr/>
      </dsp:nvSpPr>
      <dsp:spPr>
        <a:xfrm>
          <a:off x="4112740" y="2662538"/>
          <a:ext cx="2662538" cy="2662538"/>
        </a:xfrm>
        <a:prstGeom prst="triangl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New technologies</a:t>
          </a:r>
          <a:endParaRPr lang="en-US" sz="1800" kern="1200" dirty="0"/>
        </a:p>
      </dsp:txBody>
      <dsp:txXfrm>
        <a:off x="4778375" y="3993807"/>
        <a:ext cx="1331269" cy="1331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87D85-5E78-433E-9525-2D7EC97D0709}" type="datetimeFigureOut">
              <a:rPr lang="en-GB" smtClean="0"/>
              <a:t>10/02/2024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6E6F1-1B22-437F-8C7C-C930A738B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68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108/AEDS-12-2018-0185" TargetMode="External"/><Relationship Id="rId3" Type="http://schemas.openxmlformats.org/officeDocument/2006/relationships/hyperlink" Target="https://www.emerald.com/insight/search?q=A.K.M.%20Ahsan%20Ullah" TargetMode="External"/><Relationship Id="rId7" Type="http://schemas.openxmlformats.org/officeDocument/2006/relationships/hyperlink" Target="https://www.emerald.com/insight/publication/issn/2046-3162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emerald.com/insight/search?q=Diotima%20Chattoraj" TargetMode="External"/><Relationship Id="rId5" Type="http://schemas.openxmlformats.org/officeDocument/2006/relationships/hyperlink" Target="https://www.emerald.com/insight/search?q=Noor%20Hasharina%20Hassan" TargetMode="External"/><Relationship Id="rId4" Type="http://schemas.openxmlformats.org/officeDocument/2006/relationships/hyperlink" Target="https://www.emerald.com/insight/search?q=Siti%20Mazidah%20Mohamad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06E6F1-1B22-437F-8C7C-C930A738B5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772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</a:t>
            </a: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development plans </a:t>
            </a: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broader agendas (trade)</a:t>
            </a:r>
          </a:p>
          <a:p>
            <a:pPr marL="342900" indent="-342900">
              <a:buFontTx/>
              <a:buChar char="-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Use the diaspora as a resource (for integration, for investment, for development)</a:t>
            </a:r>
          </a:p>
          <a:p>
            <a:pPr marL="342900" indent="-342900">
              <a:buFontTx/>
              <a:buChar char="-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Clear frameworks, policies, procedures</a:t>
            </a:r>
          </a:p>
          <a:p>
            <a:pPr marL="342900" indent="-342900">
              <a:buFontTx/>
              <a:buChar char="-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Costing model\burden sharing</a:t>
            </a:r>
          </a:p>
          <a:p>
            <a:pPr marL="342900" indent="-342900">
              <a:buFontTx/>
              <a:buChar char="-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How to measure success</a:t>
            </a:r>
          </a:p>
          <a:p>
            <a:pPr>
              <a:buFont typeface="Wingdings" panose="05000000000000000000" pitchFamily="2" charset="2"/>
              <a:buNone/>
            </a:pPr>
            <a:endParaRPr lang="en-GB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GB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Need to tie SMPs</a:t>
            </a: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to broader agendas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Solution: work more with diasporas (as a resource)  for integration, trade, development links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SMPs need clear frameworks, procedures (think about timing of different things that need to happen – </a:t>
            </a:r>
            <a:r>
              <a:rPr lang="en-GB" sz="2400" baseline="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eg</a:t>
            </a: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visa allocation)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Costing model not well developed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How to measure success?</a:t>
            </a:r>
            <a:endParaRPr lang="en-GB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GB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on the wider impact of these programmes on the labour market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SMPs are often conducted at a relatively small scale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 and what do we mean when we say working with the private sector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issue is co-creation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Ability to reform\adapt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Regional qualification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Data: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Identifying needs, shortages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End-user (job-matching)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/>
              <a:t>Lessons for future Global Skills Partnership design</a:t>
            </a:r>
            <a:endParaRPr lang="en-GB" dirty="0"/>
          </a:p>
          <a:p>
            <a:pPr lvl="1"/>
            <a:r>
              <a:rPr lang="en-US" dirty="0"/>
              <a:t>Countries must commit politically to the skills mobility partnerships to ensure that the objectives of these are met</a:t>
            </a:r>
            <a:endParaRPr lang="en-GB" dirty="0"/>
          </a:p>
          <a:p>
            <a:pPr lvl="1"/>
            <a:r>
              <a:rPr lang="en-US" dirty="0"/>
              <a:t>The measures to expand skilled </a:t>
            </a:r>
            <a:r>
              <a:rPr lang="en-US" dirty="0" err="1"/>
              <a:t>labour</a:t>
            </a:r>
            <a:r>
              <a:rPr lang="en-US" dirty="0"/>
              <a:t> supply must build skills at the origin in an effective manner</a:t>
            </a:r>
            <a:endParaRPr lang="en-GB" dirty="0"/>
          </a:p>
          <a:p>
            <a:pPr lvl="1"/>
            <a:r>
              <a:rPr lang="en-US" dirty="0"/>
              <a:t>The receiving country has to ensure mechanisms for skill/experience recognition</a:t>
            </a:r>
            <a:endParaRPr lang="en-GB" dirty="0"/>
          </a:p>
          <a:p>
            <a:pPr lvl="1"/>
            <a:r>
              <a:rPr lang="en-US" dirty="0"/>
              <a:t>The </a:t>
            </a:r>
            <a:r>
              <a:rPr lang="en-US" dirty="0" err="1"/>
              <a:t>programme</a:t>
            </a:r>
            <a:r>
              <a:rPr lang="en-US" dirty="0"/>
              <a:t> should foster employer linkages with graduates from the </a:t>
            </a:r>
            <a:r>
              <a:rPr lang="en-US" dirty="0" err="1"/>
              <a:t>programme</a:t>
            </a:r>
            <a:endParaRPr lang="en-GB" dirty="0"/>
          </a:p>
          <a:p>
            <a:pPr lvl="1"/>
            <a:r>
              <a:rPr lang="en-US" dirty="0"/>
              <a:t>There should be </a:t>
            </a:r>
            <a:r>
              <a:rPr lang="en-US" dirty="0" err="1"/>
              <a:t>interministerial</a:t>
            </a:r>
            <a:r>
              <a:rPr lang="en-US" dirty="0"/>
              <a:t> coordination where the governments from each country involved plan jointly for the partnership</a:t>
            </a:r>
            <a:endParaRPr lang="en-GB" dirty="0"/>
          </a:p>
          <a:p>
            <a:pPr lvl="1"/>
            <a:r>
              <a:rPr lang="en-US" dirty="0"/>
              <a:t>In the APTC campuses, Australian expatriate staff were used which was very costly. Instead, the </a:t>
            </a:r>
            <a:r>
              <a:rPr lang="en-US" dirty="0" err="1"/>
              <a:t>programme</a:t>
            </a:r>
            <a:r>
              <a:rPr lang="en-US" dirty="0"/>
              <a:t> could have used local training facilities which would have been cheaper and more beneficial for Pacific Island States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289C2-C5DE-46BE-89DC-42A99C01992D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28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</a:t>
            </a: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development plans </a:t>
            </a: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broader agendas (trade)</a:t>
            </a:r>
          </a:p>
          <a:p>
            <a:pPr marL="342900" indent="-342900">
              <a:buFontTx/>
              <a:buChar char="-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Use the diaspora as a resource (for integration, for investment, for development)</a:t>
            </a:r>
          </a:p>
          <a:p>
            <a:pPr marL="342900" indent="-342900">
              <a:buFontTx/>
              <a:buChar char="-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Clear frameworks, policies, procedures</a:t>
            </a:r>
          </a:p>
          <a:p>
            <a:pPr marL="342900" indent="-342900">
              <a:buFontTx/>
              <a:buChar char="-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Costing model\burden sharing</a:t>
            </a:r>
          </a:p>
          <a:p>
            <a:pPr marL="342900" indent="-342900">
              <a:buFontTx/>
              <a:buChar char="-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How to measure success</a:t>
            </a:r>
          </a:p>
          <a:p>
            <a:pPr>
              <a:buFont typeface="Wingdings" panose="05000000000000000000" pitchFamily="2" charset="2"/>
              <a:buNone/>
            </a:pPr>
            <a:endParaRPr lang="en-GB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GB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Need to tie SMPs</a:t>
            </a: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to broader agendas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Solution: work more with diasporas (as a resource)  for integration, trade, development links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SMPs need clear frameworks, procedures (think about timing of different things that need to happen – </a:t>
            </a:r>
            <a:r>
              <a:rPr lang="en-GB" sz="2400" baseline="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eg</a:t>
            </a: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visa allocation)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Costing model not well developed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How to measure success?</a:t>
            </a:r>
            <a:endParaRPr lang="en-GB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GB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on the wider impact of these programmes on the labour market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SMPs are often conducted at a relatively small scale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 and what do we mean when we say working with the private sector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issue is co-creation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Ability to reform\adapt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Regional qualification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Data: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Identifying needs, shortages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End-user (job-matching)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/>
              <a:t>Lessons for future Global Skills Partnership design</a:t>
            </a:r>
            <a:endParaRPr lang="en-GB" dirty="0"/>
          </a:p>
          <a:p>
            <a:pPr lvl="1"/>
            <a:r>
              <a:rPr lang="en-US" dirty="0"/>
              <a:t>Countries must commit politically to the skills mobility partnerships to ensure that the objectives of these are met</a:t>
            </a:r>
            <a:endParaRPr lang="en-GB" dirty="0"/>
          </a:p>
          <a:p>
            <a:pPr lvl="1"/>
            <a:r>
              <a:rPr lang="en-US" dirty="0"/>
              <a:t>The measures to expand skilled </a:t>
            </a:r>
            <a:r>
              <a:rPr lang="en-US" dirty="0" err="1"/>
              <a:t>labour</a:t>
            </a:r>
            <a:r>
              <a:rPr lang="en-US" dirty="0"/>
              <a:t> supply must build skills at the origin in an effective manner</a:t>
            </a:r>
            <a:endParaRPr lang="en-GB" dirty="0"/>
          </a:p>
          <a:p>
            <a:pPr lvl="1"/>
            <a:r>
              <a:rPr lang="en-US" dirty="0"/>
              <a:t>The receiving country has to ensure mechanisms for skill/experience recognition</a:t>
            </a:r>
            <a:endParaRPr lang="en-GB" dirty="0"/>
          </a:p>
          <a:p>
            <a:pPr lvl="1"/>
            <a:r>
              <a:rPr lang="en-US" dirty="0"/>
              <a:t>The </a:t>
            </a:r>
            <a:r>
              <a:rPr lang="en-US" dirty="0" err="1"/>
              <a:t>programme</a:t>
            </a:r>
            <a:r>
              <a:rPr lang="en-US" dirty="0"/>
              <a:t> should foster employer linkages with graduates from the </a:t>
            </a:r>
            <a:r>
              <a:rPr lang="en-US" dirty="0" err="1"/>
              <a:t>programme</a:t>
            </a:r>
            <a:endParaRPr lang="en-GB" dirty="0"/>
          </a:p>
          <a:p>
            <a:pPr lvl="1"/>
            <a:r>
              <a:rPr lang="en-US" dirty="0"/>
              <a:t>There should be </a:t>
            </a:r>
            <a:r>
              <a:rPr lang="en-US" dirty="0" err="1"/>
              <a:t>interministerial</a:t>
            </a:r>
            <a:r>
              <a:rPr lang="en-US" dirty="0"/>
              <a:t> coordination where the governments from each country involved plan jointly for the partnership</a:t>
            </a:r>
            <a:endParaRPr lang="en-GB" dirty="0"/>
          </a:p>
          <a:p>
            <a:pPr lvl="1"/>
            <a:r>
              <a:rPr lang="en-US" dirty="0"/>
              <a:t>In the APTC campuses, Australian expatriate staff were used which was very costly. Instead, the </a:t>
            </a:r>
            <a:r>
              <a:rPr lang="en-US" dirty="0" err="1"/>
              <a:t>programme</a:t>
            </a:r>
            <a:r>
              <a:rPr lang="en-US" dirty="0"/>
              <a:t> could have used local training facilities which would have been cheaper and more beneficial for Pacific Island States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289C2-C5DE-46BE-89DC-42A99C01992D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0458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Policies areas:</a:t>
            </a:r>
          </a:p>
          <a:p>
            <a:pPr lvl="1"/>
            <a:r>
              <a:rPr lang="en-US" dirty="0"/>
              <a:t>On the cost</a:t>
            </a:r>
          </a:p>
          <a:p>
            <a:pPr lvl="1"/>
            <a:r>
              <a:rPr lang="en-US" dirty="0"/>
              <a:t>On capacity development at sending (including material)</a:t>
            </a:r>
          </a:p>
          <a:p>
            <a:pPr lvl="1"/>
            <a:r>
              <a:rPr lang="en-US" dirty="0"/>
              <a:t>On matching</a:t>
            </a:r>
          </a:p>
          <a:p>
            <a:pPr lvl="2"/>
            <a:r>
              <a:rPr lang="en-US" dirty="0"/>
              <a:t>Either at transfer</a:t>
            </a:r>
          </a:p>
          <a:p>
            <a:pPr lvl="2"/>
            <a:r>
              <a:rPr lang="en-US" dirty="0"/>
              <a:t>Either in destination area (bonds, </a:t>
            </a:r>
            <a:r>
              <a:rPr lang="en-US" dirty="0" err="1"/>
              <a:t>microprogrammes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Capacity development at receiving (financial training, entrepreneurship, </a:t>
            </a:r>
            <a:r>
              <a:rPr lang="en-US" dirty="0" err="1"/>
              <a:t>bancarisation</a:t>
            </a:r>
            <a:r>
              <a:rPr lang="en-US" dirty="0"/>
              <a:t>)</a:t>
            </a:r>
          </a:p>
          <a:p>
            <a:r>
              <a:rPr lang="en-US" dirty="0"/>
              <a:t>Monitoring</a:t>
            </a:r>
          </a:p>
          <a:p>
            <a:pPr lvl="1"/>
            <a:r>
              <a:rPr lang="en-US" dirty="0"/>
              <a:t>How much are they paying?</a:t>
            </a:r>
          </a:p>
          <a:p>
            <a:pPr lvl="1"/>
            <a:r>
              <a:rPr lang="en-US" dirty="0"/>
              <a:t>How are they transferring?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EFFD06-1D9D-47F3-A5CA-58604F8C302A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020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000" dirty="0">
                <a:latin typeface="+mn-lt"/>
              </a:rPr>
              <a:t>National Development Strategies &amp; National Sectoral Strategies</a:t>
            </a:r>
          </a:p>
          <a:p>
            <a:pPr marL="742950" lvl="1" indent="-285750">
              <a:buFont typeface="Arial"/>
              <a:buChar char="•"/>
            </a:pPr>
            <a:r>
              <a:rPr lang="en-US" sz="1000" dirty="0">
                <a:latin typeface="+mn-lt"/>
              </a:rPr>
              <a:t>THAMM</a:t>
            </a:r>
          </a:p>
          <a:p>
            <a:pPr marL="1200150" lvl="2" indent="-285750">
              <a:buFont typeface="Arial"/>
              <a:buChar char="•"/>
            </a:pPr>
            <a:r>
              <a:rPr lang="en-US" sz="1000" dirty="0">
                <a:latin typeface="+mn-lt"/>
              </a:rPr>
              <a:t>National strategies, e.g. (National Immigration and Asylum Strategy) SNIA in Morocco</a:t>
            </a:r>
          </a:p>
          <a:p>
            <a:pPr marL="742950" lvl="1" indent="-285750">
              <a:buFont typeface="Arial"/>
              <a:buChar char="•"/>
            </a:pPr>
            <a:r>
              <a:rPr lang="en-US" sz="1000" dirty="0">
                <a:latin typeface="+mn-lt"/>
              </a:rPr>
              <a:t>PALIM</a:t>
            </a:r>
          </a:p>
          <a:p>
            <a:pPr marL="1200150" lvl="2" indent="-285750">
              <a:buFont typeface="Arial"/>
              <a:buChar char="•"/>
            </a:pPr>
            <a:r>
              <a:rPr lang="en-US" sz="1000" dirty="0">
                <a:latin typeface="+mn-lt"/>
              </a:rPr>
              <a:t>Morocco's national strategy for inclusive digitalization</a:t>
            </a:r>
          </a:p>
          <a:p>
            <a:pPr marL="742950" lvl="1" indent="-285750">
              <a:buFont typeface="Arial"/>
              <a:buChar char="•"/>
            </a:pPr>
            <a:r>
              <a:rPr lang="en-US" sz="1000" dirty="0">
                <a:latin typeface="+mn-lt"/>
              </a:rPr>
              <a:t>PEM WECCO</a:t>
            </a:r>
          </a:p>
          <a:p>
            <a:pPr marL="1200150" lvl="2" indent="-285750">
              <a:buFont typeface="Arial"/>
              <a:buChar char="•"/>
            </a:pPr>
            <a:r>
              <a:rPr lang="en-US" sz="1000" dirty="0">
                <a:latin typeface="+mn-lt"/>
              </a:rPr>
              <a:t>Addresses Senegal's 6 priority sectors: agriculture, food systems, aquaculture, digital, healthcare and tourism</a:t>
            </a:r>
          </a:p>
          <a:p>
            <a:pPr marL="742950" lvl="1" indent="-285750">
              <a:buFont typeface="Arial"/>
              <a:buChar char="•"/>
            </a:pPr>
            <a:r>
              <a:rPr lang="en-US" sz="1000" dirty="0">
                <a:latin typeface="+mn-lt"/>
              </a:rPr>
              <a:t>Accessing Overseas Employment Opportunities for Moroccan Youth Project</a:t>
            </a:r>
          </a:p>
          <a:p>
            <a:pPr marL="1200150" lvl="2" indent="-285750">
              <a:buFont typeface="Arial"/>
              <a:buChar char="•"/>
            </a:pPr>
            <a:r>
              <a:rPr lang="en-US" sz="1000" dirty="0">
                <a:solidFill>
                  <a:srgbClr val="727272"/>
                </a:solidFill>
                <a:latin typeface="+mn-lt"/>
                <a:cs typeface="Calibri"/>
              </a:rPr>
              <a:t>Morocco’s Strategic Action Plan of the Ministry of Employment (2014-16 ) and their National Strategy for Employment (2015–25)</a:t>
            </a:r>
            <a:endParaRPr lang="en-US" sz="1000" dirty="0">
              <a:solidFill>
                <a:srgbClr val="727272"/>
              </a:solidFill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EFFD06-1D9D-47F3-A5CA-58604F8C302A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65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GB" sz="1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EFFD06-1D9D-47F3-A5CA-58604F8C302A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975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employment in analytical, planning, and supervisory roles are experiencing great demand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06E6F1-1B22-437F-8C7C-C930A738B5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274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At least in the UAE, 77% of IT decision-makers view this shortage as a threat to their business (Equinix, 2022</a:t>
            </a:r>
            <a:r>
              <a:rPr lang="en-GB" sz="1800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[34]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).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06E6F1-1B22-437F-8C7C-C930A738B5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27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CDE312-1083-4230-B291-D8729B90F6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22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European Commission (2010), “one of the main problems is the mismatch between the outcomes of the educational system and the qualifications required on the job market” </a:t>
            </a:r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Anneleen</a:t>
            </a:r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Vandeplas</a:t>
            </a:r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Anna </a:t>
            </a:r>
            <a:r>
              <a:rPr lang="en-GB" sz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Thym-Thysen</a:t>
            </a:r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2019. “Skills Mismatch &amp; Productivity in the EU,” European Commission, Discussion Paper no. 100, July.)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Worsening</a:t>
            </a:r>
            <a:r>
              <a:rPr lang="en-GB" sz="2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skills mismatching in labour markets, in the EU and across the world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European Commission (2010), “one of the main problems is the mismatch between the outcomes of the educational system and the qualifications required on the job market”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2015, “around 39% of the EU firms were facing difficulties in finding staff with the right skills”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GB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European Commission (2010), “one of the main problems is the mismatch between the outcomes of the educational system and the qualifications required on the job market” (</a:t>
            </a:r>
            <a:r>
              <a:rPr lang="en-GB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Anneleen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Vandeplas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Anna </a:t>
            </a:r>
            <a:r>
              <a:rPr lang="en-GB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Thym-Thysen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2019. “Skills Mismatch &amp; Productivity in the EU,” European Commission, Discussion Paper no. 100, July.)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2015, “around 39% of the EU firms were facing difficulties in finding staff with the right skills” (</a:t>
            </a:r>
            <a:r>
              <a:rPr lang="en-GB" sz="1800" u="sng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 tooltip="A.K.M. Ahsan Ullah"/>
              </a:rPr>
              <a:t>Ullah</a:t>
            </a:r>
            <a:r>
              <a:rPr lang="en-GB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 tooltip="A.K.M. Ahsan Ullah"/>
              </a:rPr>
              <a:t>, A.K.M.A.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en-GB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 tooltip="Siti Mazidah Mohamad"/>
              </a:rPr>
              <a:t>Mohamad, S.M.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en-GB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 tooltip="Noor Hasharina Hassan"/>
              </a:rPr>
              <a:t>Hassan, N.H.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and </a:t>
            </a:r>
            <a:r>
              <a:rPr lang="en-GB" sz="1800" u="sng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 tooltip="Diotima Chattoraj"/>
              </a:rPr>
              <a:t>Chattoraj</a:t>
            </a:r>
            <a:r>
              <a:rPr lang="en-GB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 tooltip="Diotima Chattoraj"/>
              </a:rPr>
              <a:t>, D.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(2019), "Global skills deficiency: perspectives of skill mobility in Southeast Asian countries", </a:t>
            </a:r>
            <a:r>
              <a:rPr lang="en-GB" sz="1800" i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Asian Education and Development Studies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Vol. 8 No. 4, pp. 416-432. </a:t>
            </a:r>
            <a:r>
              <a:rPr lang="en-GB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8" tooltip="DOI: https://doi.org/10.1108/AEDS-12-2018-0185"/>
              </a:rPr>
              <a:t>https://doi.org/10.1108/AEDS-12-2018-0185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GB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289C2-C5DE-46BE-89DC-42A99C01992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570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EFFD06-1D9D-47F3-A5CA-58604F8C302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697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CDE312-1083-4230-B291-D8729B90F6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87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common across skills migration schemes, and how do they differ?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457200" algn="l"/>
              </a:tabLst>
            </a:pPr>
            <a:r>
              <a:rPr lang="en-GB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Mobility</a:t>
            </a: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most cases for an internship/traineeship 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457200" algn="l"/>
              </a:tabLst>
            </a:pPr>
            <a:r>
              <a:rPr lang="en-GB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Formalised State cooperation</a:t>
            </a: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often between different ministries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457200" algn="l"/>
              </a:tabLst>
            </a:pPr>
            <a:r>
              <a:rPr lang="en-GB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Multi-stakeholder involvement</a:t>
            </a: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including the private sector, training institutions, international organisations and local institutions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Bahnschrift SemiBold SemiConden" panose="020B0502040204020203" pitchFamily="34" charset="0"/>
              <a:buChar char="&gt;"/>
              <a:tabLst>
                <a:tab pos="914400" algn="l"/>
              </a:tabLs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often operate within pre-existing frameworks, and build on them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Bahnschrift SemiBold SemiConden" panose="020B0502040204020203" pitchFamily="34" charset="0"/>
              <a:buChar char="&gt;"/>
              <a:tabLst>
                <a:tab pos="1371600" algn="l"/>
              </a:tabLs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three paragraphs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Bahnschrift SemiBold SemiConden" panose="020B0502040204020203" pitchFamily="34" charset="0"/>
              <a:buChar char="&gt;"/>
              <a:tabLst>
                <a:tab pos="1371600" algn="l"/>
              </a:tabLs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require data and data partnerships (and therefore, trust)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914400" algn="l"/>
              </a:tabLs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try to build a business case that involves several stakeholders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457200" algn="l"/>
              </a:tabLst>
            </a:pPr>
            <a:r>
              <a:rPr lang="en-GB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Skills development</a:t>
            </a: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including technical and vocational training, university courses, internships, pre-departure training and/or soft skills training 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Bahnschrift SemiBold SemiConden" panose="020B0502040204020203" pitchFamily="34" charset="0"/>
              <a:buChar char="&gt;"/>
              <a:tabLst>
                <a:tab pos="914400" algn="l"/>
              </a:tabLs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administer pre-departure modules and preparation for workers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1371600" algn="l"/>
              </a:tabLs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well as post-arrival orientation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457200" algn="l"/>
              </a:tabLst>
            </a:pPr>
            <a:r>
              <a:rPr lang="en-GB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Skills recognition</a:t>
            </a: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through the implementation of training standards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914400" algn="l"/>
              </a:tabLs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</a:t>
            </a:r>
            <a:r>
              <a:rPr lang="en-US" sz="11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prioritise</a:t>
            </a: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skills assessment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457200" algn="l"/>
              </a:tabLs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Cost-sharing structures;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914400" algn="l"/>
              </a:tabLs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the moment, largely on host country governments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457200" algn="l"/>
              </a:tabLs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Location of training;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914400" algn="l"/>
              </a:tabLs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Figures from </a:t>
            </a:r>
            <a:r>
              <a:rPr lang="en-GB" sz="11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helena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457200" algn="l"/>
              </a:tabLs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Targeted sectors;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914400" algn="l"/>
              </a:tabLs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Insert figure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differ across the skill levels and the sectors they target)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457200" algn="l"/>
              </a:tabLs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Targeted skills and skill levels;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914400" algn="l"/>
              </a:tabLs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Insert figure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457200" algn="l"/>
              </a:tabLs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Partners involved;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914400" algn="l"/>
              </a:tabLs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for the figures from </a:t>
            </a:r>
            <a:r>
              <a:rPr lang="en-GB" sz="11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helena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457200" algn="l"/>
              </a:tabLs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Implementing partners;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914400" algn="l"/>
              </a:tabLs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Helena: ministry vs. agency vs. private sector vs. </a:t>
            </a:r>
            <a:r>
              <a:rPr lang="en-GB" sz="11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cso</a:t>
            </a: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457200" algn="l"/>
              </a:tabLs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Responsibility for curriculum development;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457200" algn="l"/>
              </a:tabLs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Selection process for participants;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457200" algn="l"/>
              </a:tabLs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Responsibility upon return 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457200" algn="l"/>
              </a:tabLs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Permanency or migration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Bahnschrift SemiBold SemiConden" panose="020B0502040204020203" pitchFamily="34" charset="0"/>
              <a:buChar char="&gt;"/>
              <a:tabLst>
                <a:tab pos="914400" algn="l"/>
              </a:tabLs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are circular whereas others focus on more permanent settlement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F289C2-C5DE-46BE-89DC-42A99C01992D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7851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</a:t>
            </a: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development plans </a:t>
            </a: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broader agendas (trade)</a:t>
            </a:r>
          </a:p>
          <a:p>
            <a:pPr marL="342900" indent="-342900">
              <a:buFontTx/>
              <a:buChar char="-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Use the diaspora as a resource (for integration, for investment, for development)</a:t>
            </a:r>
          </a:p>
          <a:p>
            <a:pPr marL="342900" indent="-342900">
              <a:buFontTx/>
              <a:buChar char="-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Clear frameworks, policies, procedures</a:t>
            </a:r>
          </a:p>
          <a:p>
            <a:pPr marL="342900" indent="-342900">
              <a:buFontTx/>
              <a:buChar char="-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Costing model\burden sharing</a:t>
            </a:r>
          </a:p>
          <a:p>
            <a:pPr marL="342900" indent="-342900">
              <a:buFontTx/>
              <a:buChar char="-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How to measure success</a:t>
            </a:r>
          </a:p>
          <a:p>
            <a:pPr>
              <a:buFont typeface="Wingdings" panose="05000000000000000000" pitchFamily="2" charset="2"/>
              <a:buNone/>
            </a:pPr>
            <a:endParaRPr lang="en-GB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GB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Need to tie SMPs</a:t>
            </a: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to broader agendas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Solution: work more with diasporas (as a resource)  for integration, trade, development links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SMPs need clear frameworks, procedures (think about timing of different things that need to happen – </a:t>
            </a:r>
            <a:r>
              <a:rPr lang="en-GB" sz="2400" baseline="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eg</a:t>
            </a: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visa allocation)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Costing model not well developed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GB" sz="240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How to measure success?</a:t>
            </a:r>
            <a:endParaRPr lang="en-GB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GB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on the wider impact of these programmes on the labour market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SMPs are often conducted at a relatively small scale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 and what do we mean when we say working with the private sector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issue is co-creation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Ability to reform\adapt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Regional qualification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Data: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Identifying needs, shortages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End-user (job-matching)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/>
              <a:t>Lessons for future Global Skills Partnership design</a:t>
            </a:r>
            <a:endParaRPr lang="en-GB" dirty="0"/>
          </a:p>
          <a:p>
            <a:pPr lvl="1"/>
            <a:r>
              <a:rPr lang="en-US" dirty="0"/>
              <a:t>Countries must commit politically to the skills mobility partnerships to ensure that the objectives of these are met</a:t>
            </a:r>
            <a:endParaRPr lang="en-GB" dirty="0"/>
          </a:p>
          <a:p>
            <a:pPr lvl="1"/>
            <a:r>
              <a:rPr lang="en-US" dirty="0"/>
              <a:t>The measures to expand skilled </a:t>
            </a:r>
            <a:r>
              <a:rPr lang="en-US" dirty="0" err="1"/>
              <a:t>labour</a:t>
            </a:r>
            <a:r>
              <a:rPr lang="en-US" dirty="0"/>
              <a:t> supply must build skills at the origin in an effective manner</a:t>
            </a:r>
            <a:endParaRPr lang="en-GB" dirty="0"/>
          </a:p>
          <a:p>
            <a:pPr lvl="1"/>
            <a:r>
              <a:rPr lang="en-US" dirty="0"/>
              <a:t>The receiving country has to ensure mechanisms for skill/experience recognition</a:t>
            </a:r>
            <a:endParaRPr lang="en-GB" dirty="0"/>
          </a:p>
          <a:p>
            <a:pPr lvl="1"/>
            <a:r>
              <a:rPr lang="en-US" dirty="0"/>
              <a:t>The </a:t>
            </a:r>
            <a:r>
              <a:rPr lang="en-US" dirty="0" err="1"/>
              <a:t>programme</a:t>
            </a:r>
            <a:r>
              <a:rPr lang="en-US" dirty="0"/>
              <a:t> should foster employer linkages with graduates from the </a:t>
            </a:r>
            <a:r>
              <a:rPr lang="en-US" dirty="0" err="1"/>
              <a:t>programme</a:t>
            </a:r>
            <a:endParaRPr lang="en-GB" dirty="0"/>
          </a:p>
          <a:p>
            <a:pPr lvl="1"/>
            <a:r>
              <a:rPr lang="en-US" dirty="0"/>
              <a:t>There should be </a:t>
            </a:r>
            <a:r>
              <a:rPr lang="en-US" dirty="0" err="1"/>
              <a:t>interministerial</a:t>
            </a:r>
            <a:r>
              <a:rPr lang="en-US" dirty="0"/>
              <a:t> coordination where the governments from each country involved plan jointly for the partnership</a:t>
            </a:r>
            <a:endParaRPr lang="en-GB" dirty="0"/>
          </a:p>
          <a:p>
            <a:pPr lvl="1"/>
            <a:r>
              <a:rPr lang="en-US" dirty="0"/>
              <a:t>In the APTC campuses, Australian expatriate staff were used which was very costly. Instead, the </a:t>
            </a:r>
            <a:r>
              <a:rPr lang="en-US" dirty="0" err="1"/>
              <a:t>programme</a:t>
            </a:r>
            <a:r>
              <a:rPr lang="en-US" dirty="0"/>
              <a:t> could have used local training facilities which would have been cheaper and more beneficial for Pacific Island States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289C2-C5DE-46BE-89DC-42A99C01992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389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42AB-A1F9-AAB1-78A4-9D6FF7272F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B1DC59-41AD-02AF-5CC4-4AFE5D8410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9B9DD-5800-F119-6169-49766CC69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68D-49E3-4C6D-8AE4-6BC2CD0B07C5}" type="datetimeFigureOut">
              <a:rPr lang="en-GB" smtClean="0"/>
              <a:t>10/02/2024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2BFA2-F480-1A87-7B9B-70F543CFC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99BFD-8A04-44B9-5190-8444312A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BC1F-1C5E-4DF8-BFAF-8FD4E7520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35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CA79F-9367-5A1B-AFF6-CAA523107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1B9CDF-D1AD-E5B1-3363-7631EF98B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FDF71-7CFB-453E-8665-C686E22E4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68D-49E3-4C6D-8AE4-6BC2CD0B07C5}" type="datetimeFigureOut">
              <a:rPr lang="en-GB" smtClean="0"/>
              <a:t>10/02/2024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D3B4B-2743-37E7-7A1A-7BD7EE743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C80B6-FC88-7432-C507-9ECB8E6F5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BC1F-1C5E-4DF8-BFAF-8FD4E7520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70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6F420F-059A-6FAD-9A41-95A6171D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E5AD4C-CD58-29EB-E561-1DE8D0FB7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343BA-5B8C-7221-8469-D3230871B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68D-49E3-4C6D-8AE4-6BC2CD0B07C5}" type="datetimeFigureOut">
              <a:rPr lang="en-GB" smtClean="0"/>
              <a:t>10/02/2024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B0060-F133-D76C-A489-9546F07F0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65B0B-A32D-73E8-A7FD-9E7F9E9F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BC1F-1C5E-4DF8-BFAF-8FD4E7520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416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eaLnBrk="1" latinLnBrk="0" hangingPunct="1">
              <a:defRPr>
                <a:latin typeface="+mj-lt"/>
              </a:defRPr>
            </a:lvl1pPr>
            <a:lvl2pPr eaLnBrk="1" latinLnBrk="0" hangingPunct="1">
              <a:defRPr>
                <a:solidFill>
                  <a:schemeClr val="bg2">
                    <a:lumMod val="50000"/>
                  </a:schemeClr>
                </a:solidFill>
                <a:latin typeface="+mj-lt"/>
              </a:defRPr>
            </a:lvl2pPr>
            <a:lvl3pPr eaLnBrk="1" latinLnBrk="0" hangingPunct="1">
              <a:defRPr>
                <a:latin typeface="+mj-lt"/>
              </a:defRPr>
            </a:lvl3pPr>
            <a:lvl4pPr eaLnBrk="1" latinLnBrk="0" hangingPunct="1">
              <a:defRPr>
                <a:latin typeface="+mj-lt"/>
              </a:defRPr>
            </a:lvl4pPr>
            <a:lvl5pPr eaLnBrk="1" latinLnBrk="0" hangingPunct="1">
              <a:defRPr>
                <a:latin typeface="+mj-lt"/>
              </a:defRPr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  <a:endParaRPr lang="en-US"/>
          </a:p>
          <a:p>
            <a:pPr lvl="1" eaLnBrk="1" latinLnBrk="0" hangingPunct="1"/>
            <a:r>
              <a:rPr lang="en-US" err="1"/>
              <a:t>Deuxième</a:t>
            </a:r>
            <a:r>
              <a:rPr lang="en-US"/>
              <a:t> </a:t>
            </a:r>
            <a:r>
              <a:rPr lang="en-US" err="1"/>
              <a:t>niveau</a:t>
            </a:r>
            <a:endParaRPr lang="en-US"/>
          </a:p>
          <a:p>
            <a:pPr lvl="2" eaLnBrk="1" latinLnBrk="0" hangingPunct="1"/>
            <a:r>
              <a:rPr lang="en-US" err="1"/>
              <a:t>Troisième</a:t>
            </a:r>
            <a:r>
              <a:rPr lang="en-US"/>
              <a:t> </a:t>
            </a:r>
            <a:r>
              <a:rPr lang="en-US" err="1"/>
              <a:t>niveau</a:t>
            </a:r>
            <a:endParaRPr lang="en-US"/>
          </a:p>
          <a:p>
            <a:pPr lvl="3" eaLnBrk="1" latinLnBrk="0" hangingPunct="1"/>
            <a:r>
              <a:rPr lang="en-US" err="1"/>
              <a:t>Quatrième</a:t>
            </a:r>
            <a:r>
              <a:rPr lang="en-US"/>
              <a:t> </a:t>
            </a:r>
            <a:r>
              <a:rPr lang="en-US" err="1"/>
              <a:t>niveau</a:t>
            </a:r>
            <a:endParaRPr lang="en-US"/>
          </a:p>
          <a:p>
            <a:pPr lvl="4" eaLnBrk="1" latinLnBrk="0" hangingPunct="1"/>
            <a:r>
              <a:rPr lang="en-US" err="1"/>
              <a:t>Cinquième</a:t>
            </a:r>
            <a:r>
              <a:rPr lang="en-US"/>
              <a:t> </a:t>
            </a:r>
            <a:r>
              <a:rPr lang="en-US" err="1"/>
              <a:t>niveau</a:t>
            </a:r>
            <a:endParaRPr kumimoji="0"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9349" y="6381328"/>
            <a:ext cx="2687605" cy="275072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1pPr>
          </a:lstStyle>
          <a:p>
            <a:r>
              <a:rPr lang="en-GB">
                <a:solidFill>
                  <a:prstClr val="black">
                    <a:lumMod val="75000"/>
                    <a:lumOff val="25000"/>
                  </a:prstClr>
                </a:solidFill>
              </a:rPr>
              <a:t>PGD Expert Meeting 2016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fr-FR" err="1"/>
              <a:t>Title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832" y="6203430"/>
            <a:ext cx="1343229" cy="60994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50389" y="6381328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1pPr>
          </a:lstStyle>
          <a:p>
            <a:fld id="{A2EA6832-486A-4FE7-82AB-E8547EE5AD5F}" type="slidenum">
              <a:rPr lang="en-GB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587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8360" y="135266"/>
            <a:ext cx="11311642" cy="4166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[Add slide title here]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5938" y="2392070"/>
            <a:ext cx="5255755" cy="39896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chemeClr val="accent1"/>
              </a:buClr>
              <a:buSzPct val="80000"/>
              <a:buFont typeface="Bahnschrift SemiBold SemiConden" panose="020B0502040204020203" pitchFamily="34" charset="0"/>
              <a:buChar char="&gt;"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 err="1"/>
              <a:t>Sed</a:t>
            </a:r>
            <a:r>
              <a:rPr lang="pt-BR" dirty="0"/>
              <a:t> ac </a:t>
            </a:r>
            <a:r>
              <a:rPr lang="pt-BR" dirty="0" err="1"/>
              <a:t>elementum</a:t>
            </a:r>
            <a:r>
              <a:rPr lang="pt-BR" dirty="0"/>
              <a:t> ante, id </a:t>
            </a:r>
            <a:r>
              <a:rPr lang="pt-BR" dirty="0" err="1"/>
              <a:t>varius</a:t>
            </a:r>
            <a:r>
              <a:rPr lang="pt-BR" dirty="0"/>
              <a:t> </a:t>
            </a:r>
            <a:r>
              <a:rPr lang="pt-BR" dirty="0" err="1"/>
              <a:t>orci</a:t>
            </a:r>
            <a:r>
              <a:rPr lang="pt-BR" dirty="0"/>
              <a:t>. </a:t>
            </a:r>
            <a:r>
              <a:rPr lang="pt-BR" dirty="0" err="1"/>
              <a:t>Maecenas</a:t>
            </a:r>
            <a:r>
              <a:rPr lang="pt-BR" dirty="0"/>
              <a:t> </a:t>
            </a:r>
            <a:r>
              <a:rPr lang="pt-BR" dirty="0" err="1"/>
              <a:t>interdum</a:t>
            </a:r>
            <a:r>
              <a:rPr lang="pt-BR" dirty="0"/>
              <a:t> </a:t>
            </a:r>
            <a:r>
              <a:rPr lang="pt-BR" dirty="0" err="1"/>
              <a:t>ligula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. </a:t>
            </a:r>
          </a:p>
          <a:p>
            <a:pPr lvl="0"/>
            <a:r>
              <a:rPr lang="pt-BR" dirty="0" err="1"/>
              <a:t>Praesent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 est, </a:t>
            </a:r>
            <a:r>
              <a:rPr lang="pt-BR" dirty="0" err="1"/>
              <a:t>accumsan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consectetur</a:t>
            </a:r>
            <a:r>
              <a:rPr lang="pt-BR" dirty="0"/>
              <a:t> ac, </a:t>
            </a:r>
            <a:r>
              <a:rPr lang="pt-BR" dirty="0" err="1"/>
              <a:t>lacinia</a:t>
            </a:r>
            <a:r>
              <a:rPr lang="pt-BR" dirty="0"/>
              <a:t> id mi. </a:t>
            </a:r>
            <a:r>
              <a:rPr lang="pt-BR" dirty="0" err="1"/>
              <a:t>Duis</a:t>
            </a:r>
            <a:r>
              <a:rPr lang="pt-BR" dirty="0"/>
              <a:t> </a:t>
            </a:r>
            <a:r>
              <a:rPr lang="pt-BR" dirty="0" err="1"/>
              <a:t>molestie</a:t>
            </a:r>
            <a:r>
              <a:rPr lang="pt-BR" dirty="0"/>
              <a:t> </a:t>
            </a:r>
            <a:r>
              <a:rPr lang="pt-BR" dirty="0" err="1"/>
              <a:t>semper</a:t>
            </a:r>
            <a:r>
              <a:rPr lang="pt-BR" dirty="0"/>
              <a:t> nunc </a:t>
            </a:r>
            <a:r>
              <a:rPr lang="pt-BR" dirty="0" err="1"/>
              <a:t>venenatis</a:t>
            </a:r>
            <a:r>
              <a:rPr lang="pt-BR" dirty="0"/>
              <a:t> </a:t>
            </a:r>
            <a:r>
              <a:rPr lang="pt-BR" dirty="0" err="1"/>
              <a:t>posuere</a:t>
            </a:r>
            <a:r>
              <a:rPr lang="pt-BR" dirty="0"/>
              <a:t>. </a:t>
            </a:r>
          </a:p>
          <a:p>
            <a:pPr lvl="0"/>
            <a:r>
              <a:rPr lang="pt-BR" dirty="0"/>
              <a:t>In </a:t>
            </a:r>
            <a:r>
              <a:rPr lang="pt-BR" dirty="0" err="1"/>
              <a:t>maximus</a:t>
            </a:r>
            <a:r>
              <a:rPr lang="pt-BR" dirty="0"/>
              <a:t> </a:t>
            </a:r>
            <a:r>
              <a:rPr lang="pt-BR" dirty="0" err="1"/>
              <a:t>aliquam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, </a:t>
            </a:r>
            <a:r>
              <a:rPr lang="pt-BR" dirty="0" err="1"/>
              <a:t>pharetra</a:t>
            </a:r>
            <a:r>
              <a:rPr lang="pt-BR" dirty="0"/>
              <a:t> </a:t>
            </a:r>
            <a:r>
              <a:rPr lang="pt-BR" dirty="0" err="1"/>
              <a:t>imperdiet</a:t>
            </a:r>
            <a:r>
              <a:rPr lang="pt-BR" dirty="0"/>
              <a:t> massa tempus ut. In eu </a:t>
            </a:r>
            <a:r>
              <a:rPr lang="pt-BR" dirty="0" err="1"/>
              <a:t>odio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</a:t>
            </a:r>
            <a:r>
              <a:rPr lang="pt-BR" dirty="0" err="1"/>
              <a:t>tristique</a:t>
            </a:r>
            <a:r>
              <a:rPr lang="pt-BR" dirty="0"/>
              <a:t> </a:t>
            </a:r>
            <a:r>
              <a:rPr lang="pt-BR" dirty="0" err="1"/>
              <a:t>pretium</a:t>
            </a:r>
            <a:r>
              <a:rPr lang="pt-BR" dirty="0"/>
              <a:t> eu </a:t>
            </a:r>
            <a:r>
              <a:rPr lang="pt-BR" dirty="0" err="1"/>
              <a:t>sed</a:t>
            </a:r>
            <a:r>
              <a:rPr lang="pt-BR" dirty="0"/>
              <a:t> ex. </a:t>
            </a:r>
          </a:p>
          <a:p>
            <a:pPr lvl="0"/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efficitur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</a:t>
            </a:r>
            <a:r>
              <a:rPr lang="pt-BR" dirty="0" err="1"/>
              <a:t>vel</a:t>
            </a:r>
            <a:r>
              <a:rPr lang="pt-BR" dirty="0"/>
              <a:t> </a:t>
            </a:r>
            <a:r>
              <a:rPr lang="pt-BR" dirty="0" err="1"/>
              <a:t>suscipit</a:t>
            </a:r>
            <a:r>
              <a:rPr lang="pt-BR" dirty="0"/>
              <a:t>. </a:t>
            </a:r>
            <a:r>
              <a:rPr lang="pt-BR" dirty="0" err="1"/>
              <a:t>Donec</a:t>
            </a:r>
            <a:r>
              <a:rPr lang="pt-BR" dirty="0"/>
              <a:t> </a:t>
            </a:r>
            <a:r>
              <a:rPr lang="pt-BR" dirty="0" err="1"/>
              <a:t>ligula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, </a:t>
            </a:r>
            <a:r>
              <a:rPr lang="pt-BR" dirty="0" err="1"/>
              <a:t>dapibus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urna </a:t>
            </a:r>
            <a:r>
              <a:rPr lang="pt-BR" dirty="0" err="1"/>
              <a:t>vel</a:t>
            </a:r>
            <a:r>
              <a:rPr lang="pt-BR" dirty="0"/>
              <a:t>, </a:t>
            </a:r>
            <a:r>
              <a:rPr lang="pt-BR" dirty="0" err="1"/>
              <a:t>convallis</a:t>
            </a:r>
            <a:r>
              <a:rPr lang="pt-BR" dirty="0"/>
              <a:t> </a:t>
            </a:r>
            <a:r>
              <a:rPr lang="pt-BR" dirty="0" err="1"/>
              <a:t>volutpat</a:t>
            </a:r>
            <a:r>
              <a:rPr lang="pt-BR" dirty="0"/>
              <a:t> </a:t>
            </a:r>
            <a:r>
              <a:rPr lang="pt-BR" dirty="0" err="1"/>
              <a:t>purus</a:t>
            </a:r>
            <a:r>
              <a:rPr lang="pt-BR" dirty="0"/>
              <a:t>. </a:t>
            </a:r>
          </a:p>
          <a:p>
            <a:pPr lvl="0"/>
            <a:r>
              <a:rPr lang="en-GB" dirty="0" err="1"/>
              <a:t>Curabitur</a:t>
            </a:r>
            <a:r>
              <a:rPr lang="en-GB" dirty="0"/>
              <a:t> at </a:t>
            </a:r>
            <a:r>
              <a:rPr lang="en-GB" dirty="0" err="1"/>
              <a:t>nisl</a:t>
            </a:r>
            <a:r>
              <a:rPr lang="en-GB" dirty="0"/>
              <a:t> </a:t>
            </a:r>
            <a:r>
              <a:rPr lang="en-GB" dirty="0" err="1"/>
              <a:t>ultricies</a:t>
            </a:r>
            <a:r>
              <a:rPr lang="en-GB" dirty="0"/>
              <a:t>, </a:t>
            </a:r>
            <a:r>
              <a:rPr lang="en-GB" dirty="0" err="1"/>
              <a:t>facilisis</a:t>
            </a:r>
            <a:r>
              <a:rPr lang="en-GB" dirty="0"/>
              <a:t> </a:t>
            </a:r>
            <a:r>
              <a:rPr lang="en-GB" dirty="0" err="1"/>
              <a:t>tortor</a:t>
            </a:r>
            <a:r>
              <a:rPr lang="en-GB" dirty="0"/>
              <a:t> at, </a:t>
            </a:r>
            <a:r>
              <a:rPr lang="en-GB" dirty="0" err="1"/>
              <a:t>molestie</a:t>
            </a:r>
            <a:r>
              <a:rPr lang="en-GB" dirty="0"/>
              <a:t> lacus. Maecenas </a:t>
            </a:r>
            <a:r>
              <a:rPr lang="en-GB" dirty="0" err="1"/>
              <a:t>malesuada</a:t>
            </a:r>
            <a:r>
              <a:rPr lang="en-GB" dirty="0"/>
              <a:t> </a:t>
            </a:r>
            <a:r>
              <a:rPr lang="en-GB" dirty="0" err="1"/>
              <a:t>imperdiet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, a porta </a:t>
            </a:r>
            <a:r>
              <a:rPr lang="en-GB" dirty="0" err="1"/>
              <a:t>justo</a:t>
            </a:r>
            <a:r>
              <a:rPr lang="en-GB" dirty="0"/>
              <a:t>. </a:t>
            </a:r>
            <a:r>
              <a:rPr lang="en-GB" dirty="0" err="1"/>
              <a:t>Suspendisse</a:t>
            </a:r>
            <a:r>
              <a:rPr lang="en-GB" dirty="0"/>
              <a:t> </a:t>
            </a:r>
            <a:r>
              <a:rPr lang="en-GB" dirty="0" err="1"/>
              <a:t>rhoncus</a:t>
            </a:r>
            <a:r>
              <a:rPr lang="en-GB" dirty="0"/>
              <a:t> </a:t>
            </a:r>
            <a:r>
              <a:rPr lang="en-GB" dirty="0" err="1"/>
              <a:t>enim</a:t>
            </a:r>
            <a:r>
              <a:rPr lang="en-GB" dirty="0"/>
              <a:t> at ipsum </a:t>
            </a:r>
            <a:r>
              <a:rPr lang="en-GB" dirty="0" err="1"/>
              <a:t>viverra</a:t>
            </a:r>
            <a:r>
              <a:rPr lang="en-GB" dirty="0"/>
              <a:t> </a:t>
            </a:r>
            <a:r>
              <a:rPr lang="en-GB" dirty="0" err="1"/>
              <a:t>interdum</a:t>
            </a:r>
            <a:r>
              <a:rPr lang="en-GB" dirty="0"/>
              <a:t>. </a:t>
            </a:r>
          </a:p>
          <a:p>
            <a:pPr lvl="0"/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pulvinar</a:t>
            </a:r>
            <a:r>
              <a:rPr lang="en-GB" dirty="0"/>
              <a:t> </a:t>
            </a:r>
            <a:r>
              <a:rPr lang="en-GB" dirty="0" err="1"/>
              <a:t>justo</a:t>
            </a:r>
            <a:r>
              <a:rPr lang="en-GB" dirty="0"/>
              <a:t> a </a:t>
            </a:r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faucibus</a:t>
            </a:r>
            <a:r>
              <a:rPr lang="en-GB" dirty="0"/>
              <a:t>. Nam </a:t>
            </a:r>
            <a:r>
              <a:rPr lang="en-GB" dirty="0" err="1"/>
              <a:t>auctor</a:t>
            </a:r>
            <a:r>
              <a:rPr lang="en-GB" dirty="0"/>
              <a:t> </a:t>
            </a:r>
            <a:r>
              <a:rPr lang="en-GB" dirty="0" err="1"/>
              <a:t>risus</a:t>
            </a:r>
            <a:r>
              <a:rPr lang="en-GB" dirty="0"/>
              <a:t> in </a:t>
            </a:r>
            <a:r>
              <a:rPr lang="en-GB" dirty="0" err="1"/>
              <a:t>erat</a:t>
            </a:r>
            <a:r>
              <a:rPr lang="en-GB" dirty="0"/>
              <a:t> </a:t>
            </a:r>
            <a:r>
              <a:rPr lang="en-GB" dirty="0" err="1"/>
              <a:t>suscipit</a:t>
            </a:r>
            <a:r>
              <a:rPr lang="en-GB" dirty="0"/>
              <a:t>, vitae tempus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aliquet</a:t>
            </a:r>
            <a:r>
              <a:rPr lang="en-GB" dirty="0"/>
              <a:t>. 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6096000" y="1880963"/>
            <a:ext cx="0" cy="439001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5" hasCustomPrompt="1"/>
          </p:nvPr>
        </p:nvSpPr>
        <p:spPr>
          <a:xfrm>
            <a:off x="6419983" y="2392070"/>
            <a:ext cx="5256079" cy="39896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chemeClr val="accent5"/>
              </a:buClr>
              <a:buSzPct val="80000"/>
              <a:buFont typeface="Bahnschrift SemiBold SemiConden" panose="020B0502040204020203" pitchFamily="34" charset="0"/>
              <a:buChar char="&gt;"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err="1"/>
              <a:t>Sed</a:t>
            </a:r>
            <a:r>
              <a:rPr lang="pt-BR"/>
              <a:t> ac </a:t>
            </a:r>
            <a:r>
              <a:rPr lang="pt-BR" err="1"/>
              <a:t>elementum</a:t>
            </a:r>
            <a:r>
              <a:rPr lang="pt-BR"/>
              <a:t> ante, id </a:t>
            </a:r>
            <a:r>
              <a:rPr lang="pt-BR" err="1"/>
              <a:t>varius</a:t>
            </a:r>
            <a:r>
              <a:rPr lang="pt-BR"/>
              <a:t> </a:t>
            </a:r>
            <a:r>
              <a:rPr lang="pt-BR" err="1"/>
              <a:t>orci</a:t>
            </a:r>
            <a:r>
              <a:rPr lang="pt-BR"/>
              <a:t>. </a:t>
            </a:r>
            <a:r>
              <a:rPr lang="pt-BR" err="1"/>
              <a:t>Maecenas</a:t>
            </a:r>
            <a:r>
              <a:rPr lang="pt-BR"/>
              <a:t> </a:t>
            </a:r>
            <a:r>
              <a:rPr lang="pt-BR" err="1"/>
              <a:t>interdum</a:t>
            </a:r>
            <a:r>
              <a:rPr lang="pt-BR"/>
              <a:t> </a:t>
            </a:r>
            <a:r>
              <a:rPr lang="pt-BR" err="1"/>
              <a:t>ligula</a:t>
            </a:r>
            <a:r>
              <a:rPr lang="pt-BR"/>
              <a:t> </a:t>
            </a:r>
            <a:r>
              <a:rPr lang="pt-BR" err="1"/>
              <a:t>eget</a:t>
            </a:r>
            <a:r>
              <a:rPr lang="pt-BR"/>
              <a:t> </a:t>
            </a:r>
            <a:r>
              <a:rPr lang="pt-BR" err="1"/>
              <a:t>consectetur</a:t>
            </a:r>
            <a:r>
              <a:rPr lang="pt-BR"/>
              <a:t> </a:t>
            </a:r>
            <a:r>
              <a:rPr lang="pt-BR" err="1"/>
              <a:t>feugiat</a:t>
            </a:r>
            <a:r>
              <a:rPr lang="pt-BR"/>
              <a:t>. </a:t>
            </a:r>
          </a:p>
          <a:p>
            <a:pPr lvl="0"/>
            <a:r>
              <a:rPr lang="pt-BR" err="1"/>
              <a:t>Praesent</a:t>
            </a:r>
            <a:r>
              <a:rPr lang="pt-BR"/>
              <a:t> </a:t>
            </a:r>
            <a:r>
              <a:rPr lang="pt-BR" err="1"/>
              <a:t>elit</a:t>
            </a:r>
            <a:r>
              <a:rPr lang="pt-BR"/>
              <a:t> est, </a:t>
            </a:r>
            <a:r>
              <a:rPr lang="pt-BR" err="1"/>
              <a:t>accumsan</a:t>
            </a:r>
            <a:r>
              <a:rPr lang="pt-BR"/>
              <a:t> </a:t>
            </a:r>
            <a:r>
              <a:rPr lang="pt-BR" err="1"/>
              <a:t>eget</a:t>
            </a:r>
            <a:r>
              <a:rPr lang="pt-BR"/>
              <a:t> </a:t>
            </a:r>
            <a:r>
              <a:rPr lang="pt-BR" err="1"/>
              <a:t>consectetur</a:t>
            </a:r>
            <a:r>
              <a:rPr lang="pt-BR"/>
              <a:t> ac, </a:t>
            </a:r>
            <a:r>
              <a:rPr lang="pt-BR" err="1"/>
              <a:t>lacinia</a:t>
            </a:r>
            <a:r>
              <a:rPr lang="pt-BR"/>
              <a:t> id mi. </a:t>
            </a:r>
            <a:r>
              <a:rPr lang="pt-BR" err="1"/>
              <a:t>Duis</a:t>
            </a:r>
            <a:r>
              <a:rPr lang="pt-BR"/>
              <a:t> </a:t>
            </a:r>
            <a:r>
              <a:rPr lang="pt-BR" err="1"/>
              <a:t>molestie</a:t>
            </a:r>
            <a:r>
              <a:rPr lang="pt-BR"/>
              <a:t> </a:t>
            </a:r>
            <a:r>
              <a:rPr lang="pt-BR" err="1"/>
              <a:t>semper</a:t>
            </a:r>
            <a:r>
              <a:rPr lang="pt-BR"/>
              <a:t> nunc </a:t>
            </a:r>
            <a:r>
              <a:rPr lang="pt-BR" err="1"/>
              <a:t>venenatis</a:t>
            </a:r>
            <a:r>
              <a:rPr lang="pt-BR"/>
              <a:t> </a:t>
            </a:r>
            <a:r>
              <a:rPr lang="pt-BR" err="1"/>
              <a:t>posuere</a:t>
            </a:r>
            <a:r>
              <a:rPr lang="pt-BR"/>
              <a:t>. </a:t>
            </a:r>
          </a:p>
          <a:p>
            <a:pPr lvl="0"/>
            <a:r>
              <a:rPr lang="pt-BR"/>
              <a:t>In </a:t>
            </a:r>
            <a:r>
              <a:rPr lang="pt-BR" err="1"/>
              <a:t>maximus</a:t>
            </a:r>
            <a:r>
              <a:rPr lang="pt-BR"/>
              <a:t> </a:t>
            </a:r>
            <a:r>
              <a:rPr lang="pt-BR" err="1"/>
              <a:t>aliquam</a:t>
            </a:r>
            <a:r>
              <a:rPr lang="pt-BR"/>
              <a:t> </a:t>
            </a:r>
            <a:r>
              <a:rPr lang="pt-BR" err="1"/>
              <a:t>enim</a:t>
            </a:r>
            <a:r>
              <a:rPr lang="pt-BR"/>
              <a:t>, </a:t>
            </a:r>
            <a:r>
              <a:rPr lang="pt-BR" err="1"/>
              <a:t>pharetra</a:t>
            </a:r>
            <a:r>
              <a:rPr lang="pt-BR"/>
              <a:t> </a:t>
            </a:r>
            <a:r>
              <a:rPr lang="pt-BR" err="1"/>
              <a:t>imperdiet</a:t>
            </a:r>
            <a:r>
              <a:rPr lang="pt-BR"/>
              <a:t> massa tempus ut. In eu </a:t>
            </a:r>
            <a:r>
              <a:rPr lang="pt-BR" err="1"/>
              <a:t>odio</a:t>
            </a:r>
            <a:r>
              <a:rPr lang="pt-BR"/>
              <a:t> </a:t>
            </a:r>
            <a:r>
              <a:rPr lang="pt-BR" err="1"/>
              <a:t>at</a:t>
            </a:r>
            <a:r>
              <a:rPr lang="pt-BR"/>
              <a:t> </a:t>
            </a:r>
            <a:r>
              <a:rPr lang="pt-BR" err="1"/>
              <a:t>enim</a:t>
            </a:r>
            <a:r>
              <a:rPr lang="pt-BR"/>
              <a:t> </a:t>
            </a:r>
            <a:r>
              <a:rPr lang="pt-BR" err="1"/>
              <a:t>tristique</a:t>
            </a:r>
            <a:r>
              <a:rPr lang="pt-BR"/>
              <a:t> </a:t>
            </a:r>
            <a:r>
              <a:rPr lang="pt-BR" err="1"/>
              <a:t>pretium</a:t>
            </a:r>
            <a:r>
              <a:rPr lang="pt-BR"/>
              <a:t> eu </a:t>
            </a:r>
            <a:r>
              <a:rPr lang="pt-BR" err="1"/>
              <a:t>sed</a:t>
            </a:r>
            <a:r>
              <a:rPr lang="pt-BR"/>
              <a:t> ex. </a:t>
            </a:r>
          </a:p>
          <a:p>
            <a:pPr lvl="0"/>
            <a:r>
              <a:rPr lang="pt-BR" err="1"/>
              <a:t>Sed</a:t>
            </a:r>
            <a:r>
              <a:rPr lang="pt-BR"/>
              <a:t> </a:t>
            </a:r>
            <a:r>
              <a:rPr lang="pt-BR" err="1"/>
              <a:t>faucibus</a:t>
            </a:r>
            <a:r>
              <a:rPr lang="pt-BR"/>
              <a:t> </a:t>
            </a:r>
            <a:r>
              <a:rPr lang="pt-BR" err="1"/>
              <a:t>efficitur</a:t>
            </a:r>
            <a:r>
              <a:rPr lang="pt-BR"/>
              <a:t> </a:t>
            </a:r>
            <a:r>
              <a:rPr lang="pt-BR" err="1"/>
              <a:t>tortor</a:t>
            </a:r>
            <a:r>
              <a:rPr lang="pt-BR"/>
              <a:t> </a:t>
            </a:r>
            <a:r>
              <a:rPr lang="pt-BR" err="1"/>
              <a:t>vel</a:t>
            </a:r>
            <a:r>
              <a:rPr lang="pt-BR"/>
              <a:t> </a:t>
            </a:r>
            <a:r>
              <a:rPr lang="pt-BR" err="1"/>
              <a:t>suscipit</a:t>
            </a:r>
            <a:r>
              <a:rPr lang="pt-BR"/>
              <a:t>. </a:t>
            </a:r>
            <a:r>
              <a:rPr lang="pt-BR" err="1"/>
              <a:t>Donec</a:t>
            </a:r>
            <a:r>
              <a:rPr lang="pt-BR"/>
              <a:t> </a:t>
            </a:r>
            <a:r>
              <a:rPr lang="pt-BR" err="1"/>
              <a:t>ligula</a:t>
            </a:r>
            <a:r>
              <a:rPr lang="pt-BR"/>
              <a:t> </a:t>
            </a:r>
            <a:r>
              <a:rPr lang="pt-BR" err="1"/>
              <a:t>enim</a:t>
            </a:r>
            <a:r>
              <a:rPr lang="pt-BR"/>
              <a:t>, </a:t>
            </a:r>
            <a:r>
              <a:rPr lang="pt-BR" err="1"/>
              <a:t>dapibus</a:t>
            </a:r>
            <a:r>
              <a:rPr lang="pt-BR"/>
              <a:t> </a:t>
            </a:r>
            <a:r>
              <a:rPr lang="pt-BR" err="1"/>
              <a:t>sit</a:t>
            </a:r>
            <a:r>
              <a:rPr lang="pt-BR"/>
              <a:t> </a:t>
            </a:r>
            <a:r>
              <a:rPr lang="pt-BR" err="1"/>
              <a:t>amet</a:t>
            </a:r>
            <a:r>
              <a:rPr lang="pt-BR"/>
              <a:t> urna </a:t>
            </a:r>
            <a:r>
              <a:rPr lang="pt-BR" err="1"/>
              <a:t>vel</a:t>
            </a:r>
            <a:r>
              <a:rPr lang="pt-BR"/>
              <a:t>, </a:t>
            </a:r>
            <a:r>
              <a:rPr lang="pt-BR" err="1"/>
              <a:t>convallis</a:t>
            </a:r>
            <a:r>
              <a:rPr lang="pt-BR"/>
              <a:t> </a:t>
            </a:r>
            <a:r>
              <a:rPr lang="pt-BR" err="1"/>
              <a:t>volutpat</a:t>
            </a:r>
            <a:r>
              <a:rPr lang="pt-BR"/>
              <a:t> </a:t>
            </a:r>
            <a:r>
              <a:rPr lang="pt-BR" err="1"/>
              <a:t>purus</a:t>
            </a:r>
            <a:r>
              <a:rPr lang="pt-BR"/>
              <a:t>. </a:t>
            </a:r>
          </a:p>
          <a:p>
            <a:pPr lvl="0"/>
            <a:r>
              <a:rPr lang="en-GB" err="1"/>
              <a:t>Curabitur</a:t>
            </a:r>
            <a:r>
              <a:rPr lang="en-GB"/>
              <a:t> at </a:t>
            </a:r>
            <a:r>
              <a:rPr lang="en-GB" err="1"/>
              <a:t>nisl</a:t>
            </a:r>
            <a:r>
              <a:rPr lang="en-GB"/>
              <a:t> </a:t>
            </a:r>
            <a:r>
              <a:rPr lang="en-GB" err="1"/>
              <a:t>ultricies</a:t>
            </a:r>
            <a:r>
              <a:rPr lang="en-GB"/>
              <a:t>, </a:t>
            </a:r>
            <a:r>
              <a:rPr lang="en-GB" err="1"/>
              <a:t>facilisis</a:t>
            </a:r>
            <a:r>
              <a:rPr lang="en-GB"/>
              <a:t> </a:t>
            </a:r>
            <a:r>
              <a:rPr lang="en-GB" err="1"/>
              <a:t>tortor</a:t>
            </a:r>
            <a:r>
              <a:rPr lang="en-GB"/>
              <a:t> at, </a:t>
            </a:r>
            <a:r>
              <a:rPr lang="en-GB" err="1"/>
              <a:t>molestie</a:t>
            </a:r>
            <a:r>
              <a:rPr lang="en-GB"/>
              <a:t> lacus. Maecenas </a:t>
            </a:r>
            <a:r>
              <a:rPr lang="en-GB" err="1"/>
              <a:t>malesuada</a:t>
            </a:r>
            <a:r>
              <a:rPr lang="en-GB"/>
              <a:t> </a:t>
            </a:r>
            <a:r>
              <a:rPr lang="en-GB" err="1"/>
              <a:t>imperdiet</a:t>
            </a:r>
            <a:r>
              <a:rPr lang="en-GB"/>
              <a:t> </a:t>
            </a:r>
            <a:r>
              <a:rPr lang="en-GB" err="1"/>
              <a:t>dolor</a:t>
            </a:r>
            <a:r>
              <a:rPr lang="en-GB"/>
              <a:t>, a porta </a:t>
            </a:r>
            <a:r>
              <a:rPr lang="en-GB" err="1"/>
              <a:t>justo</a:t>
            </a:r>
            <a:r>
              <a:rPr lang="en-GB"/>
              <a:t>. </a:t>
            </a:r>
            <a:r>
              <a:rPr lang="en-GB" err="1"/>
              <a:t>Suspendisse</a:t>
            </a:r>
            <a:r>
              <a:rPr lang="en-GB"/>
              <a:t> </a:t>
            </a:r>
            <a:r>
              <a:rPr lang="en-GB" err="1"/>
              <a:t>rhoncus</a:t>
            </a:r>
            <a:r>
              <a:rPr lang="en-GB"/>
              <a:t> </a:t>
            </a:r>
            <a:r>
              <a:rPr lang="en-GB" err="1"/>
              <a:t>enim</a:t>
            </a:r>
            <a:r>
              <a:rPr lang="en-GB"/>
              <a:t> at ipsum </a:t>
            </a:r>
            <a:r>
              <a:rPr lang="en-GB" err="1"/>
              <a:t>viverra</a:t>
            </a:r>
            <a:r>
              <a:rPr lang="en-GB"/>
              <a:t> </a:t>
            </a:r>
            <a:r>
              <a:rPr lang="en-GB" err="1"/>
              <a:t>interdum</a:t>
            </a:r>
            <a:r>
              <a:rPr lang="en-GB"/>
              <a:t>. </a:t>
            </a:r>
          </a:p>
          <a:p>
            <a:pPr lvl="0"/>
            <a:r>
              <a:rPr lang="en-GB" err="1"/>
              <a:t>Sed</a:t>
            </a:r>
            <a:r>
              <a:rPr lang="en-GB"/>
              <a:t> </a:t>
            </a:r>
            <a:r>
              <a:rPr lang="en-GB" err="1"/>
              <a:t>pulvinar</a:t>
            </a:r>
            <a:r>
              <a:rPr lang="en-GB"/>
              <a:t> </a:t>
            </a:r>
            <a:r>
              <a:rPr lang="en-GB" err="1"/>
              <a:t>justo</a:t>
            </a:r>
            <a:r>
              <a:rPr lang="en-GB"/>
              <a:t> a </a:t>
            </a:r>
            <a:r>
              <a:rPr lang="en-GB" err="1"/>
              <a:t>commodo</a:t>
            </a:r>
            <a:r>
              <a:rPr lang="en-GB"/>
              <a:t> </a:t>
            </a:r>
            <a:r>
              <a:rPr lang="en-GB" err="1"/>
              <a:t>faucibus</a:t>
            </a:r>
            <a:r>
              <a:rPr lang="en-GB"/>
              <a:t>. Nam </a:t>
            </a:r>
            <a:r>
              <a:rPr lang="en-GB" err="1"/>
              <a:t>auctor</a:t>
            </a:r>
            <a:r>
              <a:rPr lang="en-GB"/>
              <a:t> </a:t>
            </a:r>
            <a:r>
              <a:rPr lang="en-GB" err="1"/>
              <a:t>risus</a:t>
            </a:r>
            <a:r>
              <a:rPr lang="en-GB"/>
              <a:t> in </a:t>
            </a:r>
            <a:r>
              <a:rPr lang="en-GB" err="1"/>
              <a:t>erat</a:t>
            </a:r>
            <a:r>
              <a:rPr lang="en-GB"/>
              <a:t> </a:t>
            </a:r>
            <a:r>
              <a:rPr lang="en-GB" err="1"/>
              <a:t>suscipit</a:t>
            </a:r>
            <a:r>
              <a:rPr lang="en-GB"/>
              <a:t>, vitae tempus </a:t>
            </a:r>
            <a:r>
              <a:rPr lang="en-GB" err="1"/>
              <a:t>lectus</a:t>
            </a:r>
            <a:r>
              <a:rPr lang="en-GB"/>
              <a:t> </a:t>
            </a:r>
            <a:r>
              <a:rPr lang="en-GB" err="1"/>
              <a:t>aliquet</a:t>
            </a:r>
            <a:r>
              <a:rPr lang="en-GB"/>
              <a:t>. 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515932" y="1752271"/>
            <a:ext cx="5256086" cy="511175"/>
          </a:xfrm>
          <a:prstGeom prst="rect">
            <a:avLst/>
          </a:prstGeom>
          <a:solidFill>
            <a:schemeClr val="accent1"/>
          </a:solidFill>
        </p:spPr>
        <p:txBody>
          <a:bodyPr lIns="180000" anchor="ctr"/>
          <a:lstStyle>
            <a:lvl1pPr marL="0" indent="0" algn="ctr">
              <a:buNone/>
              <a:defRPr sz="18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[Insert the title of this column here]</a:t>
            </a:r>
            <a:endParaRPr lang="en-GB"/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6419983" y="1752271"/>
            <a:ext cx="5256410" cy="511175"/>
          </a:xfrm>
          <a:prstGeom prst="rect">
            <a:avLst/>
          </a:prstGeom>
          <a:solidFill>
            <a:schemeClr val="accent4"/>
          </a:solidFill>
        </p:spPr>
        <p:txBody>
          <a:bodyPr lIns="180000" anchor="ctr"/>
          <a:lstStyle>
            <a:lvl1pPr marL="0" indent="0" algn="ctr">
              <a:buNone/>
              <a:defRPr sz="18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[Insert the title of this column here]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6EBB71-1AEC-4D92-8A51-969FF0A7CB1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515938" y="908050"/>
            <a:ext cx="11160125" cy="579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This is a placeholder for a short introduction text to the slide.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Nam vitae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. Nam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metus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. Maecenas dictum ex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 cursus </a:t>
            </a:r>
            <a:r>
              <a:rPr lang="en-US" dirty="0" err="1"/>
              <a:t>eleifend</a:t>
            </a:r>
            <a:r>
              <a:rPr lang="en-US" dirty="0"/>
              <a:t>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bibendum</a:t>
            </a:r>
            <a:r>
              <a:rPr lang="en-US" dirty="0"/>
              <a:t> pharetra.</a:t>
            </a:r>
            <a:endParaRPr lang="en-GB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096000" y="1880963"/>
            <a:ext cx="0" cy="439001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D14398C-C470-4645-B369-A2BF7BE06C44}"/>
              </a:ext>
            </a:extLst>
          </p:cNvPr>
          <p:cNvCxnSpPr/>
          <p:nvPr userDrawn="1"/>
        </p:nvCxnSpPr>
        <p:spPr>
          <a:xfrm>
            <a:off x="6096000" y="1880963"/>
            <a:ext cx="0" cy="439001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956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2160">
          <p15:clr>
            <a:srgbClr val="FBAE40"/>
          </p15:clr>
        </p15:guide>
        <p15:guide id="7" pos="3840">
          <p15:clr>
            <a:srgbClr val="FBAE40"/>
          </p15:clr>
        </p15:guide>
        <p15:guide id="8" orient="horz" pos="572">
          <p15:clr>
            <a:srgbClr val="FBAE40"/>
          </p15:clr>
        </p15:guide>
        <p15:guide id="9" pos="7355">
          <p15:clr>
            <a:srgbClr val="FBAE40"/>
          </p15:clr>
        </p15:guide>
        <p15:guide id="10" pos="32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746E-906E-4C27-B0A2-724D47E560E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8360" y="135266"/>
            <a:ext cx="11311642" cy="4166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[Add slide title here]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678361" y="1068019"/>
            <a:ext cx="10799188" cy="4972419"/>
          </a:xfrm>
          <a:prstGeom prst="rect">
            <a:avLst/>
          </a:prstGeom>
        </p:spPr>
        <p:txBody>
          <a:bodyPr anchor="ctr" anchorCtr="0"/>
          <a:lstStyle>
            <a:lvl1pPr marL="228600" indent="-228600">
              <a:buClr>
                <a:schemeClr val="accent1"/>
              </a:buClr>
              <a:buFont typeface="Bahnschrift SemiBold SemiConden" panose="020B0502040204020203" pitchFamily="34" charset="0"/>
              <a:buChar char="&gt;"/>
              <a:defRPr sz="1800" baseline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2"/>
              </a:buClr>
              <a:buSzPct val="60000"/>
              <a:buFont typeface="Arial" panose="020B0604020202020204" pitchFamily="34" charset="0"/>
              <a:buChar char="&gt;"/>
              <a:defRPr sz="1800" b="0">
                <a:solidFill>
                  <a:schemeClr val="tx1"/>
                </a:solidFill>
                <a:latin typeface="+mj-lt"/>
              </a:defRPr>
            </a:lvl2pPr>
            <a:lvl3pPr marL="1143000" indent="-228600">
              <a:buFont typeface="Wingdings" panose="05000000000000000000" pitchFamily="2" charset="2"/>
              <a:buChar char=""/>
              <a:defRPr sz="1800">
                <a:solidFill>
                  <a:schemeClr val="tx1"/>
                </a:solidFill>
                <a:latin typeface="+mj-lt"/>
              </a:defRPr>
            </a:lvl3pPr>
            <a:lvl4pPr marL="1600200" indent="-228600">
              <a:buFont typeface="Wingdings" panose="05000000000000000000" pitchFamily="2" charset="2"/>
              <a:buChar char=""/>
              <a:defRPr sz="1800">
                <a:solidFill>
                  <a:schemeClr val="tx1"/>
                </a:solidFill>
                <a:latin typeface="+mj-lt"/>
              </a:defRPr>
            </a:lvl4pPr>
          </a:lstStyle>
          <a:p>
            <a:pPr lvl="0"/>
            <a:r>
              <a:rPr lang="en-GB" noProof="0" dirty="0"/>
              <a:t>[Type your text here]</a:t>
            </a:r>
          </a:p>
          <a:p>
            <a:pPr lvl="1"/>
            <a:r>
              <a:rPr lang="en-GB" noProof="0" dirty="0"/>
              <a:t>[Type your text here]</a:t>
            </a:r>
          </a:p>
          <a:p>
            <a:pPr lvl="2"/>
            <a:r>
              <a:rPr lang="en-GB" noProof="0" dirty="0"/>
              <a:t>[Type your text here]</a:t>
            </a:r>
          </a:p>
          <a:p>
            <a:pPr lvl="3"/>
            <a:r>
              <a:rPr lang="en-GB" noProof="0" dirty="0"/>
              <a:t>[Type your text here]</a:t>
            </a:r>
          </a:p>
        </p:txBody>
      </p:sp>
    </p:spTree>
    <p:extLst>
      <p:ext uri="{BB962C8B-B14F-4D97-AF65-F5344CB8AC3E}">
        <p14:creationId xmlns:p14="http://schemas.microsoft.com/office/powerpoint/2010/main" val="731553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7C782-3790-5048-782A-5CC0E9B5E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C4F-4AA3-EF24-5839-E45C938C3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CBDAB-94E4-9C52-7A0F-430C30D7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68D-49E3-4C6D-8AE4-6BC2CD0B07C5}" type="datetimeFigureOut">
              <a:rPr lang="en-GB" smtClean="0"/>
              <a:t>10/02/2024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975FB-B3C7-87AD-6A35-367D24AFE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295F8-DA5C-F561-702F-1002F7B4F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BC1F-1C5E-4DF8-BFAF-8FD4E7520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31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1DAD4-643A-962F-BD8C-9DCDCE5A6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99E9F-8DDF-27FA-26B6-6EB7DEC6F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33DAC-1E23-5930-AC43-5DCCF668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68D-49E3-4C6D-8AE4-6BC2CD0B07C5}" type="datetimeFigureOut">
              <a:rPr lang="en-GB" smtClean="0"/>
              <a:t>10/02/2024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BFD99-CC83-C381-31C1-6892C3A99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0AB75-9A54-DDA6-3169-EBD21B9D5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BC1F-1C5E-4DF8-BFAF-8FD4E7520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4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D07D5-B846-6678-2366-73B9D4CB3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D4C0C-BAB2-E748-834F-6F51CF3824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140913-B5EE-6B5C-453E-37B7AA4E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84554-BFDB-2B3A-51B6-8BA008836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68D-49E3-4C6D-8AE4-6BC2CD0B07C5}" type="datetimeFigureOut">
              <a:rPr lang="en-GB" smtClean="0"/>
              <a:t>10/02/2024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722B05-810D-8D31-95F3-82F899D5A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273BAE-E350-70C3-1C2E-85DE1587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BC1F-1C5E-4DF8-BFAF-8FD4E7520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2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4682B-DB56-CF35-8539-56E6B5ADA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5AED8-1B03-E253-B7FA-914E3C098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93C660-52BF-3A45-9CE1-C03CD9D25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45CC44-A30B-4D29-F86D-6FD4925602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1E20A3-9C3E-2EBE-8BBE-19F737CFD7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8BB321-65BA-0700-FCEB-CA2CAC12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68D-49E3-4C6D-8AE4-6BC2CD0B07C5}" type="datetimeFigureOut">
              <a:rPr lang="en-GB" smtClean="0"/>
              <a:t>10/02/2024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CD5B4E-8D57-7655-8A19-B7FE834B1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ED672B-73D3-154F-1428-0534E62C6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BC1F-1C5E-4DF8-BFAF-8FD4E7520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19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54763-1CED-0BEA-DD93-07BFAFC8F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9770F9-9708-E422-9FBC-148288F5A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68D-49E3-4C6D-8AE4-6BC2CD0B07C5}" type="datetimeFigureOut">
              <a:rPr lang="en-GB" smtClean="0"/>
              <a:t>10/02/2024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204A2-F0BA-E055-F7FC-7A33BB8D4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DD35E3-182B-CAEC-290D-61A14AAE4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BC1F-1C5E-4DF8-BFAF-8FD4E7520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45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70F762-6E20-2676-30F0-A1DCEB13E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68D-49E3-4C6D-8AE4-6BC2CD0B07C5}" type="datetimeFigureOut">
              <a:rPr lang="en-GB" smtClean="0"/>
              <a:t>10/02/2024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DA35D3-F483-A624-5949-CB72BDE20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55275-BAC5-F2D0-CDD0-6721D14C8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BC1F-1C5E-4DF8-BFAF-8FD4E7520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08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03620-C636-53BA-B43C-04E11F858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FC6FA-6940-BFDA-A69F-CFD154ADA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7DFF8-96EF-CDE1-4B44-DD51A879D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AD6251-371A-11D1-7B44-33AAAA6D8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68D-49E3-4C6D-8AE4-6BC2CD0B07C5}" type="datetimeFigureOut">
              <a:rPr lang="en-GB" smtClean="0"/>
              <a:t>10/02/2024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924BE-3B51-A436-C644-9FEC4C103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8DE7C2-D073-4D44-44CA-1787132AB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BC1F-1C5E-4DF8-BFAF-8FD4E7520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95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44100-9ABD-7559-D9D7-7F61B3CB2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38E957-EAFA-04C4-236B-3701AD9D02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02F012-A7CD-9227-D36B-E96ACBE22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55C9F9-5FB5-02B7-E4DB-64FF61144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68D-49E3-4C6D-8AE4-6BC2CD0B07C5}" type="datetimeFigureOut">
              <a:rPr lang="en-GB" smtClean="0"/>
              <a:t>10/02/2024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8E85AC-A24F-CE00-2E47-14168CF19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D730D4-D0C0-9990-F428-0AC6D4906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BC1F-1C5E-4DF8-BFAF-8FD4E7520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59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4CBB62-FB84-DF64-2652-91AF45CBA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D98E8-5B31-E60F-6ACE-203E78435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603B1-5441-6FE9-0C2E-5539A024D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5868D-49E3-4C6D-8AE4-6BC2CD0B07C5}" type="datetimeFigureOut">
              <a:rPr lang="en-GB" smtClean="0"/>
              <a:t>10/02/2024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4DB0D-199D-F52D-3B55-C09731CC48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E0160-6A26-302D-9283-27D3F7CAF5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CBC1F-1C5E-4DF8-BFAF-8FD4E7520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77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7" Type="http://schemas.openxmlformats.org/officeDocument/2006/relationships/image" Target="../media/image22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4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3" Type="http://schemas.openxmlformats.org/officeDocument/2006/relationships/chart" Target="../charts/chart3.xml"/><Relationship Id="rId7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10" Type="http://schemas.openxmlformats.org/officeDocument/2006/relationships/image" Target="../media/image8.svg"/><Relationship Id="rId4" Type="http://schemas.openxmlformats.org/officeDocument/2006/relationships/chart" Target="../charts/chart4.xm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ADCAF8-8823-4E89-8612-21029831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CA07B2-0819-4B62-9425-7A52BBDD7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A02BEE4-A5D4-40AF-882D-49D34B08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F5843EB-154F-4459-8954-BB1DF64BB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905135-55D9-431B-8D5A-4C5C92B1F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B732812-A0BB-4324-B390-DFEF26C10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1FEC055-6F76-4E20-BC93-76C2F58E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74CD21D-122E-4F3D-82AF-F4A37C278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A7FF51F-3820-41BE-8690-7E758ECFA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5EAD889-EA4D-485F-BA9C-F6473A432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2B0AEEE-1E19-2B05-6E2B-2745659DB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281169"/>
            <a:ext cx="6105194" cy="2031055"/>
          </a:xfrm>
        </p:spPr>
        <p:txBody>
          <a:bodyPr>
            <a:normAutofit fontScale="90000"/>
          </a:bodyPr>
          <a:lstStyle/>
          <a:p>
            <a:r>
              <a:rPr lang="en-GB" sz="5200" dirty="0">
                <a:solidFill>
                  <a:schemeClr val="tx2"/>
                </a:solidFill>
              </a:rPr>
              <a:t>Skills in-need for the future of work and the role of human mobility</a:t>
            </a:r>
            <a:br>
              <a:rPr lang="en-GB" sz="2000" dirty="0">
                <a:solidFill>
                  <a:schemeClr val="tx2"/>
                </a:solidFill>
              </a:rPr>
            </a:br>
            <a:br>
              <a:rPr lang="en-GB" sz="2000" dirty="0">
                <a:solidFill>
                  <a:schemeClr val="tx2"/>
                </a:solidFill>
              </a:rPr>
            </a:br>
            <a:r>
              <a:rPr lang="en-GB" sz="2700" dirty="0">
                <a:solidFill>
                  <a:schemeClr val="tx2"/>
                </a:solidFill>
              </a:rPr>
              <a:t>Guidelines for designing successful skills partnerships</a:t>
            </a:r>
            <a:endParaRPr lang="en-GB" sz="5200" dirty="0">
              <a:solidFill>
                <a:schemeClr val="tx2"/>
              </a:solidFill>
            </a:endParaRPr>
          </a:p>
        </p:txBody>
      </p:sp>
      <p:pic>
        <p:nvPicPr>
          <p:cNvPr id="5" name="Picture 4" descr="A logo of a company&#10;&#10;Description automatically generated">
            <a:extLst>
              <a:ext uri="{FF2B5EF4-FFF2-40B4-BE49-F238E27FC236}">
                <a16:creationId xmlns:a16="http://schemas.microsoft.com/office/drawing/2014/main" id="{3A155EA5-DD9C-901F-1BB3-2DF0BA4EDC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849" y="5350942"/>
            <a:ext cx="2124456" cy="1286256"/>
          </a:xfrm>
          <a:prstGeom prst="rect">
            <a:avLst/>
          </a:prstGeom>
        </p:spPr>
      </p:pic>
      <p:sp>
        <p:nvSpPr>
          <p:cNvPr id="6" name="Subtitle 3">
            <a:extLst>
              <a:ext uri="{FF2B5EF4-FFF2-40B4-BE49-F238E27FC236}">
                <a16:creationId xmlns:a16="http://schemas.microsoft.com/office/drawing/2014/main" id="{069E3B44-60C3-B654-3CF0-AFCD805FBA2C}"/>
              </a:ext>
            </a:extLst>
          </p:cNvPr>
          <p:cNvSpPr txBox="1">
            <a:spLocks/>
          </p:cNvSpPr>
          <p:nvPr/>
        </p:nvSpPr>
        <p:spPr>
          <a:xfrm>
            <a:off x="-1577797" y="4973063"/>
            <a:ext cx="6836882" cy="17068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tx2"/>
                </a:solidFill>
              </a:rPr>
              <a:t>Jason GAGNON</a:t>
            </a:r>
          </a:p>
          <a:p>
            <a:r>
              <a:rPr lang="en-GB" dirty="0">
                <a:solidFill>
                  <a:schemeClr val="tx2"/>
                </a:solidFill>
              </a:rPr>
              <a:t>Head of unit</a:t>
            </a:r>
          </a:p>
          <a:p>
            <a:r>
              <a:rPr lang="en-GB" dirty="0">
                <a:solidFill>
                  <a:schemeClr val="tx2"/>
                </a:solidFill>
              </a:rPr>
              <a:t>Abu Dhabi Dialogue</a:t>
            </a:r>
            <a:br>
              <a:rPr lang="en-GB" dirty="0">
                <a:solidFill>
                  <a:schemeClr val="tx2"/>
                </a:solidFill>
              </a:rPr>
            </a:br>
            <a:r>
              <a:rPr lang="en-GB" dirty="0">
                <a:solidFill>
                  <a:schemeClr val="tx2"/>
                </a:solidFill>
              </a:rPr>
              <a:t>Ministerial Consultation</a:t>
            </a:r>
          </a:p>
        </p:txBody>
      </p:sp>
    </p:spTree>
    <p:extLst>
      <p:ext uri="{BB962C8B-B14F-4D97-AF65-F5344CB8AC3E}">
        <p14:creationId xmlns:p14="http://schemas.microsoft.com/office/powerpoint/2010/main" val="2944875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EA3DBE3-BA0D-7B66-6EB5-807D85CA0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239" y="142599"/>
            <a:ext cx="9888000" cy="1022400"/>
          </a:xfrm>
        </p:spPr>
        <p:txBody>
          <a:bodyPr/>
          <a:lstStyle/>
          <a:p>
            <a:r>
              <a:rPr lang="en-US" sz="3600" dirty="0">
                <a:ea typeface="+mn-ea"/>
                <a:cs typeface="+mn-cs"/>
              </a:rPr>
              <a:t>REVIEW OF SKILLS MOBILITY SCHEMES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18F0CF16-06F5-4295-6DFA-0AE876009406}"/>
              </a:ext>
            </a:extLst>
          </p:cNvPr>
          <p:cNvSpPr txBox="1">
            <a:spLocks/>
          </p:cNvSpPr>
          <p:nvPr/>
        </p:nvSpPr>
        <p:spPr>
          <a:xfrm>
            <a:off x="382414" y="1164998"/>
            <a:ext cx="11457285" cy="512892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630" indent="-341630"/>
            <a:endParaRPr lang="en-GB" sz="1900" b="1" dirty="0">
              <a:solidFill>
                <a:srgbClr val="727272"/>
              </a:solidFill>
              <a:cs typeface="Arial"/>
            </a:endParaRPr>
          </a:p>
          <a:p>
            <a:pPr marL="341630" indent="-341630"/>
            <a:r>
              <a:rPr lang="en-GB" sz="4300" b="1" dirty="0">
                <a:solidFill>
                  <a:srgbClr val="737373"/>
                </a:solidFill>
                <a:latin typeface="+mn-lt"/>
                <a:cs typeface="Arial"/>
              </a:rPr>
              <a:t>Collection of information and data on skills migration schemes</a:t>
            </a:r>
            <a:endParaRPr lang="en-US" sz="4300" b="1" dirty="0">
              <a:solidFill>
                <a:srgbClr val="737373"/>
              </a:solidFill>
              <a:latin typeface="+mn-lt"/>
              <a:cs typeface="Arial"/>
            </a:endParaRPr>
          </a:p>
          <a:p>
            <a:pPr marL="741045" lvl="1" indent="-283845"/>
            <a:r>
              <a:rPr lang="en-GB" sz="4300" dirty="0">
                <a:solidFill>
                  <a:srgbClr val="737373"/>
                </a:solidFill>
                <a:latin typeface="+mn-lt"/>
                <a:cs typeface="Arial"/>
              </a:rPr>
              <a:t>Global Skills Partnerships database</a:t>
            </a:r>
          </a:p>
          <a:p>
            <a:pPr marL="741045" lvl="1" indent="-283845"/>
            <a:r>
              <a:rPr lang="en-GB" sz="4300" dirty="0">
                <a:solidFill>
                  <a:srgbClr val="737373"/>
                </a:solidFill>
                <a:latin typeface="+mn-lt"/>
                <a:cs typeface="Arial"/>
              </a:rPr>
              <a:t>EMN-OECD report, March 2022</a:t>
            </a:r>
          </a:p>
          <a:p>
            <a:pPr marL="741045" lvl="1" indent="-283845"/>
            <a:r>
              <a:rPr lang="en-GB" sz="4300" dirty="0">
                <a:solidFill>
                  <a:srgbClr val="737373"/>
                </a:solidFill>
                <a:latin typeface="+mn-lt"/>
                <a:cs typeface="Arial"/>
              </a:rPr>
              <a:t>MPF website</a:t>
            </a:r>
          </a:p>
          <a:p>
            <a:pPr marL="741045" lvl="1" indent="-283845"/>
            <a:r>
              <a:rPr lang="en-GB" sz="4300" dirty="0">
                <a:solidFill>
                  <a:srgbClr val="737373"/>
                </a:solidFill>
                <a:latin typeface="+mn-lt"/>
                <a:cs typeface="Arial"/>
              </a:rPr>
              <a:t>IOM and ILO websites</a:t>
            </a:r>
          </a:p>
          <a:p>
            <a:pPr marL="741045" lvl="1" indent="-283845"/>
            <a:r>
              <a:rPr lang="en-GB" sz="4300" dirty="0">
                <a:solidFill>
                  <a:srgbClr val="737373"/>
                </a:solidFill>
                <a:latin typeface="+mn-lt"/>
                <a:cs typeface="Arial"/>
              </a:rPr>
              <a:t>National government websites</a:t>
            </a:r>
          </a:p>
          <a:p>
            <a:pPr marL="741045" lvl="1" indent="-283845"/>
            <a:endParaRPr lang="en-GB" sz="2000" dirty="0">
              <a:solidFill>
                <a:schemeClr val="tx1"/>
              </a:solidFill>
            </a:endParaRPr>
          </a:p>
          <a:p>
            <a:pPr marL="741045" lvl="1" indent="-283845"/>
            <a:endParaRPr lang="en-GB" sz="2000" dirty="0">
              <a:solidFill>
                <a:schemeClr val="tx1"/>
              </a:solidFill>
            </a:endParaRPr>
          </a:p>
          <a:p>
            <a:pPr marL="341630" indent="-341630"/>
            <a:r>
              <a:rPr lang="en-GB" sz="4300" b="1" dirty="0">
                <a:solidFill>
                  <a:srgbClr val="737373"/>
                </a:solidFill>
                <a:latin typeface="+mn-lt"/>
                <a:cs typeface="Arial"/>
              </a:rPr>
              <a:t>Objective</a:t>
            </a:r>
          </a:p>
          <a:p>
            <a:pPr marL="741045" lvl="1" indent="-283845"/>
            <a:r>
              <a:rPr lang="en-GB" sz="4300" dirty="0">
                <a:solidFill>
                  <a:srgbClr val="737373"/>
                </a:solidFill>
                <a:latin typeface="+mn-lt"/>
                <a:cs typeface="Arial"/>
              </a:rPr>
              <a:t>Create a database of SMSs that are ongoing or were active from 2010-2023</a:t>
            </a:r>
          </a:p>
          <a:p>
            <a:pPr marL="741045" lvl="1" indent="-283845"/>
            <a:r>
              <a:rPr lang="en-GB" sz="4300" dirty="0">
                <a:solidFill>
                  <a:srgbClr val="737373"/>
                </a:solidFill>
                <a:latin typeface="+mn-lt"/>
                <a:cs typeface="Arial"/>
              </a:rPr>
              <a:t>Breakdown their ingredients, the commonalities, the divergences, distil different practices</a:t>
            </a:r>
          </a:p>
          <a:p>
            <a:pPr marL="1144270" lvl="2" indent="-229870"/>
            <a:r>
              <a:rPr lang="en-GB" sz="4300" dirty="0">
                <a:solidFill>
                  <a:srgbClr val="737373"/>
                </a:solidFill>
                <a:latin typeface="+mn-lt"/>
                <a:cs typeface="Arial"/>
              </a:rPr>
              <a:t>Investigate the developmental impact of SMSs in </a:t>
            </a:r>
            <a:r>
              <a:rPr lang="en-GB" sz="4300" dirty="0" err="1">
                <a:solidFill>
                  <a:srgbClr val="737373"/>
                </a:solidFill>
                <a:latin typeface="+mn-lt"/>
                <a:cs typeface="Arial"/>
              </a:rPr>
              <a:t>CoO</a:t>
            </a:r>
            <a:endParaRPr lang="en-GB" sz="4300" dirty="0">
              <a:solidFill>
                <a:srgbClr val="737373"/>
              </a:solidFill>
              <a:latin typeface="+mn-lt"/>
              <a:cs typeface="Arial"/>
            </a:endParaRPr>
          </a:p>
          <a:p>
            <a:pPr marL="741045" lvl="1" indent="-283845"/>
            <a:r>
              <a:rPr lang="en-GB" sz="4300" dirty="0">
                <a:solidFill>
                  <a:srgbClr val="737373"/>
                </a:solidFill>
                <a:latin typeface="+mn-lt"/>
                <a:cs typeface="Arial"/>
              </a:rPr>
              <a:t>Provide the SMP and GSP community with additional material on which to base their own programming (including on development of </a:t>
            </a:r>
            <a:r>
              <a:rPr lang="en-GB" sz="4300" dirty="0" err="1">
                <a:solidFill>
                  <a:srgbClr val="737373"/>
                </a:solidFill>
                <a:latin typeface="+mn-lt"/>
                <a:cs typeface="Arial"/>
              </a:rPr>
              <a:t>CoO</a:t>
            </a:r>
            <a:r>
              <a:rPr lang="en-GB" sz="4300" dirty="0">
                <a:solidFill>
                  <a:srgbClr val="737373"/>
                </a:solidFill>
                <a:latin typeface="+mn-lt"/>
                <a:cs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469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163893-F774-DC4F-5395-97E0EE92F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 of the Database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85C3B71-2997-8A08-E532-05438A33EC0A}"/>
              </a:ext>
            </a:extLst>
          </p:cNvPr>
          <p:cNvCxnSpPr/>
          <p:nvPr/>
        </p:nvCxnSpPr>
        <p:spPr>
          <a:xfrm>
            <a:off x="2431142" y="1920238"/>
            <a:ext cx="1658983" cy="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A285B4B-7E5F-E5E0-2FBC-0088B9B40488}"/>
              </a:ext>
            </a:extLst>
          </p:cNvPr>
          <p:cNvCxnSpPr>
            <a:cxnSpLocks/>
          </p:cNvCxnSpPr>
          <p:nvPr/>
        </p:nvCxnSpPr>
        <p:spPr>
          <a:xfrm>
            <a:off x="4090124" y="1902823"/>
            <a:ext cx="0" cy="4223657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0321164A-B6F0-5F7D-32B8-C542D7813F83}"/>
              </a:ext>
            </a:extLst>
          </p:cNvPr>
          <p:cNvSpPr/>
          <p:nvPr/>
        </p:nvSpPr>
        <p:spPr>
          <a:xfrm>
            <a:off x="4009639" y="6082936"/>
            <a:ext cx="160970" cy="148037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EA5C481-07FF-E8AD-ECB4-B6BBE91AC3FA}"/>
              </a:ext>
            </a:extLst>
          </p:cNvPr>
          <p:cNvSpPr/>
          <p:nvPr/>
        </p:nvSpPr>
        <p:spPr>
          <a:xfrm>
            <a:off x="2269739" y="1841136"/>
            <a:ext cx="160970" cy="148037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EDA285F-F09C-856D-5216-B3059058D98A}"/>
              </a:ext>
            </a:extLst>
          </p:cNvPr>
          <p:cNvSpPr/>
          <p:nvPr/>
        </p:nvSpPr>
        <p:spPr>
          <a:xfrm>
            <a:off x="4048823" y="2146301"/>
            <a:ext cx="86739" cy="102239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10FA6AE-054D-2C74-7769-541D0B1E98EB}"/>
              </a:ext>
            </a:extLst>
          </p:cNvPr>
          <p:cNvSpPr/>
          <p:nvPr/>
        </p:nvSpPr>
        <p:spPr>
          <a:xfrm>
            <a:off x="4038693" y="3543800"/>
            <a:ext cx="96869" cy="1022399"/>
          </a:xfrm>
          <a:prstGeom prst="rect">
            <a:avLst/>
          </a:prstGeom>
          <a:solidFill>
            <a:srgbClr val="0D77B7"/>
          </a:solidFill>
          <a:ln>
            <a:solidFill>
              <a:srgbClr val="0D77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A34F605-602F-EEBD-D26F-F7DF4CF22211}"/>
              </a:ext>
            </a:extLst>
          </p:cNvPr>
          <p:cNvSpPr/>
          <p:nvPr/>
        </p:nvSpPr>
        <p:spPr>
          <a:xfrm flipH="1">
            <a:off x="4042144" y="4911497"/>
            <a:ext cx="93418" cy="1022399"/>
          </a:xfrm>
          <a:prstGeom prst="rect">
            <a:avLst/>
          </a:prstGeom>
          <a:solidFill>
            <a:srgbClr val="56AAD7"/>
          </a:solidFill>
          <a:ln>
            <a:solidFill>
              <a:srgbClr val="56AA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5F5CF0-6A04-C6F7-52C3-FE5DF6781720}"/>
              </a:ext>
            </a:extLst>
          </p:cNvPr>
          <p:cNvSpPr txBox="1"/>
          <p:nvPr/>
        </p:nvSpPr>
        <p:spPr>
          <a:xfrm>
            <a:off x="4216046" y="3701056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Interregional:</a:t>
            </a:r>
            <a:r>
              <a:rPr lang="en-GB" sz="22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 44</a:t>
            </a:r>
          </a:p>
          <a:p>
            <a:r>
              <a:rPr lang="en-GB" sz="22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Regional:</a:t>
            </a:r>
            <a:r>
              <a:rPr lang="en-GB" sz="22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 12</a:t>
            </a:r>
            <a:endParaRPr lang="en-US" sz="22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3E119A8-DEC7-4E6F-AD74-1E6ED60A57BC}"/>
              </a:ext>
            </a:extLst>
          </p:cNvPr>
          <p:cNvSpPr txBox="1"/>
          <p:nvPr/>
        </p:nvSpPr>
        <p:spPr>
          <a:xfrm>
            <a:off x="4177946" y="1982450"/>
            <a:ext cx="65023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err="1">
                <a:solidFill>
                  <a:schemeClr val="bg2">
                    <a:lumMod val="25000"/>
                  </a:schemeClr>
                </a:solidFill>
                <a:latin typeface="+mj-lt"/>
              </a:rPr>
              <a:t>CoD</a:t>
            </a:r>
            <a:r>
              <a:rPr lang="en-GB" sz="22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 :</a:t>
            </a:r>
            <a:r>
              <a:rPr lang="en-GB" sz="22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 Germany (16), Belgium (6), Italy (5)</a:t>
            </a:r>
          </a:p>
          <a:p>
            <a:r>
              <a:rPr lang="en-GB" sz="2200" b="1" dirty="0" err="1">
                <a:solidFill>
                  <a:schemeClr val="bg2">
                    <a:lumMod val="25000"/>
                  </a:schemeClr>
                </a:solidFill>
                <a:latin typeface="+mj-lt"/>
              </a:rPr>
              <a:t>CoO</a:t>
            </a:r>
            <a:r>
              <a:rPr lang="en-GB" sz="22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Africa: Tunisia (13), Morocco (9), Nigeria (5)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Asia: Viet Nam (7), India (7), The Philippines (5) </a:t>
            </a:r>
            <a:endParaRPr lang="en-US" sz="22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F5C2CB4-C0D8-EFBA-59F6-9B883289E52D}"/>
              </a:ext>
            </a:extLst>
          </p:cNvPr>
          <p:cNvSpPr txBox="1"/>
          <p:nvPr/>
        </p:nvSpPr>
        <p:spPr>
          <a:xfrm>
            <a:off x="4177946" y="5016501"/>
            <a:ext cx="60709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Budget:</a:t>
            </a:r>
            <a:r>
              <a:rPr lang="en-GB" sz="22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 Can reach </a:t>
            </a:r>
            <a:r>
              <a:rPr lang="en-GB" sz="2200" dirty="0">
                <a:solidFill>
                  <a:schemeClr val="bg2">
                    <a:lumMod val="25000"/>
                  </a:schemeClr>
                </a:solidFill>
                <a:latin typeface="+mj-lt"/>
                <a:sym typeface="Wingdings" panose="05000000000000000000" pitchFamily="2" charset="2"/>
              </a:rPr>
              <a:t>€125 million</a:t>
            </a:r>
            <a:endParaRPr lang="en-GB" sz="22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r>
              <a:rPr lang="en-US" sz="22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Participant size: </a:t>
            </a:r>
            <a:r>
              <a:rPr lang="en-US" sz="22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8 </a:t>
            </a:r>
            <a:r>
              <a:rPr lang="en-US" sz="2200" dirty="0">
                <a:solidFill>
                  <a:schemeClr val="bg2">
                    <a:lumMod val="25000"/>
                  </a:schemeClr>
                </a:solidFill>
                <a:latin typeface="+mj-lt"/>
                <a:sym typeface="Wingdings" panose="05000000000000000000" pitchFamily="2" charset="2"/>
              </a:rPr>
              <a:t> 400 000</a:t>
            </a:r>
            <a:endParaRPr lang="en-US" sz="22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pic>
        <p:nvPicPr>
          <p:cNvPr id="33" name="Graphic 32" descr="Airplane with solid fill">
            <a:extLst>
              <a:ext uri="{FF2B5EF4-FFF2-40B4-BE49-F238E27FC236}">
                <a16:creationId xmlns:a16="http://schemas.microsoft.com/office/drawing/2014/main" id="{9AB6CAAD-3785-EBEF-96E4-E05C0E3766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2604000" y="2330320"/>
            <a:ext cx="914400" cy="914400"/>
          </a:xfrm>
          <a:prstGeom prst="rect">
            <a:avLst/>
          </a:prstGeom>
        </p:spPr>
      </p:pic>
      <p:pic>
        <p:nvPicPr>
          <p:cNvPr id="35" name="Graphic 34" descr="Earth globe: Africa and Europe with solid fill">
            <a:extLst>
              <a:ext uri="{FF2B5EF4-FFF2-40B4-BE49-F238E27FC236}">
                <a16:creationId xmlns:a16="http://schemas.microsoft.com/office/drawing/2014/main" id="{8CF10C62-822C-4851-D097-232D10533B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96692" y="3637170"/>
            <a:ext cx="914400" cy="914400"/>
          </a:xfrm>
          <a:prstGeom prst="rect">
            <a:avLst/>
          </a:prstGeom>
        </p:spPr>
      </p:pic>
      <p:pic>
        <p:nvPicPr>
          <p:cNvPr id="37" name="Graphic 36" descr="Group with solid fill">
            <a:extLst>
              <a:ext uri="{FF2B5EF4-FFF2-40B4-BE49-F238E27FC236}">
                <a16:creationId xmlns:a16="http://schemas.microsoft.com/office/drawing/2014/main" id="{91B40901-3B17-9435-2A5E-66AAABCEB1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04500" y="494402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4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7959C7-5DB6-44F3-9824-54F4CFEFB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1" y="237600"/>
            <a:ext cx="8484247" cy="1022400"/>
          </a:xfrm>
        </p:spPr>
        <p:txBody>
          <a:bodyPr/>
          <a:lstStyle/>
          <a:p>
            <a:r>
              <a:rPr lang="en-GB"/>
              <a:t>Distribution of SMSs by region of destination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1AEF4-78D1-44C0-818F-5876414025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EA6832-486A-4FE7-82AB-E8547EE5AD5F}" type="slidenum">
              <a:rPr lang="en-GB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12</a:t>
            </a:fld>
            <a:endParaRPr lang="en-GB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95DB8521-E09F-42D9-9435-4B36FB1F51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83160"/>
            <a:ext cx="9144000" cy="428418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0F2EA85-95E5-4CB4-A351-0194C62B6986}"/>
              </a:ext>
            </a:extLst>
          </p:cNvPr>
          <p:cNvSpPr/>
          <p:nvPr/>
        </p:nvSpPr>
        <p:spPr>
          <a:xfrm>
            <a:off x="5965760" y="3532632"/>
            <a:ext cx="576064" cy="576064"/>
          </a:xfrm>
          <a:prstGeom prst="ellipse">
            <a:avLst/>
          </a:prstGeom>
          <a:solidFill>
            <a:schemeClr val="tx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/>
              <a:t>1</a:t>
            </a:r>
            <a:endParaRPr lang="en-US" sz="14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1D04827-787E-4739-82D1-D02BFDC2D1CE}"/>
              </a:ext>
            </a:extLst>
          </p:cNvPr>
          <p:cNvSpPr/>
          <p:nvPr/>
        </p:nvSpPr>
        <p:spPr>
          <a:xfrm>
            <a:off x="7489197" y="2412107"/>
            <a:ext cx="576064" cy="576064"/>
          </a:xfrm>
          <a:prstGeom prst="ellipse">
            <a:avLst/>
          </a:prstGeom>
          <a:solidFill>
            <a:schemeClr val="tx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/>
              <a:t>6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634D3F0-869E-4D58-9A22-D1F3D8660C94}"/>
              </a:ext>
            </a:extLst>
          </p:cNvPr>
          <p:cNvSpPr/>
          <p:nvPr/>
        </p:nvSpPr>
        <p:spPr>
          <a:xfrm>
            <a:off x="5911792" y="2354957"/>
            <a:ext cx="576064" cy="576064"/>
          </a:xfrm>
          <a:prstGeom prst="ellipse">
            <a:avLst/>
          </a:prstGeom>
          <a:solidFill>
            <a:schemeClr val="tx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/>
              <a:t>43</a:t>
            </a:r>
            <a:endParaRPr lang="en-US" sz="14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FF4264C-8326-47C6-977B-B00DB8FD905F}"/>
              </a:ext>
            </a:extLst>
          </p:cNvPr>
          <p:cNvSpPr/>
          <p:nvPr/>
        </p:nvSpPr>
        <p:spPr>
          <a:xfrm>
            <a:off x="3071664" y="2348880"/>
            <a:ext cx="576064" cy="576064"/>
          </a:xfrm>
          <a:prstGeom prst="ellipse">
            <a:avLst/>
          </a:prstGeom>
          <a:solidFill>
            <a:schemeClr val="tx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/>
              <a:t>2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C65037C-6460-4F63-932C-13CA96C6E847}"/>
              </a:ext>
            </a:extLst>
          </p:cNvPr>
          <p:cNvSpPr/>
          <p:nvPr/>
        </p:nvSpPr>
        <p:spPr>
          <a:xfrm>
            <a:off x="8904312" y="4598776"/>
            <a:ext cx="576064" cy="576064"/>
          </a:xfrm>
          <a:prstGeom prst="ellipse">
            <a:avLst/>
          </a:prstGeom>
          <a:solidFill>
            <a:schemeClr val="tx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/>
              <a:t>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EA101A-5BE2-4878-91D2-7A38A0D8D2F8}"/>
              </a:ext>
            </a:extLst>
          </p:cNvPr>
          <p:cNvSpPr/>
          <p:nvPr/>
        </p:nvSpPr>
        <p:spPr>
          <a:xfrm>
            <a:off x="8472264" y="1412776"/>
            <a:ext cx="1656184" cy="360040"/>
          </a:xfrm>
          <a:prstGeom prst="rect">
            <a:avLst/>
          </a:prstGeom>
          <a:solidFill>
            <a:srgbClr val="007F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/>
              <a:t>Total: 56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09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DD354BF-F6F2-44FE-9CB4-4863BAE1B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Distribution of SMSs by region of origin </a:t>
            </a:r>
            <a:endParaRPr lang="en-US"/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6A5C08DB-FD5A-44C0-A030-B34F165F22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78571"/>
            <a:ext cx="9144000" cy="428418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DD627588-2F93-4298-B1D5-06914EEC94C6}"/>
              </a:ext>
            </a:extLst>
          </p:cNvPr>
          <p:cNvSpPr/>
          <p:nvPr/>
        </p:nvSpPr>
        <p:spPr>
          <a:xfrm>
            <a:off x="3693320" y="3874375"/>
            <a:ext cx="576064" cy="576064"/>
          </a:xfrm>
          <a:prstGeom prst="ellipse">
            <a:avLst/>
          </a:prstGeom>
          <a:solidFill>
            <a:schemeClr val="tx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/>
              <a:t>7</a:t>
            </a:r>
            <a:endParaRPr lang="en-US" sz="14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46B5747-12F1-4663-87F3-3F0FD7EB5BA2}"/>
              </a:ext>
            </a:extLst>
          </p:cNvPr>
          <p:cNvSpPr/>
          <p:nvPr/>
        </p:nvSpPr>
        <p:spPr>
          <a:xfrm>
            <a:off x="6082792" y="3645024"/>
            <a:ext cx="576064" cy="576064"/>
          </a:xfrm>
          <a:prstGeom prst="ellipse">
            <a:avLst/>
          </a:prstGeom>
          <a:solidFill>
            <a:schemeClr val="tx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/>
              <a:t>29</a:t>
            </a:r>
            <a:endParaRPr lang="en-US" sz="14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F88EAC9-3E10-4179-8394-B659DC466C5C}"/>
              </a:ext>
            </a:extLst>
          </p:cNvPr>
          <p:cNvSpPr/>
          <p:nvPr/>
        </p:nvSpPr>
        <p:spPr>
          <a:xfrm>
            <a:off x="6096000" y="2301758"/>
            <a:ext cx="576064" cy="576064"/>
          </a:xfrm>
          <a:prstGeom prst="ellipse">
            <a:avLst/>
          </a:prstGeom>
          <a:solidFill>
            <a:schemeClr val="tx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/>
              <a:t>7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5EA6C4F-25A3-4F63-A6D9-4444A7F920C0}"/>
              </a:ext>
            </a:extLst>
          </p:cNvPr>
          <p:cNvSpPr/>
          <p:nvPr/>
        </p:nvSpPr>
        <p:spPr>
          <a:xfrm>
            <a:off x="7759602" y="2564904"/>
            <a:ext cx="576064" cy="576064"/>
          </a:xfrm>
          <a:prstGeom prst="ellipse">
            <a:avLst/>
          </a:prstGeom>
          <a:solidFill>
            <a:schemeClr val="tx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/>
              <a:t>23</a:t>
            </a:r>
            <a:endParaRPr lang="en-US" sz="14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5174939-CED7-4C2C-8AFB-2620668C5E3C}"/>
              </a:ext>
            </a:extLst>
          </p:cNvPr>
          <p:cNvSpPr/>
          <p:nvPr/>
        </p:nvSpPr>
        <p:spPr>
          <a:xfrm>
            <a:off x="9048328" y="4221088"/>
            <a:ext cx="576064" cy="576064"/>
          </a:xfrm>
          <a:prstGeom prst="ellipse">
            <a:avLst/>
          </a:prstGeom>
          <a:solidFill>
            <a:schemeClr val="tx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/>
              <a:t>5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7A94830-866E-46A4-B5FF-BD7F55BBB065}"/>
              </a:ext>
            </a:extLst>
          </p:cNvPr>
          <p:cNvSpPr/>
          <p:nvPr/>
        </p:nvSpPr>
        <p:spPr>
          <a:xfrm>
            <a:off x="2999656" y="2324831"/>
            <a:ext cx="576064" cy="576064"/>
          </a:xfrm>
          <a:prstGeom prst="ellipse">
            <a:avLst/>
          </a:prstGeom>
          <a:solidFill>
            <a:schemeClr val="tx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/>
              <a:t>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1379737-F676-41A1-A8A6-4A551157625E}"/>
              </a:ext>
            </a:extLst>
          </p:cNvPr>
          <p:cNvSpPr/>
          <p:nvPr/>
        </p:nvSpPr>
        <p:spPr>
          <a:xfrm>
            <a:off x="8472264" y="1412776"/>
            <a:ext cx="1656184" cy="360040"/>
          </a:xfrm>
          <a:prstGeom prst="rect">
            <a:avLst/>
          </a:prstGeom>
          <a:solidFill>
            <a:srgbClr val="007F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/>
              <a:t>Total: 56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50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6FBC266-7930-BB55-C48E-423093460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is an increasing number of SMSs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E5C8B42-38E9-5FE9-D053-AB949347F3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8648857"/>
              </p:ext>
            </p:extLst>
          </p:nvPr>
        </p:nvGraphicFramePr>
        <p:xfrm>
          <a:off x="377112" y="1603169"/>
          <a:ext cx="10950888" cy="4857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4570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4539550-4FAF-B046-AD45-A24E072E6A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A" b="0" dirty="0"/>
              <a:t>HOW ARE SKILLS MOBILITY SCHEMES SIMILAR? HOW DO THEY DIFFER?</a:t>
            </a:r>
          </a:p>
          <a:p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2CF5CB-CCFA-B84F-BD99-21042A976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1" y="2684774"/>
            <a:ext cx="5255755" cy="3989680"/>
          </a:xfrm>
        </p:spPr>
        <p:txBody>
          <a:bodyPr>
            <a:normAutofit fontScale="92500"/>
          </a:bodyPr>
          <a:lstStyle/>
          <a:p>
            <a:pPr lvl="0" algn="just"/>
            <a:r>
              <a:rPr lang="en-GB" sz="2000" b="1" dirty="0">
                <a:solidFill>
                  <a:schemeClr val="tx1"/>
                </a:solidFill>
              </a:rPr>
              <a:t>Formalised State cooperation</a:t>
            </a:r>
            <a:r>
              <a:rPr lang="en-GB" sz="2000" dirty="0">
                <a:solidFill>
                  <a:schemeClr val="tx1"/>
                </a:solidFill>
              </a:rPr>
              <a:t>, often between different ministries</a:t>
            </a:r>
          </a:p>
          <a:p>
            <a:pPr lvl="0" algn="just"/>
            <a:r>
              <a:rPr lang="en-GB" sz="2000" b="1" dirty="0">
                <a:solidFill>
                  <a:schemeClr val="tx1"/>
                </a:solidFill>
              </a:rPr>
              <a:t>Multi-stakeholder involvement</a:t>
            </a:r>
            <a:r>
              <a:rPr lang="en-GB" sz="2000" dirty="0">
                <a:solidFill>
                  <a:schemeClr val="tx1"/>
                </a:solidFill>
              </a:rPr>
              <a:t>, including the private sector, training institutions, international organisations and local institutions</a:t>
            </a:r>
            <a:endParaRPr lang="fr-CA" sz="2000" dirty="0">
              <a:solidFill>
                <a:schemeClr val="tx1"/>
              </a:solidFill>
            </a:endParaRPr>
          </a:p>
          <a:p>
            <a:pPr lvl="0" algn="just"/>
            <a:r>
              <a:rPr lang="en-GB" sz="2000" b="1" dirty="0">
                <a:solidFill>
                  <a:schemeClr val="tx1"/>
                </a:solidFill>
              </a:rPr>
              <a:t>Skills development</a:t>
            </a:r>
            <a:r>
              <a:rPr lang="en-GB" sz="2000" dirty="0">
                <a:solidFill>
                  <a:schemeClr val="tx1"/>
                </a:solidFill>
              </a:rPr>
              <a:t>, including technical and vocational training, university courses, internships, pre-departure training and/or soft skills training </a:t>
            </a:r>
            <a:endParaRPr lang="fr-CA" sz="2000" dirty="0">
              <a:solidFill>
                <a:schemeClr val="tx1"/>
              </a:solidFill>
            </a:endParaRPr>
          </a:p>
          <a:p>
            <a:pPr lvl="0" algn="just"/>
            <a:r>
              <a:rPr lang="en-GB" sz="2000" b="1" dirty="0">
                <a:solidFill>
                  <a:schemeClr val="tx1"/>
                </a:solidFill>
              </a:rPr>
              <a:t>Skills recognition</a:t>
            </a:r>
            <a:r>
              <a:rPr lang="en-GB" sz="2000" dirty="0">
                <a:solidFill>
                  <a:schemeClr val="tx1"/>
                </a:solidFill>
              </a:rPr>
              <a:t>, through the implementation of training standards</a:t>
            </a:r>
            <a:endParaRPr lang="fr-CA" sz="2000" dirty="0">
              <a:solidFill>
                <a:schemeClr val="tx1"/>
              </a:solidFill>
            </a:endParaRPr>
          </a:p>
          <a:p>
            <a:pPr lvl="0" algn="just"/>
            <a:r>
              <a:rPr lang="en-GB" sz="2000" b="1" dirty="0">
                <a:solidFill>
                  <a:schemeClr val="tx1"/>
                </a:solidFill>
              </a:rPr>
              <a:t>Mobility</a:t>
            </a:r>
            <a:r>
              <a:rPr lang="en-GB" sz="2000" dirty="0">
                <a:solidFill>
                  <a:schemeClr val="tx1"/>
                </a:solidFill>
              </a:rPr>
              <a:t>, in most cases for an internship/ traineeship </a:t>
            </a:r>
            <a:endParaRPr lang="fr-CA" sz="2000" dirty="0">
              <a:solidFill>
                <a:schemeClr val="tx1"/>
              </a:solidFill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7047F8-2186-9E43-86D9-7C86FB575B2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419983" y="2684774"/>
            <a:ext cx="5256079" cy="3989680"/>
          </a:xfrm>
        </p:spPr>
        <p:txBody>
          <a:bodyPr>
            <a:normAutofit/>
          </a:bodyPr>
          <a:lstStyle/>
          <a:p>
            <a:pPr lvl="0"/>
            <a:r>
              <a:rPr lang="en-GB" sz="2000" dirty="0">
                <a:solidFill>
                  <a:schemeClr val="tx1"/>
                </a:solidFill>
              </a:rPr>
              <a:t>Cost-sharing structures;</a:t>
            </a:r>
            <a:endParaRPr lang="fr-CA" sz="2000" dirty="0">
              <a:solidFill>
                <a:schemeClr val="tx1"/>
              </a:solidFill>
            </a:endParaRPr>
          </a:p>
          <a:p>
            <a:pPr lvl="0"/>
            <a:r>
              <a:rPr lang="en-GB" sz="2000" dirty="0">
                <a:solidFill>
                  <a:schemeClr val="tx1"/>
                </a:solidFill>
              </a:rPr>
              <a:t>Location of training;</a:t>
            </a:r>
            <a:endParaRPr lang="fr-CA" sz="2000" dirty="0">
              <a:solidFill>
                <a:schemeClr val="tx1"/>
              </a:solidFill>
            </a:endParaRPr>
          </a:p>
          <a:p>
            <a:pPr lvl="0"/>
            <a:r>
              <a:rPr lang="en-GB" sz="2000" dirty="0">
                <a:solidFill>
                  <a:schemeClr val="tx1"/>
                </a:solidFill>
              </a:rPr>
              <a:t>Targeted sectors;</a:t>
            </a:r>
            <a:endParaRPr lang="fr-CA" sz="2000" dirty="0">
              <a:solidFill>
                <a:schemeClr val="tx1"/>
              </a:solidFill>
            </a:endParaRPr>
          </a:p>
          <a:p>
            <a:pPr lvl="0"/>
            <a:r>
              <a:rPr lang="en-GB" sz="2000" dirty="0">
                <a:solidFill>
                  <a:schemeClr val="tx1"/>
                </a:solidFill>
              </a:rPr>
              <a:t>Targeted skills and skill levels;</a:t>
            </a:r>
            <a:endParaRPr lang="fr-CA" sz="2000" dirty="0">
              <a:solidFill>
                <a:schemeClr val="tx1"/>
              </a:solidFill>
            </a:endParaRPr>
          </a:p>
          <a:p>
            <a:pPr lvl="0"/>
            <a:r>
              <a:rPr lang="en-GB" sz="2000" dirty="0">
                <a:solidFill>
                  <a:schemeClr val="tx1"/>
                </a:solidFill>
              </a:rPr>
              <a:t>Partners involved;</a:t>
            </a:r>
            <a:endParaRPr lang="fr-CA" sz="2000" dirty="0">
              <a:solidFill>
                <a:schemeClr val="tx1"/>
              </a:solidFill>
            </a:endParaRPr>
          </a:p>
          <a:p>
            <a:pPr lvl="0"/>
            <a:r>
              <a:rPr lang="en-GB" sz="2000" dirty="0">
                <a:solidFill>
                  <a:schemeClr val="tx1"/>
                </a:solidFill>
              </a:rPr>
              <a:t>Implementing partner/s;</a:t>
            </a:r>
            <a:endParaRPr lang="fr-CA" sz="2000" dirty="0">
              <a:solidFill>
                <a:schemeClr val="tx1"/>
              </a:solidFill>
            </a:endParaRPr>
          </a:p>
          <a:p>
            <a:pPr lvl="0"/>
            <a:r>
              <a:rPr lang="en-GB" sz="2000" dirty="0">
                <a:solidFill>
                  <a:schemeClr val="tx1"/>
                </a:solidFill>
              </a:rPr>
              <a:t>Responsibility for curriculum development;</a:t>
            </a:r>
            <a:endParaRPr lang="fr-CA" sz="2000" dirty="0">
              <a:solidFill>
                <a:schemeClr val="tx1"/>
              </a:solidFill>
            </a:endParaRPr>
          </a:p>
          <a:p>
            <a:pPr lvl="0"/>
            <a:r>
              <a:rPr lang="en-GB" sz="2000" dirty="0">
                <a:solidFill>
                  <a:schemeClr val="tx1"/>
                </a:solidFill>
              </a:rPr>
              <a:t>Selection process for participants;</a:t>
            </a:r>
            <a:endParaRPr lang="fr-CA" sz="2000" dirty="0">
              <a:solidFill>
                <a:schemeClr val="tx1"/>
              </a:solidFill>
            </a:endParaRPr>
          </a:p>
          <a:p>
            <a:pPr lvl="0"/>
            <a:r>
              <a:rPr lang="en-GB" sz="2000" dirty="0">
                <a:solidFill>
                  <a:schemeClr val="tx1"/>
                </a:solidFill>
              </a:rPr>
              <a:t>Responsibility upon return </a:t>
            </a:r>
            <a:endParaRPr lang="fr-CA" sz="2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E0B162D-A192-3543-861D-BFFF1FD61B4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15766" y="1822181"/>
            <a:ext cx="5256086" cy="679985"/>
          </a:xfrm>
          <a:solidFill>
            <a:srgbClr val="0B72B0"/>
          </a:solidFill>
        </p:spPr>
        <p:txBody>
          <a:bodyPr>
            <a:normAutofit/>
          </a:bodyPr>
          <a:lstStyle/>
          <a:p>
            <a:r>
              <a:rPr lang="en-GB" sz="2000" dirty="0">
                <a:latin typeface="+mj-lt"/>
                <a:cs typeface="Arial" panose="020B0604020202020204" pitchFamily="34" charset="0"/>
              </a:rPr>
              <a:t>No single model of partnership prevails, but all SMSs possess the following components:</a:t>
            </a:r>
            <a:endParaRPr lang="fr-CA" sz="2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A02F9C6-5DD6-AE48-8C3A-CF854FEAFC2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419983" y="1822181"/>
            <a:ext cx="5256410" cy="679985"/>
          </a:xfrm>
          <a:solidFill>
            <a:srgbClr val="558CAC"/>
          </a:solidFill>
        </p:spPr>
        <p:txBody>
          <a:bodyPr>
            <a:normAutofit/>
          </a:bodyPr>
          <a:lstStyle/>
          <a:p>
            <a:r>
              <a:rPr lang="en-GB" sz="2000" dirty="0">
                <a:latin typeface="+mj-lt"/>
              </a:rPr>
              <a:t>However, SMSs will necessarily vary in terms of: </a:t>
            </a:r>
            <a:endParaRPr lang="fr-CA" sz="2000" dirty="0">
              <a:latin typeface="+mj-lt"/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44FCAF-8DD2-9443-AA6B-E1F8BA48734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36EBB71-1AEC-4D92-8A51-969FF0A7CB17}" type="slidenum">
              <a:rPr lang="en-GB" noProof="0" smtClean="0"/>
              <a:pPr/>
              <a:t>15</a:t>
            </a:fld>
            <a:endParaRPr lang="en-GB" noProof="0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301DAFC-C8FD-A84D-BA38-746A5B8B94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0179" y="824547"/>
            <a:ext cx="11311641" cy="679985"/>
          </a:xfrm>
        </p:spPr>
        <p:txBody>
          <a:bodyPr>
            <a:noAutofit/>
          </a:bodyPr>
          <a:lstStyle/>
          <a:p>
            <a:pPr algn="just"/>
            <a:r>
              <a:rPr lang="en-GB" sz="1800" dirty="0">
                <a:latin typeface="+mj-lt"/>
                <a:cs typeface="Arial" panose="020B0604020202020204" pitchFamily="34" charset="0"/>
              </a:rPr>
              <a:t>Bilateral labour migration agreements different from traditional migration recruitment systems because they combine migration policies with </a:t>
            </a:r>
            <a:r>
              <a:rPr lang="en-GB" sz="1800" b="1" dirty="0">
                <a:latin typeface="+mj-lt"/>
                <a:cs typeface="Arial" panose="020B0604020202020204" pitchFamily="34" charset="0"/>
              </a:rPr>
              <a:t>skills development </a:t>
            </a:r>
            <a:r>
              <a:rPr lang="en-GB" sz="1800" dirty="0">
                <a:latin typeface="+mj-lt"/>
                <a:cs typeface="Arial" panose="020B0604020202020204" pitchFamily="34" charset="0"/>
              </a:rPr>
              <a:t>and recognition policies, involve </a:t>
            </a:r>
            <a:r>
              <a:rPr lang="en-GB" sz="1800" b="1" dirty="0">
                <a:latin typeface="+mj-lt"/>
                <a:cs typeface="Arial" panose="020B0604020202020204" pitchFamily="34" charset="0"/>
              </a:rPr>
              <a:t>partnerships</a:t>
            </a:r>
            <a:r>
              <a:rPr lang="en-GB" sz="1800" dirty="0">
                <a:latin typeface="+mj-lt"/>
                <a:cs typeface="Arial" panose="020B0604020202020204" pitchFamily="34" charset="0"/>
              </a:rPr>
              <a:t> at different levels and imply </a:t>
            </a:r>
            <a:r>
              <a:rPr lang="en-GB" sz="1800" b="1" dirty="0">
                <a:latin typeface="+mj-lt"/>
                <a:cs typeface="Arial" panose="020B0604020202020204" pitchFamily="34" charset="0"/>
              </a:rPr>
              <a:t>mutual benefits</a:t>
            </a:r>
            <a:r>
              <a:rPr lang="en-GB" sz="1800" dirty="0"/>
              <a:t>. </a:t>
            </a:r>
            <a:endParaRPr lang="fr-CA" sz="1800" dirty="0"/>
          </a:p>
        </p:txBody>
      </p:sp>
    </p:spTree>
    <p:extLst>
      <p:ext uri="{BB962C8B-B14F-4D97-AF65-F5344CB8AC3E}">
        <p14:creationId xmlns:p14="http://schemas.microsoft.com/office/powerpoint/2010/main" val="39477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10FFEB2-DBAB-0C4B-9255-3A8FA79A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BB71-1AEC-4D92-8A51-969FF0A7CB17}" type="slidenum">
              <a:rPr lang="en-GB" noProof="0" smtClean="0"/>
              <a:pPr/>
              <a:t>16</a:t>
            </a:fld>
            <a:endParaRPr lang="en-GB" noProof="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C7F6BE-6417-414E-9DC1-39FD258148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A" b="0" dirty="0"/>
              <a:t>SECTORS TARGETED IN </a:t>
            </a:r>
            <a:r>
              <a:rPr lang="fr-CA" b="0" dirty="0" err="1"/>
              <a:t>SMSs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A80CBA-8F3E-D593-FCEB-4E97529410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764" y="594995"/>
            <a:ext cx="9644660" cy="6126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3704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10FFEB2-DBAB-0C4B-9255-3A8FA79A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BB71-1AEC-4D92-8A51-969FF0A7CB17}" type="slidenum">
              <a:rPr lang="en-GB" noProof="0" smtClean="0"/>
              <a:pPr/>
              <a:t>17</a:t>
            </a:fld>
            <a:endParaRPr lang="en-GB" noProof="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C7F6BE-6417-414E-9DC1-39FD258148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A" b="0" dirty="0"/>
              <a:t>SKILL LEVELS TARGETED IN </a:t>
            </a:r>
            <a:r>
              <a:rPr lang="fr-CA" b="0" dirty="0" err="1"/>
              <a:t>SMSs</a:t>
            </a: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573DDA3-311C-905D-E6AE-C662E0507E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22167"/>
              </p:ext>
            </p:extLst>
          </p:nvPr>
        </p:nvGraphicFramePr>
        <p:xfrm>
          <a:off x="1126176" y="869867"/>
          <a:ext cx="9601200" cy="576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8107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10FFEB2-DBAB-0C4B-9255-3A8FA79A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BB71-1AEC-4D92-8A51-969FF0A7CB17}" type="slidenum">
              <a:rPr lang="en-GB" noProof="0" smtClean="0"/>
              <a:pPr/>
              <a:t>18</a:t>
            </a:fld>
            <a:endParaRPr lang="en-GB" noProof="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C7F6BE-6417-414E-9DC1-39FD258148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A" b="0" dirty="0"/>
              <a:t>WHERE ARE THE GAPS? WHAT ARE THE CHALLENGES?</a:t>
            </a:r>
            <a:endParaRPr lang="en-US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42AA805-10E2-4144-BEB7-BC6D982F23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4209" y="1196822"/>
            <a:ext cx="4996563" cy="5505952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Gaps</a:t>
            </a:r>
          </a:p>
          <a:p>
            <a:pPr lvl="0"/>
            <a:r>
              <a:rPr lang="en-US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Truly co-created initiatives from conception forward</a:t>
            </a:r>
            <a:endParaRPr lang="en-GB" sz="2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on sustainability and scalability</a:t>
            </a:r>
            <a:endParaRPr lang="en-GB" sz="2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 of business case\mutual benefits</a:t>
            </a:r>
            <a:endParaRPr lang="en-GB" sz="2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 of skills developed</a:t>
            </a:r>
          </a:p>
          <a:p>
            <a:pPr lvl="0"/>
            <a:r>
              <a:rPr lang="en-US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 of monitoring and evaluation</a:t>
            </a:r>
            <a:endParaRPr lang="en-GB" sz="2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with development in country of origin</a:t>
            </a:r>
          </a:p>
          <a:p>
            <a:pPr lvl="0"/>
            <a:r>
              <a:rPr lang="en-US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measure of success</a:t>
            </a:r>
            <a:endParaRPr lang="en-GB" sz="2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B991F2B4-0D36-894E-B98E-E46BA3359B1B}"/>
              </a:ext>
            </a:extLst>
          </p:cNvPr>
          <p:cNvSpPr txBox="1">
            <a:spLocks/>
          </p:cNvSpPr>
          <p:nvPr/>
        </p:nvSpPr>
        <p:spPr>
          <a:xfrm>
            <a:off x="5220773" y="391883"/>
            <a:ext cx="6971228" cy="5744729"/>
          </a:xfrm>
          <a:prstGeom prst="rect">
            <a:avLst/>
          </a:prstGeom>
        </p:spPr>
        <p:txBody>
          <a:bodyPr anchor="ctr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Bahnschrift SemiBold SemiConden" panose="020B0502040204020203" pitchFamily="34" charset="0"/>
              <a:buChar char="&gt;"/>
              <a:defRPr sz="18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60000"/>
              <a:buFont typeface="Arial" panose="020B0604020202020204" pitchFamily="34" charset="0"/>
              <a:buChar char="&gt;"/>
              <a:defRPr sz="18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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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Font typeface="Bahnschrift SemiBold SemiConden" panose="020B0502040204020203" pitchFamily="34" charset="0"/>
              <a:buNone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challenges reported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Conducting research for labour market demand and skills mismatch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Collaborating between public and private sector stakeholders</a:t>
            </a:r>
          </a:p>
          <a:p>
            <a:pPr lvl="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trust between co-operating partners</a:t>
            </a:r>
            <a:endParaRPr lang="en-US" sz="2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Forming stakeholder partnerships </a:t>
            </a:r>
          </a:p>
          <a:p>
            <a:pPr lvl="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Matching candidates with employers</a:t>
            </a:r>
          </a:p>
          <a:p>
            <a:pPr lvl="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Political commitment</a:t>
            </a:r>
          </a:p>
        </p:txBody>
      </p:sp>
    </p:spTree>
    <p:extLst>
      <p:ext uri="{BB962C8B-B14F-4D97-AF65-F5344CB8AC3E}">
        <p14:creationId xmlns:p14="http://schemas.microsoft.com/office/powerpoint/2010/main" val="238323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B75325-870B-BAD8-9C79-CD657DF60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000" y="3429001"/>
            <a:ext cx="8218800" cy="26981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>
                <a:latin typeface="+mn-lt"/>
              </a:rPr>
              <a:t>What about development in the country of origin?</a:t>
            </a:r>
            <a:endParaRPr lang="en-US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011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0DB47-605A-ABDA-BDF6-BD23F397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0186" y="501225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global talent shortage risks the digital and green transitions</a:t>
            </a:r>
          </a:p>
        </p:txBody>
      </p:sp>
      <p:pic>
        <p:nvPicPr>
          <p:cNvPr id="7" name="Graphic 6" descr="Earth Globe Americas">
            <a:extLst>
              <a:ext uri="{FF2B5EF4-FFF2-40B4-BE49-F238E27FC236}">
                <a16:creationId xmlns:a16="http://schemas.microsoft.com/office/drawing/2014/main" id="{5634DA9F-71C0-9CF1-D477-60DD03A217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05A1B986-7074-7942-25D1-0684DFB93840}"/>
              </a:ext>
            </a:extLst>
          </p:cNvPr>
          <p:cNvSpPr/>
          <p:nvPr/>
        </p:nvSpPr>
        <p:spPr>
          <a:xfrm>
            <a:off x="4366497" y="1638381"/>
            <a:ext cx="2707009" cy="1581961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+mj-lt"/>
              </a:rPr>
              <a:t>Global human talent shortage by 2030:</a:t>
            </a:r>
          </a:p>
          <a:p>
            <a:pPr algn="ctr"/>
            <a:r>
              <a:rPr lang="en-GB" sz="3600" dirty="0">
                <a:latin typeface="+mj-lt"/>
              </a:rPr>
              <a:t>85 million</a:t>
            </a:r>
          </a:p>
          <a:p>
            <a:pPr algn="ctr"/>
            <a:r>
              <a:rPr lang="en-GB" sz="1000" dirty="0">
                <a:latin typeface="+mj-lt"/>
              </a:rPr>
              <a:t>(Korn Ferry 2018)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7D4EAF-D1CE-2FA1-DB80-9A68EADDA071}"/>
              </a:ext>
            </a:extLst>
          </p:cNvPr>
          <p:cNvSpPr/>
          <p:nvPr/>
        </p:nvSpPr>
        <p:spPr>
          <a:xfrm>
            <a:off x="4366497" y="4926555"/>
            <a:ext cx="2707009" cy="158196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latin typeface="+mj-lt"/>
              </a:rPr>
              <a:t>7 million </a:t>
            </a:r>
            <a:r>
              <a:rPr lang="en-GB" sz="1400" dirty="0">
                <a:latin typeface="+mj-lt"/>
              </a:rPr>
              <a:t>people</a:t>
            </a:r>
            <a:r>
              <a:rPr lang="en-GB" sz="3600" dirty="0">
                <a:latin typeface="+mj-lt"/>
              </a:rPr>
              <a:t> </a:t>
            </a:r>
          </a:p>
          <a:p>
            <a:pPr algn="ctr"/>
            <a:r>
              <a:rPr lang="en-GB" sz="1400" dirty="0">
                <a:latin typeface="+mj-lt"/>
              </a:rPr>
              <a:t>will be missing by 2030 in the green economy</a:t>
            </a:r>
          </a:p>
          <a:p>
            <a:pPr algn="ctr"/>
            <a:endParaRPr lang="en-GB" sz="1400" dirty="0">
              <a:latin typeface="+mj-lt"/>
            </a:endParaRPr>
          </a:p>
          <a:p>
            <a:pPr algn="ctr"/>
            <a:r>
              <a:rPr lang="en-GB" sz="1000" dirty="0">
                <a:latin typeface="+mj-lt"/>
              </a:rPr>
              <a:t>(BCG 2023)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9E9307F-B797-4B81-969C-283D8621CA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7225068"/>
              </p:ext>
            </p:extLst>
          </p:nvPr>
        </p:nvGraphicFramePr>
        <p:xfrm>
          <a:off x="7121295" y="1638381"/>
          <a:ext cx="4805996" cy="2424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E7A8DDB-C00C-5AB1-F41F-A7B8AF572CC4}"/>
              </a:ext>
            </a:extLst>
          </p:cNvPr>
          <p:cNvSpPr/>
          <p:nvPr/>
        </p:nvSpPr>
        <p:spPr>
          <a:xfrm>
            <a:off x="11099533" y="2849554"/>
            <a:ext cx="743881" cy="801183"/>
          </a:xfrm>
          <a:prstGeom prst="roundRect">
            <a:avLst>
              <a:gd name="adj" fmla="val 0"/>
            </a:avLst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71% in Energy and Utilities companies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ADFCAF-75B6-459A-6A51-A65F9D4BB0BE}"/>
              </a:ext>
            </a:extLst>
          </p:cNvPr>
          <p:cNvSpPr txBox="1"/>
          <p:nvPr/>
        </p:nvSpPr>
        <p:spPr>
          <a:xfrm>
            <a:off x="8848422" y="2061810"/>
            <a:ext cx="14526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+mj-lt"/>
              </a:rPr>
              <a:t>(ManpowerGroup 2023)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956B4F-E1F5-A76B-21CE-E27C88F4806B}"/>
              </a:ext>
            </a:extLst>
          </p:cNvPr>
          <p:cNvSpPr/>
          <p:nvPr/>
        </p:nvSpPr>
        <p:spPr>
          <a:xfrm>
            <a:off x="4869584" y="3282468"/>
            <a:ext cx="2203922" cy="1581961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en-GB" sz="1200" dirty="0">
                <a:latin typeface="+mj-lt"/>
              </a:rPr>
              <a:t>Analytical thinking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latin typeface="+mj-lt"/>
              </a:rPr>
              <a:t>Creative thinking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latin typeface="+mj-lt"/>
              </a:rPr>
              <a:t>Resilience &amp; Adaptability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latin typeface="+mj-lt"/>
              </a:rPr>
              <a:t>Motivation &amp; Self-Awareness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latin typeface="+mj-lt"/>
              </a:rPr>
              <a:t>Curiosity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latin typeface="+mj-lt"/>
              </a:rPr>
              <a:t>Technological literacy</a:t>
            </a:r>
            <a:endParaRPr lang="en-GB" sz="300" dirty="0">
              <a:latin typeface="+mj-lt"/>
            </a:endParaRPr>
          </a:p>
          <a:p>
            <a:pPr algn="ctr"/>
            <a:r>
              <a:rPr lang="en-GB" sz="700" dirty="0">
                <a:latin typeface="+mj-lt"/>
              </a:rPr>
              <a:t> </a:t>
            </a:r>
            <a:endParaRPr lang="en-GB" dirty="0"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(WEF 2023)</a:t>
            </a: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CBDBCDE5-B3C3-2CC1-CA9D-06F810BE6D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5686496"/>
              </p:ext>
            </p:extLst>
          </p:nvPr>
        </p:nvGraphicFramePr>
        <p:xfrm>
          <a:off x="7122306" y="4090689"/>
          <a:ext cx="4805996" cy="2424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E2D36DCE-EC5C-9A79-3FF8-2612463A2B17}"/>
              </a:ext>
            </a:extLst>
          </p:cNvPr>
          <p:cNvSpPr txBox="1"/>
          <p:nvPr/>
        </p:nvSpPr>
        <p:spPr>
          <a:xfrm>
            <a:off x="9104145" y="4336755"/>
            <a:ext cx="8402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+mj-lt"/>
              </a:rPr>
              <a:t>(Wiley 2021)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75621FD-018E-7DCB-A6D8-5361ECC8D177}"/>
              </a:ext>
            </a:extLst>
          </p:cNvPr>
          <p:cNvSpPr/>
          <p:nvPr/>
        </p:nvSpPr>
        <p:spPr>
          <a:xfrm>
            <a:off x="4359949" y="3282468"/>
            <a:ext cx="509330" cy="1581961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FD8C0B-A234-634A-DF86-E661F445E41B}"/>
              </a:ext>
            </a:extLst>
          </p:cNvPr>
          <p:cNvSpPr txBox="1"/>
          <p:nvPr/>
        </p:nvSpPr>
        <p:spPr>
          <a:xfrm rot="16200000">
            <a:off x="3871955" y="3893172"/>
            <a:ext cx="14560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+mj-lt"/>
              </a:rPr>
              <a:t>Core Skills 2023</a:t>
            </a:r>
          </a:p>
        </p:txBody>
      </p:sp>
    </p:spTree>
    <p:extLst>
      <p:ext uri="{BB962C8B-B14F-4D97-AF65-F5344CB8AC3E}">
        <p14:creationId xmlns:p14="http://schemas.microsoft.com/office/powerpoint/2010/main" val="20194083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04000" y="174352"/>
            <a:ext cx="8064000" cy="1022400"/>
          </a:xfrm>
        </p:spPr>
        <p:txBody>
          <a:bodyPr/>
          <a:lstStyle/>
          <a:p>
            <a:r>
              <a:rPr lang="en-GB" sz="2800" dirty="0">
                <a:latin typeface="Arial"/>
                <a:cs typeface="Arial"/>
              </a:rPr>
              <a:t>How does migration contribute to development in countries of origin?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9261232" y="6239054"/>
            <a:ext cx="133643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/>
          </a:p>
          <a:p>
            <a:endParaRPr lang="en-US"/>
          </a:p>
        </p:txBody>
      </p:sp>
      <p:graphicFrame>
        <p:nvGraphicFramePr>
          <p:cNvPr id="8" name="Diagram 7"/>
          <p:cNvGraphicFramePr/>
          <p:nvPr/>
        </p:nvGraphicFramePr>
        <p:xfrm>
          <a:off x="1379984" y="1700808"/>
          <a:ext cx="550810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Content Placeholder 1"/>
          <p:cNvSpPr>
            <a:spLocks noGrp="1"/>
          </p:cNvSpPr>
          <p:nvPr>
            <p:ph idx="1"/>
          </p:nvPr>
        </p:nvSpPr>
        <p:spPr>
          <a:xfrm>
            <a:off x="6672064" y="2132856"/>
            <a:ext cx="4176464" cy="4725144"/>
          </a:xfrm>
        </p:spPr>
        <p:txBody>
          <a:bodyPr>
            <a:normAutofit fontScale="70000" lnSpcReduction="20000"/>
          </a:bodyPr>
          <a:lstStyle/>
          <a:p>
            <a:r>
              <a:rPr lang="es-ES_tradnl" sz="3800" dirty="0" err="1"/>
              <a:t>Invest</a:t>
            </a:r>
            <a:r>
              <a:rPr lang="es-ES_tradnl" sz="3800" dirty="0"/>
              <a:t> in </a:t>
            </a:r>
            <a:r>
              <a:rPr lang="es-ES_tradnl" sz="3800" dirty="0" err="1"/>
              <a:t>the</a:t>
            </a:r>
            <a:r>
              <a:rPr lang="es-ES_tradnl" sz="3800" dirty="0"/>
              <a:t> </a:t>
            </a:r>
            <a:r>
              <a:rPr lang="es-ES_tradnl" sz="3800" dirty="0" err="1"/>
              <a:t>development</a:t>
            </a:r>
            <a:r>
              <a:rPr lang="es-ES_tradnl" sz="3800" dirty="0"/>
              <a:t> </a:t>
            </a:r>
            <a:r>
              <a:rPr lang="es-ES_tradnl" sz="3800" dirty="0" err="1"/>
              <a:t>of</a:t>
            </a:r>
            <a:r>
              <a:rPr lang="es-ES_tradnl" sz="3800" dirty="0"/>
              <a:t> </a:t>
            </a:r>
            <a:r>
              <a:rPr lang="es-ES_tradnl" sz="3800" dirty="0" err="1"/>
              <a:t>skills</a:t>
            </a:r>
            <a:r>
              <a:rPr lang="es-ES_tradnl" sz="3800" dirty="0"/>
              <a:t> in </a:t>
            </a:r>
            <a:r>
              <a:rPr lang="es-ES_tradnl" sz="3800" dirty="0" err="1"/>
              <a:t>origin</a:t>
            </a:r>
            <a:r>
              <a:rPr lang="es-ES_tradnl" sz="3800" dirty="0"/>
              <a:t> </a:t>
            </a:r>
            <a:r>
              <a:rPr lang="es-ES_tradnl" sz="3800" dirty="0" err="1"/>
              <a:t>countries</a:t>
            </a:r>
            <a:r>
              <a:rPr lang="es-ES_tradnl" sz="3800" dirty="0"/>
              <a:t> </a:t>
            </a:r>
            <a:r>
              <a:rPr lang="es-ES_tradnl" sz="3800" dirty="0" err="1"/>
              <a:t>to</a:t>
            </a:r>
            <a:r>
              <a:rPr lang="es-ES_tradnl" sz="3800" dirty="0"/>
              <a:t> </a:t>
            </a:r>
            <a:r>
              <a:rPr lang="es-ES_tradnl" sz="3800" dirty="0" err="1"/>
              <a:t>foster</a:t>
            </a:r>
            <a:r>
              <a:rPr lang="es-ES_tradnl" sz="3800" dirty="0"/>
              <a:t> </a:t>
            </a:r>
            <a:r>
              <a:rPr lang="es-ES_tradnl" sz="3800" dirty="0" err="1"/>
              <a:t>the</a:t>
            </a:r>
            <a:r>
              <a:rPr lang="es-ES_tradnl" sz="3800" dirty="0"/>
              <a:t> </a:t>
            </a:r>
            <a:r>
              <a:rPr lang="es-ES_tradnl" sz="3800" dirty="0" err="1">
                <a:solidFill>
                  <a:schemeClr val="accent1"/>
                </a:solidFill>
              </a:rPr>
              <a:t>acumulation</a:t>
            </a:r>
            <a:r>
              <a:rPr lang="es-ES_tradnl" sz="3800" dirty="0">
                <a:solidFill>
                  <a:schemeClr val="accent1"/>
                </a:solidFill>
              </a:rPr>
              <a:t> </a:t>
            </a:r>
            <a:r>
              <a:rPr lang="es-ES_tradnl" sz="3800" dirty="0" err="1">
                <a:solidFill>
                  <a:schemeClr val="accent1"/>
                </a:solidFill>
              </a:rPr>
              <a:t>of</a:t>
            </a:r>
            <a:r>
              <a:rPr lang="es-ES_tradnl" sz="3800" dirty="0">
                <a:solidFill>
                  <a:schemeClr val="accent1"/>
                </a:solidFill>
              </a:rPr>
              <a:t> human capital</a:t>
            </a:r>
          </a:p>
          <a:p>
            <a:r>
              <a:rPr lang="es-ES_tradnl" sz="3800" dirty="0" err="1"/>
              <a:t>Help</a:t>
            </a:r>
            <a:r>
              <a:rPr lang="es-ES_tradnl" sz="3800" dirty="0"/>
              <a:t> reduce </a:t>
            </a:r>
            <a:r>
              <a:rPr lang="es-ES_tradnl" sz="3800" dirty="0" err="1">
                <a:solidFill>
                  <a:schemeClr val="accent1"/>
                </a:solidFill>
              </a:rPr>
              <a:t>remittance</a:t>
            </a:r>
            <a:r>
              <a:rPr lang="es-ES_tradnl" sz="3800" dirty="0">
                <a:solidFill>
                  <a:schemeClr val="accent1"/>
                </a:solidFill>
              </a:rPr>
              <a:t> </a:t>
            </a:r>
            <a:r>
              <a:rPr lang="es-ES_tradnl" sz="3800" dirty="0" err="1">
                <a:solidFill>
                  <a:schemeClr val="accent1"/>
                </a:solidFill>
              </a:rPr>
              <a:t>costs</a:t>
            </a:r>
            <a:r>
              <a:rPr lang="es-ES_tradnl" sz="3800" dirty="0">
                <a:solidFill>
                  <a:schemeClr val="accent1"/>
                </a:solidFill>
              </a:rPr>
              <a:t> </a:t>
            </a:r>
            <a:r>
              <a:rPr lang="es-ES_tradnl" sz="3800" dirty="0"/>
              <a:t>and </a:t>
            </a:r>
            <a:r>
              <a:rPr lang="es-ES_tradnl" sz="3800" dirty="0" err="1"/>
              <a:t>invest</a:t>
            </a:r>
            <a:r>
              <a:rPr lang="es-ES_tradnl" sz="3800" dirty="0"/>
              <a:t> in</a:t>
            </a:r>
            <a:r>
              <a:rPr lang="es-ES_tradnl" sz="3800" dirty="0">
                <a:solidFill>
                  <a:srgbClr val="C00000"/>
                </a:solidFill>
              </a:rPr>
              <a:t> </a:t>
            </a:r>
            <a:r>
              <a:rPr lang="es-ES_tradnl" sz="3800" dirty="0" err="1">
                <a:solidFill>
                  <a:schemeClr val="accent1"/>
                </a:solidFill>
              </a:rPr>
              <a:t>financial</a:t>
            </a:r>
            <a:r>
              <a:rPr lang="es-ES_tradnl" sz="3800" dirty="0">
                <a:solidFill>
                  <a:schemeClr val="accent1"/>
                </a:solidFill>
              </a:rPr>
              <a:t> training</a:t>
            </a:r>
          </a:p>
          <a:p>
            <a:r>
              <a:rPr lang="es-ES_tradnl" sz="3800" dirty="0" err="1"/>
              <a:t>Fund</a:t>
            </a:r>
            <a:r>
              <a:rPr lang="es-ES_tradnl" sz="3800" dirty="0"/>
              <a:t> </a:t>
            </a:r>
            <a:r>
              <a:rPr lang="es-ES_tradnl" sz="3800" dirty="0" err="1">
                <a:solidFill>
                  <a:schemeClr val="accent1"/>
                </a:solidFill>
              </a:rPr>
              <a:t>diaspora</a:t>
            </a:r>
            <a:r>
              <a:rPr lang="es-ES_tradnl" sz="3800" dirty="0">
                <a:solidFill>
                  <a:schemeClr val="accent1"/>
                </a:solidFill>
              </a:rPr>
              <a:t> </a:t>
            </a:r>
            <a:r>
              <a:rPr lang="es-ES_tradnl" sz="3800" dirty="0" err="1">
                <a:solidFill>
                  <a:schemeClr val="accent1"/>
                </a:solidFill>
              </a:rPr>
              <a:t>projects</a:t>
            </a:r>
            <a:r>
              <a:rPr lang="es-ES_tradnl" sz="3800" dirty="0">
                <a:solidFill>
                  <a:schemeClr val="accent1"/>
                </a:solidFill>
              </a:rPr>
              <a:t> </a:t>
            </a:r>
            <a:r>
              <a:rPr lang="es-ES_tradnl" sz="3800" dirty="0"/>
              <a:t>in </a:t>
            </a:r>
            <a:r>
              <a:rPr lang="es-ES_tradnl" sz="3800" dirty="0" err="1"/>
              <a:t>countries</a:t>
            </a:r>
            <a:r>
              <a:rPr lang="es-ES_tradnl" sz="3800" dirty="0"/>
              <a:t> </a:t>
            </a:r>
            <a:r>
              <a:rPr lang="es-ES_tradnl" sz="3800" dirty="0" err="1"/>
              <a:t>of</a:t>
            </a:r>
            <a:r>
              <a:rPr lang="es-ES_tradnl" sz="3800" dirty="0"/>
              <a:t> </a:t>
            </a:r>
            <a:r>
              <a:rPr lang="es-ES_tradnl" sz="3800" dirty="0" err="1"/>
              <a:t>origin</a:t>
            </a:r>
            <a:endParaRPr lang="es-ES_tradnl" sz="3800" dirty="0"/>
          </a:p>
          <a:p>
            <a:r>
              <a:rPr lang="es-ES_tradnl" sz="3800" dirty="0" err="1"/>
              <a:t>Develop</a:t>
            </a:r>
            <a:r>
              <a:rPr lang="es-ES_tradnl" sz="3800" dirty="0"/>
              <a:t> </a:t>
            </a:r>
            <a:r>
              <a:rPr lang="es-ES_tradnl" sz="3800" dirty="0" err="1">
                <a:solidFill>
                  <a:schemeClr val="accent1"/>
                </a:solidFill>
              </a:rPr>
              <a:t>return</a:t>
            </a:r>
            <a:r>
              <a:rPr lang="es-ES_tradnl" sz="3800" dirty="0">
                <a:solidFill>
                  <a:schemeClr val="accent1"/>
                </a:solidFill>
              </a:rPr>
              <a:t> </a:t>
            </a:r>
            <a:r>
              <a:rPr lang="es-ES_tradnl" sz="3800" dirty="0" err="1">
                <a:solidFill>
                  <a:schemeClr val="accent1"/>
                </a:solidFill>
              </a:rPr>
              <a:t>programmes</a:t>
            </a:r>
            <a:r>
              <a:rPr lang="es-ES_tradnl" sz="3800" dirty="0">
                <a:solidFill>
                  <a:schemeClr val="accent1"/>
                </a:solidFill>
              </a:rPr>
              <a:t> </a:t>
            </a:r>
            <a:r>
              <a:rPr lang="es-ES_tradnl" sz="3800" dirty="0" err="1"/>
              <a:t>oriented</a:t>
            </a:r>
            <a:r>
              <a:rPr lang="es-ES_tradnl" sz="3800" dirty="0"/>
              <a:t> </a:t>
            </a:r>
            <a:r>
              <a:rPr lang="es-ES_tradnl" sz="3800" dirty="0" err="1"/>
              <a:t>towards</a:t>
            </a:r>
            <a:r>
              <a:rPr lang="es-ES_tradnl" sz="3800" dirty="0"/>
              <a:t> productive </a:t>
            </a:r>
            <a:r>
              <a:rPr lang="es-ES_tradnl" sz="3800" dirty="0" err="1"/>
              <a:t>investment</a:t>
            </a:r>
            <a:endParaRPr lang="es-ES_tradnl" sz="3400" dirty="0"/>
          </a:p>
        </p:txBody>
      </p:sp>
    </p:spTree>
    <p:extLst>
      <p:ext uri="{BB962C8B-B14F-4D97-AF65-F5344CB8AC3E}">
        <p14:creationId xmlns:p14="http://schemas.microsoft.com/office/powerpoint/2010/main" val="129590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C38EB4F-1E14-BFC8-1AAF-1E9C6B734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Arial"/>
              </a:rPr>
              <a:t>Integrating components of migration and development into SMSs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9F29A-9FBD-7E89-C666-39296AD92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EA6832-486A-4FE7-82AB-E8547EE5AD5F}" type="slidenum">
              <a:rPr lang="en-GB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21</a:t>
            </a:fld>
            <a:endParaRPr lang="en-GB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C7A41B-3D7C-F1D2-B89A-AC52EBA0B6E3}"/>
              </a:ext>
            </a:extLst>
          </p:cNvPr>
          <p:cNvSpPr txBox="1"/>
          <p:nvPr/>
        </p:nvSpPr>
        <p:spPr>
          <a:xfrm>
            <a:off x="2286000" y="1883595"/>
            <a:ext cx="316786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29F6C7-0B47-B319-A264-ACE7302F3DF5}"/>
              </a:ext>
            </a:extLst>
          </p:cNvPr>
          <p:cNvSpPr txBox="1"/>
          <p:nvPr/>
        </p:nvSpPr>
        <p:spPr>
          <a:xfrm>
            <a:off x="2226068" y="1900719"/>
            <a:ext cx="365588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8107B5-64CD-3B04-C872-B376511413C9}"/>
              </a:ext>
            </a:extLst>
          </p:cNvPr>
          <p:cNvSpPr txBox="1"/>
          <p:nvPr/>
        </p:nvSpPr>
        <p:spPr>
          <a:xfrm>
            <a:off x="3039438" y="1849348"/>
            <a:ext cx="382712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8B624B-F9FF-2454-81C0-DEE48CD1941B}"/>
              </a:ext>
            </a:extLst>
          </p:cNvPr>
          <p:cNvSpPr txBox="1"/>
          <p:nvPr/>
        </p:nvSpPr>
        <p:spPr>
          <a:xfrm>
            <a:off x="9328159" y="639549"/>
            <a:ext cx="480316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29BCD070-D7A9-ADC7-5122-65B0F70226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8813876"/>
              </p:ext>
            </p:extLst>
          </p:nvPr>
        </p:nvGraphicFramePr>
        <p:xfrm>
          <a:off x="3333476" y="1513771"/>
          <a:ext cx="550810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519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A70F045-E368-FC50-6A04-C94FE849B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Capacity Building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38E6E1-3087-6568-CA49-9788A6E3CD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EA6832-486A-4FE7-82AB-E8547EE5AD5F}" type="slidenum">
              <a:rPr lang="en-GB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22</a:t>
            </a:fld>
            <a:endParaRPr lang="en-GB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CC60F6D-E88A-3A8A-523C-C597AC90737B}"/>
              </a:ext>
            </a:extLst>
          </p:cNvPr>
          <p:cNvGraphicFramePr/>
          <p:nvPr/>
        </p:nvGraphicFramePr>
        <p:xfrm>
          <a:off x="1874107" y="1423796"/>
          <a:ext cx="7632357" cy="4957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2">
            <a:extLst>
              <a:ext uri="{FF2B5EF4-FFF2-40B4-BE49-F238E27FC236}">
                <a16:creationId xmlns:a16="http://schemas.microsoft.com/office/drawing/2014/main" id="{9EC04EF6-7092-731B-E853-D55DCFE33EBD}"/>
              </a:ext>
            </a:extLst>
          </p:cNvPr>
          <p:cNvSpPr txBox="1">
            <a:spLocks/>
          </p:cNvSpPr>
          <p:nvPr/>
        </p:nvSpPr>
        <p:spPr>
          <a:xfrm>
            <a:off x="5401337" y="259375"/>
            <a:ext cx="1518456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(36%)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43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629EE98-8402-36D8-75E1-C9EBA47DD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Training in </a:t>
            </a:r>
            <a:r>
              <a:rPr lang="en-GB" dirty="0" err="1"/>
              <a:t>CoO</a:t>
            </a:r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8D2547E-CBF5-A186-E43F-72860E7F4971}"/>
              </a:ext>
            </a:extLst>
          </p:cNvPr>
          <p:cNvGraphicFramePr/>
          <p:nvPr/>
        </p:nvGraphicFramePr>
        <p:xfrm>
          <a:off x="3924000" y="168120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Left Brace 8">
            <a:extLst>
              <a:ext uri="{FF2B5EF4-FFF2-40B4-BE49-F238E27FC236}">
                <a16:creationId xmlns:a16="http://schemas.microsoft.com/office/drawing/2014/main" id="{4734509F-7443-84B7-90B1-A72199782AD9}"/>
              </a:ext>
            </a:extLst>
          </p:cNvPr>
          <p:cNvSpPr/>
          <p:nvPr/>
        </p:nvSpPr>
        <p:spPr>
          <a:xfrm>
            <a:off x="3056239" y="1779373"/>
            <a:ext cx="753763" cy="35711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A0E6C5-9332-0339-8972-F9DB3507E46F}"/>
              </a:ext>
            </a:extLst>
          </p:cNvPr>
          <p:cNvSpPr/>
          <p:nvPr/>
        </p:nvSpPr>
        <p:spPr>
          <a:xfrm>
            <a:off x="1653017" y="2428102"/>
            <a:ext cx="1289223" cy="2273643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/>
              <a:t>Dual Track</a:t>
            </a:r>
            <a:endParaRPr lang="en-US" sz="2800" dirty="0"/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EE5E78A0-BAF0-74EC-C262-B2586090646A}"/>
              </a:ext>
            </a:extLst>
          </p:cNvPr>
          <p:cNvSpPr txBox="1">
            <a:spLocks/>
          </p:cNvSpPr>
          <p:nvPr/>
        </p:nvSpPr>
        <p:spPr>
          <a:xfrm>
            <a:off x="5055348" y="247018"/>
            <a:ext cx="1518456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(14%)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25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22C9AE9-861C-D69B-9902-C4F594D78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Arial"/>
              </a:rPr>
              <a:t>National development strategies</a:t>
            </a:r>
            <a:endParaRPr lang="en-US" dirty="0">
              <a:cs typeface="Arial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5EB3834-28CD-80BC-3773-C3C83EFB55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6013982"/>
              </p:ext>
            </p:extLst>
          </p:nvPr>
        </p:nvGraphicFramePr>
        <p:xfrm>
          <a:off x="812800" y="914400"/>
          <a:ext cx="9423400" cy="56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2">
            <a:extLst>
              <a:ext uri="{FF2B5EF4-FFF2-40B4-BE49-F238E27FC236}">
                <a16:creationId xmlns:a16="http://schemas.microsoft.com/office/drawing/2014/main" id="{5FE3E393-A89C-6404-1E2E-64A3A65A0240}"/>
              </a:ext>
            </a:extLst>
          </p:cNvPr>
          <p:cNvSpPr txBox="1">
            <a:spLocks/>
          </p:cNvSpPr>
          <p:nvPr/>
        </p:nvSpPr>
        <p:spPr>
          <a:xfrm>
            <a:off x="8938574" y="247018"/>
            <a:ext cx="1518456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(9%)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16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E184631-2BE5-49BB-8257-213610E9C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Biggest gap:</a:t>
            </a:r>
            <a:br>
              <a:rPr lang="en-GB" dirty="0"/>
            </a:br>
            <a:r>
              <a:rPr lang="en-GB" dirty="0"/>
              <a:t>Integrating SMSs into the broader picture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73C0E80-2455-7BD6-A380-764DD12576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5514506"/>
              </p:ext>
            </p:extLst>
          </p:nvPr>
        </p:nvGraphicFramePr>
        <p:xfrm>
          <a:off x="1983260" y="1397000"/>
          <a:ext cx="8225481" cy="5325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780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7C1C4ADF-124B-DDB7-3656-B6B587B6FC84}"/>
              </a:ext>
            </a:extLst>
          </p:cNvPr>
          <p:cNvGrpSpPr/>
          <p:nvPr/>
        </p:nvGrpSpPr>
        <p:grpSpPr>
          <a:xfrm>
            <a:off x="161925" y="495335"/>
            <a:ext cx="10323618" cy="6153150"/>
            <a:chOff x="174625" y="292135"/>
            <a:chExt cx="10323618" cy="6153150"/>
          </a:xfrm>
        </p:grpSpPr>
        <p:pic>
          <p:nvPicPr>
            <p:cNvPr id="3" name="Graphic 2" descr="Sun with solid fill">
              <a:extLst>
                <a:ext uri="{FF2B5EF4-FFF2-40B4-BE49-F238E27FC236}">
                  <a16:creationId xmlns:a16="http://schemas.microsoft.com/office/drawing/2014/main" id="{BF2FBECD-5C05-492D-46AE-D46903A0CB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74625" y="292135"/>
              <a:ext cx="6153150" cy="6153150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5F9B477-2626-3AC4-FCB0-1A4738782BF5}"/>
                </a:ext>
              </a:extLst>
            </p:cNvPr>
            <p:cNvSpPr txBox="1"/>
            <p:nvPr/>
          </p:nvSpPr>
          <p:spPr>
            <a:xfrm>
              <a:off x="2515119" y="2212894"/>
              <a:ext cx="147216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5400" b="1" dirty="0">
                  <a:solidFill>
                    <a:schemeClr val="bg1"/>
                  </a:solidFill>
                  <a:latin typeface="+mj-lt"/>
                </a:rPr>
                <a:t>57%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C980B67-84E0-75E8-21BE-5E464B2C56C0}"/>
                </a:ext>
              </a:extLst>
            </p:cNvPr>
            <p:cNvSpPr txBox="1"/>
            <p:nvPr/>
          </p:nvSpPr>
          <p:spPr>
            <a:xfrm>
              <a:off x="1886000" y="3075839"/>
              <a:ext cx="2730398" cy="126188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+mj-lt"/>
                </a:rPr>
                <a:t>of ME workforce say </a:t>
              </a:r>
            </a:p>
            <a:p>
              <a:pPr algn="ctr"/>
              <a:r>
                <a:rPr lang="en-GB" sz="2400" b="1" dirty="0">
                  <a:solidFill>
                    <a:schemeClr val="bg1"/>
                  </a:solidFill>
                  <a:latin typeface="+mj-lt"/>
                </a:rPr>
                <a:t>green skills will be more important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  <a:latin typeface="+mj-lt"/>
                </a:rPr>
                <a:t>(PwC 2023)</a:t>
              </a:r>
              <a:r>
                <a:rPr lang="en-GB" sz="1200" b="1" dirty="0">
                  <a:solidFill>
                    <a:schemeClr val="bg1"/>
                  </a:solidFill>
                  <a:latin typeface="+mj-lt"/>
                </a:rPr>
                <a:t> 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9149436-7E0E-2B06-C612-3B6D9CC1BEDB}"/>
                </a:ext>
              </a:extLst>
            </p:cNvPr>
            <p:cNvSpPr/>
            <p:nvPr/>
          </p:nvSpPr>
          <p:spPr>
            <a:xfrm>
              <a:off x="4919551" y="3173539"/>
              <a:ext cx="5392849" cy="46166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413862B-41D4-F245-B803-97846A70B01F}"/>
                </a:ext>
              </a:extLst>
            </p:cNvPr>
            <p:cNvSpPr txBox="1"/>
            <p:nvPr/>
          </p:nvSpPr>
          <p:spPr>
            <a:xfrm>
              <a:off x="5105395" y="3181267"/>
              <a:ext cx="40492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+mj-lt"/>
                </a:rPr>
                <a:t>2</a:t>
              </a:r>
              <a:r>
                <a:rPr lang="en-US" sz="2400" b="1" baseline="30000" dirty="0">
                  <a:solidFill>
                    <a:schemeClr val="bg1"/>
                  </a:solidFill>
                  <a:latin typeface="+mj-lt"/>
                </a:rPr>
                <a:t>nd</a:t>
              </a:r>
              <a:r>
                <a:rPr lang="en-US" sz="2400" b="1" dirty="0">
                  <a:solidFill>
                    <a:schemeClr val="bg1"/>
                  </a:solidFill>
                  <a:latin typeface="+mj-lt"/>
                </a:rPr>
                <a:t> most sought-after </a:t>
              </a:r>
              <a:r>
                <a:rPr lang="en-US" dirty="0">
                  <a:solidFill>
                    <a:schemeClr val="bg1"/>
                  </a:solidFill>
                  <a:latin typeface="+mj-lt"/>
                </a:rPr>
                <a:t>qualification</a:t>
              </a:r>
              <a:r>
                <a:rPr lang="en-US" sz="1600" dirty="0">
                  <a:solidFill>
                    <a:schemeClr val="bg1"/>
                  </a:solidFill>
                  <a:latin typeface="+mj-lt"/>
                </a:rPr>
                <a:t> </a:t>
              </a:r>
              <a:endParaRPr lang="en-GB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F8E985F-49C2-D46E-92BF-404C8F7FD8A7}"/>
                </a:ext>
              </a:extLst>
            </p:cNvPr>
            <p:cNvSpPr txBox="1"/>
            <p:nvPr/>
          </p:nvSpPr>
          <p:spPr>
            <a:xfrm>
              <a:off x="5016498" y="4570406"/>
              <a:ext cx="464820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50% of CEOs </a:t>
              </a:r>
              <a:r>
                <a:rPr lang="en-US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in the Middle East warn that </a:t>
              </a:r>
              <a:endParaRPr lang="en-GB" sz="2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6B12D94-677B-AB8B-B6D3-BB822512E62E}"/>
                </a:ext>
              </a:extLst>
            </p:cNvPr>
            <p:cNvSpPr txBox="1"/>
            <p:nvPr/>
          </p:nvSpPr>
          <p:spPr>
            <a:xfrm>
              <a:off x="5105395" y="2691493"/>
              <a:ext cx="362923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Engineering degrees </a:t>
              </a:r>
              <a:r>
                <a:rPr lang="en-US" sz="1800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are the </a:t>
              </a:r>
              <a:endParaRPr lang="en-GB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18D4D83-4798-8F15-BD57-4B42E557E127}"/>
                </a:ext>
              </a:extLst>
            </p:cNvPr>
            <p:cNvSpPr/>
            <p:nvPr/>
          </p:nvSpPr>
          <p:spPr>
            <a:xfrm>
              <a:off x="5105395" y="5041203"/>
              <a:ext cx="5207005" cy="46166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D62823E-E3C6-99A8-272A-1883DCF834E9}"/>
                </a:ext>
              </a:extLst>
            </p:cNvPr>
            <p:cNvSpPr txBox="1"/>
            <p:nvPr/>
          </p:nvSpPr>
          <p:spPr>
            <a:xfrm>
              <a:off x="5168349" y="5032071"/>
              <a:ext cx="5287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+mj-lt"/>
                </a:rPr>
                <a:t>labour / skill shortages </a:t>
              </a:r>
              <a:r>
                <a:rPr lang="en-US" dirty="0">
                  <a:solidFill>
                    <a:schemeClr val="bg1"/>
                  </a:solidFill>
                  <a:latin typeface="+mj-lt"/>
                </a:rPr>
                <a:t>will impact profitability</a:t>
              </a:r>
              <a:endParaRPr lang="en-GB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9325E38-FF67-79F6-A66A-5B56CCD9EB66}"/>
                </a:ext>
              </a:extLst>
            </p:cNvPr>
            <p:cNvSpPr/>
            <p:nvPr/>
          </p:nvSpPr>
          <p:spPr>
            <a:xfrm>
              <a:off x="5105395" y="1249138"/>
              <a:ext cx="5207005" cy="46166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E45C005-59B5-4673-4D09-C3C644EBD7F7}"/>
                </a:ext>
              </a:extLst>
            </p:cNvPr>
            <p:cNvSpPr txBox="1"/>
            <p:nvPr/>
          </p:nvSpPr>
          <p:spPr>
            <a:xfrm>
              <a:off x="5168348" y="787473"/>
              <a:ext cx="532989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High demand </a:t>
              </a:r>
              <a:r>
                <a:rPr lang="en-US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for</a:t>
              </a:r>
              <a:r>
                <a:rPr lang="en-US" sz="2400" b="1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 </a:t>
              </a:r>
              <a:endParaRPr lang="en-GB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1F91BEC-A9CD-ECD5-7D64-C45EF7AB68AA}"/>
                </a:ext>
              </a:extLst>
            </p:cNvPr>
            <p:cNvSpPr txBox="1"/>
            <p:nvPr/>
          </p:nvSpPr>
          <p:spPr>
            <a:xfrm>
              <a:off x="5168348" y="1256865"/>
              <a:ext cx="5207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+mj-lt"/>
                </a:rPr>
                <a:t>analytical, planning, </a:t>
              </a:r>
              <a:r>
                <a:rPr lang="en-US" sz="1600" dirty="0">
                  <a:solidFill>
                    <a:schemeClr val="bg1"/>
                  </a:solidFill>
                  <a:latin typeface="+mj-lt"/>
                </a:rPr>
                <a:t>and</a:t>
              </a:r>
              <a:r>
                <a:rPr lang="en-US" sz="2400" b="1" dirty="0">
                  <a:solidFill>
                    <a:schemeClr val="bg1"/>
                  </a:solidFill>
                  <a:latin typeface="+mj-lt"/>
                </a:rPr>
                <a:t> supervisory </a:t>
              </a:r>
              <a:r>
                <a:rPr lang="en-US" dirty="0">
                  <a:solidFill>
                    <a:schemeClr val="bg1"/>
                  </a:solidFill>
                  <a:latin typeface="+mj-lt"/>
                </a:rPr>
                <a:t>roles</a:t>
              </a:r>
              <a:endParaRPr lang="en-GB" sz="20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D84CD36-06EF-F26D-D42E-22F973FFEB9F}"/>
                </a:ext>
              </a:extLst>
            </p:cNvPr>
            <p:cNvSpPr txBox="1"/>
            <p:nvPr/>
          </p:nvSpPr>
          <p:spPr>
            <a:xfrm>
              <a:off x="5168348" y="1738911"/>
              <a:ext cx="2421172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accent6"/>
                  </a:solidFill>
                  <a:latin typeface="+mj-lt"/>
                </a:rPr>
                <a:t>(PwC 2023, Misk academy 2020)</a:t>
              </a:r>
              <a:endParaRPr lang="en-GB" sz="1200" dirty="0">
                <a:solidFill>
                  <a:schemeClr val="accent6"/>
                </a:solidFill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C8312EC-38DE-B300-097B-E6FE3B3AAC2C}"/>
                </a:ext>
              </a:extLst>
            </p:cNvPr>
            <p:cNvSpPr txBox="1"/>
            <p:nvPr/>
          </p:nvSpPr>
          <p:spPr>
            <a:xfrm>
              <a:off x="5105395" y="3642931"/>
              <a:ext cx="2154363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accent6"/>
                  </a:solidFill>
                  <a:latin typeface="+mj-lt"/>
                </a:rPr>
                <a:t>(Bayt.com and YouGov 2023)</a:t>
              </a:r>
              <a:endParaRPr lang="en-GB" sz="1200" dirty="0">
                <a:solidFill>
                  <a:schemeClr val="accent6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5FE171B-F763-86C6-0097-6F25A3B4A3A3}"/>
                </a:ext>
              </a:extLst>
            </p:cNvPr>
            <p:cNvSpPr txBox="1"/>
            <p:nvPr/>
          </p:nvSpPr>
          <p:spPr>
            <a:xfrm>
              <a:off x="5168348" y="5521844"/>
              <a:ext cx="2154363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accent6"/>
                  </a:solidFill>
                  <a:latin typeface="+mj-lt"/>
                </a:rPr>
                <a:t>(PwC 2023)</a:t>
              </a:r>
              <a:endParaRPr lang="en-GB" sz="1200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40" name="Title 1">
            <a:extLst>
              <a:ext uri="{FF2B5EF4-FFF2-40B4-BE49-F238E27FC236}">
                <a16:creationId xmlns:a16="http://schemas.microsoft.com/office/drawing/2014/main" id="{29599858-026A-9F6D-B191-0EEA09918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8100" y="170049"/>
            <a:ext cx="8209765" cy="58044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r"/>
            <a:r>
              <a:rPr lang="en-US" sz="3200" b="1" kern="12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Skilled labour is constrained in the GCC workforce</a:t>
            </a:r>
          </a:p>
        </p:txBody>
      </p:sp>
    </p:spTree>
    <p:extLst>
      <p:ext uri="{BB962C8B-B14F-4D97-AF65-F5344CB8AC3E}">
        <p14:creationId xmlns:p14="http://schemas.microsoft.com/office/powerpoint/2010/main" val="2304019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2B858-C6DE-78BA-D4C0-2F200BB3E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934" y="257555"/>
            <a:ext cx="11050132" cy="58044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b="1" kern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There is room for growth through more investment in digital </a:t>
            </a:r>
            <a:r>
              <a:rPr lang="en-US" sz="3200" b="1" dirty="0">
                <a:solidFill>
                  <a:srgbClr val="002060"/>
                </a:solidFill>
              </a:rPr>
              <a:t>skills in </a:t>
            </a:r>
            <a:r>
              <a:rPr lang="en-US" sz="3200" b="1" kern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GCC countries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62C1A15-9F68-7AF8-5852-9F9448F0C197}"/>
              </a:ext>
            </a:extLst>
          </p:cNvPr>
          <p:cNvGraphicFramePr/>
          <p:nvPr/>
        </p:nvGraphicFramePr>
        <p:xfrm>
          <a:off x="116814" y="1624827"/>
          <a:ext cx="3725159" cy="3274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807FCFA8-A2D7-87BB-EBBE-0EF74D9F980C}"/>
              </a:ext>
            </a:extLst>
          </p:cNvPr>
          <p:cNvSpPr/>
          <p:nvPr/>
        </p:nvSpPr>
        <p:spPr>
          <a:xfrm>
            <a:off x="4663598" y="1202920"/>
            <a:ext cx="2864804" cy="1674176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+mj-lt"/>
              </a:rPr>
              <a:t>Only 40% of students </a:t>
            </a:r>
          </a:p>
          <a:p>
            <a:pPr algn="ctr"/>
            <a:r>
              <a:rPr lang="en-GB" sz="1200" dirty="0">
                <a:latin typeface="+mj-lt"/>
              </a:rPr>
              <a:t>study </a:t>
            </a:r>
            <a:r>
              <a:rPr lang="en-GB" sz="1600" b="1" dirty="0">
                <a:latin typeface="+mj-lt"/>
              </a:rPr>
              <a:t>high-demand qualifications </a:t>
            </a:r>
            <a:endParaRPr lang="en-GB" sz="1200" b="1" dirty="0">
              <a:latin typeface="+mj-lt"/>
            </a:endParaRPr>
          </a:p>
          <a:p>
            <a:pPr algn="ctr"/>
            <a:r>
              <a:rPr lang="en-GB" sz="1200" dirty="0">
                <a:latin typeface="+mj-lt"/>
              </a:rPr>
              <a:t>in Saudi-Arabia</a:t>
            </a:r>
          </a:p>
          <a:p>
            <a:pPr algn="ctr"/>
            <a:r>
              <a:rPr lang="en-GB" sz="1200" dirty="0">
                <a:latin typeface="+mj-lt"/>
              </a:rPr>
              <a:t>(Misk Academy 2020)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6E2757-4011-855E-BFDB-12D7FFD6478F}"/>
              </a:ext>
            </a:extLst>
          </p:cNvPr>
          <p:cNvSpPr/>
          <p:nvPr/>
        </p:nvSpPr>
        <p:spPr>
          <a:xfrm>
            <a:off x="4042450" y="3114948"/>
            <a:ext cx="4107101" cy="13519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+mj-lt"/>
              </a:rPr>
              <a:t>“</a:t>
            </a:r>
            <a:r>
              <a:rPr lang="en-US" sz="2000" b="1" dirty="0">
                <a:latin typeface="+mj-lt"/>
              </a:rPr>
              <a:t>Only one of the 10 skills</a:t>
            </a:r>
            <a:r>
              <a:rPr lang="en-US" sz="2000" dirty="0">
                <a:latin typeface="+mj-lt"/>
              </a:rPr>
              <a:t> </a:t>
            </a:r>
          </a:p>
          <a:p>
            <a:pPr algn="ctr"/>
            <a:r>
              <a:rPr lang="en-US" sz="1600" dirty="0">
                <a:latin typeface="+mj-lt"/>
              </a:rPr>
              <a:t>GCC digital professionals cite most commonly </a:t>
            </a:r>
            <a:r>
              <a:rPr lang="en-US" sz="1600" b="1" dirty="0">
                <a:latin typeface="+mj-lt"/>
              </a:rPr>
              <a:t>matches the fastest-growing skills globally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” </a:t>
            </a:r>
            <a:r>
              <a:rPr lang="en-US" sz="1050" dirty="0">
                <a:solidFill>
                  <a:schemeClr val="bg1"/>
                </a:solidFill>
                <a:latin typeface="+mj-lt"/>
              </a:rPr>
              <a:t>(strategy&amp;, 2017)</a:t>
            </a:r>
            <a:endParaRPr lang="en-GB" sz="16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9BE32AC9-989F-3D4F-2552-1DF0AB98C1D3}"/>
              </a:ext>
            </a:extLst>
          </p:cNvPr>
          <p:cNvGraphicFramePr/>
          <p:nvPr/>
        </p:nvGraphicFramePr>
        <p:xfrm>
          <a:off x="3221168" y="4898869"/>
          <a:ext cx="2329870" cy="1426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44" name="Group 43">
            <a:extLst>
              <a:ext uri="{FF2B5EF4-FFF2-40B4-BE49-F238E27FC236}">
                <a16:creationId xmlns:a16="http://schemas.microsoft.com/office/drawing/2014/main" id="{659D54A7-DA04-F151-E5D2-A7FE4863F7EF}"/>
              </a:ext>
            </a:extLst>
          </p:cNvPr>
          <p:cNvGrpSpPr/>
          <p:nvPr/>
        </p:nvGrpSpPr>
        <p:grpSpPr>
          <a:xfrm>
            <a:off x="2864210" y="4704783"/>
            <a:ext cx="6463580" cy="1426717"/>
            <a:chOff x="3194559" y="4704783"/>
            <a:chExt cx="6463580" cy="1426717"/>
          </a:xfrm>
        </p:grpSpPr>
        <p:graphicFrame>
          <p:nvGraphicFramePr>
            <p:cNvPr id="22" name="Chart 21">
              <a:extLst>
                <a:ext uri="{FF2B5EF4-FFF2-40B4-BE49-F238E27FC236}">
                  <a16:creationId xmlns:a16="http://schemas.microsoft.com/office/drawing/2014/main" id="{70B40D76-48EF-08E0-993D-0B8CAAE548C8}"/>
                </a:ext>
              </a:extLst>
            </p:cNvPr>
            <p:cNvGraphicFramePr/>
            <p:nvPr/>
          </p:nvGraphicFramePr>
          <p:xfrm>
            <a:off x="3194559" y="4704783"/>
            <a:ext cx="2329870" cy="142671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27" name="Chart 26">
              <a:extLst>
                <a:ext uri="{FF2B5EF4-FFF2-40B4-BE49-F238E27FC236}">
                  <a16:creationId xmlns:a16="http://schemas.microsoft.com/office/drawing/2014/main" id="{2ECCFB60-F2A3-3474-0E63-BD970F9E6A86}"/>
                </a:ext>
              </a:extLst>
            </p:cNvPr>
            <p:cNvGraphicFramePr/>
            <p:nvPr/>
          </p:nvGraphicFramePr>
          <p:xfrm>
            <a:off x="4572462" y="4704783"/>
            <a:ext cx="2329870" cy="142671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28" name="Chart 27">
              <a:extLst>
                <a:ext uri="{FF2B5EF4-FFF2-40B4-BE49-F238E27FC236}">
                  <a16:creationId xmlns:a16="http://schemas.microsoft.com/office/drawing/2014/main" id="{B4699B00-A007-BB09-E356-EA7858FBBBC2}"/>
                </a:ext>
              </a:extLst>
            </p:cNvPr>
            <p:cNvGraphicFramePr/>
            <p:nvPr/>
          </p:nvGraphicFramePr>
          <p:xfrm>
            <a:off x="5950365" y="4704783"/>
            <a:ext cx="2329870" cy="142671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graphicFrame>
          <p:nvGraphicFramePr>
            <p:cNvPr id="29" name="Chart 28">
              <a:extLst>
                <a:ext uri="{FF2B5EF4-FFF2-40B4-BE49-F238E27FC236}">
                  <a16:creationId xmlns:a16="http://schemas.microsoft.com/office/drawing/2014/main" id="{490BDAD5-DA70-91A4-3303-26755AECC038}"/>
                </a:ext>
              </a:extLst>
            </p:cNvPr>
            <p:cNvGraphicFramePr/>
            <p:nvPr/>
          </p:nvGraphicFramePr>
          <p:xfrm>
            <a:off x="7328269" y="4704783"/>
            <a:ext cx="2329870" cy="142671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AAC75D5-D69F-002B-CA53-0862104C79B7}"/>
                </a:ext>
              </a:extLst>
            </p:cNvPr>
            <p:cNvSpPr txBox="1"/>
            <p:nvPr/>
          </p:nvSpPr>
          <p:spPr>
            <a:xfrm>
              <a:off x="4067587" y="5094976"/>
              <a:ext cx="5838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4472C4"/>
                  </a:solidFill>
                </a:rPr>
                <a:t>UAE</a:t>
              </a:r>
            </a:p>
            <a:p>
              <a:pPr algn="ctr"/>
              <a:r>
                <a:rPr lang="en-GB" dirty="0">
                  <a:solidFill>
                    <a:srgbClr val="4472C4"/>
                  </a:solidFill>
                </a:rPr>
                <a:t>46%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CBD493E-D27B-601D-E7D0-2FD5A2E1EE02}"/>
                </a:ext>
              </a:extLst>
            </p:cNvPr>
            <p:cNvSpPr txBox="1"/>
            <p:nvPr/>
          </p:nvSpPr>
          <p:spPr>
            <a:xfrm>
              <a:off x="5445490" y="5094976"/>
              <a:ext cx="5838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4472C4"/>
                  </a:solidFill>
                </a:rPr>
                <a:t>KSA</a:t>
              </a:r>
            </a:p>
            <a:p>
              <a:pPr algn="ctr"/>
              <a:r>
                <a:rPr lang="en-GB" dirty="0">
                  <a:solidFill>
                    <a:srgbClr val="4472C4"/>
                  </a:solidFill>
                </a:rPr>
                <a:t>58%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0EF1280-6388-CD0B-7B35-36F03C997F43}"/>
                </a:ext>
              </a:extLst>
            </p:cNvPr>
            <p:cNvSpPr txBox="1"/>
            <p:nvPr/>
          </p:nvSpPr>
          <p:spPr>
            <a:xfrm>
              <a:off x="8201297" y="5094976"/>
              <a:ext cx="63254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4472C4"/>
                  </a:solidFill>
                </a:rPr>
                <a:t>KWT</a:t>
              </a:r>
            </a:p>
            <a:p>
              <a:pPr algn="ctr"/>
              <a:r>
                <a:rPr lang="en-GB" dirty="0">
                  <a:solidFill>
                    <a:srgbClr val="4472C4"/>
                  </a:solidFill>
                </a:rPr>
                <a:t>75%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E52EEC1-315A-3D84-5C3F-BD462F80C6E2}"/>
                </a:ext>
              </a:extLst>
            </p:cNvPr>
            <p:cNvSpPr txBox="1"/>
            <p:nvPr/>
          </p:nvSpPr>
          <p:spPr>
            <a:xfrm>
              <a:off x="6823393" y="5094976"/>
              <a:ext cx="5838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4472C4"/>
                  </a:solidFill>
                </a:rPr>
                <a:t>QAT</a:t>
              </a:r>
            </a:p>
            <a:p>
              <a:pPr algn="ctr"/>
              <a:r>
                <a:rPr lang="en-GB" dirty="0">
                  <a:solidFill>
                    <a:srgbClr val="4472C4"/>
                  </a:solidFill>
                </a:rPr>
                <a:t>60%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09DB9AED-FF24-18DC-6CF7-D4B28F17426F}"/>
              </a:ext>
            </a:extLst>
          </p:cNvPr>
          <p:cNvSpPr txBox="1"/>
          <p:nvPr/>
        </p:nvSpPr>
        <p:spPr>
          <a:xfrm>
            <a:off x="1850056" y="6131500"/>
            <a:ext cx="84918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rgbClr val="4472C4"/>
                </a:solidFill>
                <a:latin typeface="+mj-lt"/>
              </a:rPr>
              <a:t>“Respondents who believe their country has a shortage of people with </a:t>
            </a:r>
            <a:r>
              <a:rPr lang="en-US" sz="1600" dirty="0" err="1">
                <a:solidFill>
                  <a:srgbClr val="4472C4"/>
                </a:solidFill>
                <a:latin typeface="+mj-lt"/>
              </a:rPr>
              <a:t>specialised</a:t>
            </a:r>
            <a:r>
              <a:rPr lang="en-US" sz="1600" dirty="0">
                <a:solidFill>
                  <a:srgbClr val="4472C4"/>
                </a:solidFill>
                <a:latin typeface="+mj-lt"/>
              </a:rPr>
              <a:t> skills”</a:t>
            </a:r>
          </a:p>
          <a:p>
            <a:pPr algn="ctr"/>
            <a:r>
              <a:rPr lang="en-US" sz="1200" dirty="0">
                <a:solidFill>
                  <a:srgbClr val="4472C4"/>
                </a:solidFill>
                <a:latin typeface="+mj-lt"/>
              </a:rPr>
              <a:t>(PwC 2022)</a:t>
            </a:r>
            <a:r>
              <a:rPr lang="en-US" sz="1600" dirty="0">
                <a:solidFill>
                  <a:srgbClr val="4472C4"/>
                </a:solidFill>
                <a:latin typeface="+mj-lt"/>
              </a:rPr>
              <a:t> </a:t>
            </a:r>
            <a:endParaRPr lang="en-GB" sz="1600" dirty="0">
              <a:solidFill>
                <a:srgbClr val="4472C4"/>
              </a:solidFill>
              <a:latin typeface="+mj-lt"/>
            </a:endParaRPr>
          </a:p>
        </p:txBody>
      </p:sp>
      <p:pic>
        <p:nvPicPr>
          <p:cNvPr id="46" name="Graphic 45" descr="Downward trend graph outline">
            <a:extLst>
              <a:ext uri="{FF2B5EF4-FFF2-40B4-BE49-F238E27FC236}">
                <a16:creationId xmlns:a16="http://schemas.microsoft.com/office/drawing/2014/main" id="{432DC80D-5C62-177F-2EE8-5911E980D79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104050" y="1670547"/>
            <a:ext cx="1893570" cy="189357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BCD907C0-186A-830F-C8BE-B3C68D0C6421}"/>
              </a:ext>
            </a:extLst>
          </p:cNvPr>
          <p:cNvSpPr txBox="1"/>
          <p:nvPr/>
        </p:nvSpPr>
        <p:spPr>
          <a:xfrm>
            <a:off x="8111075" y="1432116"/>
            <a:ext cx="3947318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b="1" dirty="0">
                <a:solidFill>
                  <a:srgbClr val="4472C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77% of IT decision-makers </a:t>
            </a:r>
          </a:p>
          <a:p>
            <a:pPr algn="ctr"/>
            <a:endParaRPr lang="en-GB" sz="1400" dirty="0">
              <a:solidFill>
                <a:srgbClr val="4472C4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400" dirty="0">
              <a:solidFill>
                <a:srgbClr val="4472C4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400" dirty="0">
              <a:solidFill>
                <a:srgbClr val="4472C4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400" dirty="0">
              <a:solidFill>
                <a:srgbClr val="4472C4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400" dirty="0">
              <a:solidFill>
                <a:srgbClr val="4472C4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400" dirty="0">
              <a:solidFill>
                <a:srgbClr val="4472C4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400" dirty="0">
              <a:solidFill>
                <a:srgbClr val="4472C4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400" dirty="0">
              <a:solidFill>
                <a:srgbClr val="4472C4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400" dirty="0">
                <a:solidFill>
                  <a:srgbClr val="4472C4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1400" dirty="0">
                <a:solidFill>
                  <a:srgbClr val="4472C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 the UAE view this shortage as a </a:t>
            </a:r>
          </a:p>
          <a:p>
            <a:pPr algn="ctr"/>
            <a:r>
              <a:rPr lang="en-GB" sz="1800" b="1" dirty="0">
                <a:solidFill>
                  <a:srgbClr val="4472C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threat to their business</a:t>
            </a:r>
          </a:p>
          <a:p>
            <a:pPr algn="ctr"/>
            <a:r>
              <a:rPr lang="en-GB" sz="1200" dirty="0">
                <a:solidFill>
                  <a:srgbClr val="4472C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(Equinix 2022)</a:t>
            </a:r>
            <a:endParaRPr lang="en-GB" dirty="0">
              <a:solidFill>
                <a:srgbClr val="4472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19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17B20B2-9B32-4564-A1BE-347E2B89B829}"/>
              </a:ext>
            </a:extLst>
          </p:cNvPr>
          <p:cNvGrpSpPr/>
          <p:nvPr/>
        </p:nvGrpSpPr>
        <p:grpSpPr>
          <a:xfrm>
            <a:off x="1952625" y="1492413"/>
            <a:ext cx="2129631" cy="1160900"/>
            <a:chOff x="0" y="2258880"/>
            <a:chExt cx="1801812" cy="900906"/>
          </a:xfrm>
          <a:solidFill>
            <a:srgbClr val="0A649D"/>
          </a:solidFill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41DC3F57-1B2C-4F54-9391-AEE4BBCD5109}"/>
                </a:ext>
              </a:extLst>
            </p:cNvPr>
            <p:cNvSpPr/>
            <p:nvPr/>
          </p:nvSpPr>
          <p:spPr>
            <a:xfrm>
              <a:off x="0" y="2258880"/>
              <a:ext cx="1801812" cy="90090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angle: Rounded Corners 4">
              <a:extLst>
                <a:ext uri="{FF2B5EF4-FFF2-40B4-BE49-F238E27FC236}">
                  <a16:creationId xmlns:a16="http://schemas.microsoft.com/office/drawing/2014/main" id="{38C37690-3E1D-4D2E-B84E-85DB521E5D48}"/>
                </a:ext>
              </a:extLst>
            </p:cNvPr>
            <p:cNvSpPr txBox="1"/>
            <p:nvPr/>
          </p:nvSpPr>
          <p:spPr>
            <a:xfrm>
              <a:off x="26387" y="2285267"/>
              <a:ext cx="1749038" cy="84813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CA" sz="1600" dirty="0">
                  <a:latin typeface="Arial" panose="020B0604020202020204" pitchFamily="34" charset="0"/>
                  <a:cs typeface="Arial" panose="020B0604020202020204" pitchFamily="34" charset="0"/>
                </a:rPr>
                <a:t>TVET </a:t>
              </a:r>
              <a:r>
                <a:rPr lang="fr-CA" sz="16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programmes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38410C7-E448-427E-8B8F-027B19E0D847}"/>
              </a:ext>
            </a:extLst>
          </p:cNvPr>
          <p:cNvGrpSpPr/>
          <p:nvPr/>
        </p:nvGrpSpPr>
        <p:grpSpPr>
          <a:xfrm>
            <a:off x="4174334" y="2988489"/>
            <a:ext cx="3181350" cy="1797748"/>
            <a:chOff x="0" y="2258880"/>
            <a:chExt cx="1801812" cy="900906"/>
          </a:xfrm>
          <a:solidFill>
            <a:srgbClr val="0079BC"/>
          </a:solidFill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B42BEA0F-2421-461D-A442-B631E15E928D}"/>
                </a:ext>
              </a:extLst>
            </p:cNvPr>
            <p:cNvSpPr/>
            <p:nvPr/>
          </p:nvSpPr>
          <p:spPr>
            <a:xfrm>
              <a:off x="0" y="2258880"/>
              <a:ext cx="1801812" cy="90090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: Rounded Corners 4">
              <a:extLst>
                <a:ext uri="{FF2B5EF4-FFF2-40B4-BE49-F238E27FC236}">
                  <a16:creationId xmlns:a16="http://schemas.microsoft.com/office/drawing/2014/main" id="{560E33EA-6FCE-439E-8E59-DE2F7825DCED}"/>
                </a:ext>
              </a:extLst>
            </p:cNvPr>
            <p:cNvSpPr txBox="1"/>
            <p:nvPr/>
          </p:nvSpPr>
          <p:spPr>
            <a:xfrm>
              <a:off x="26387" y="2285267"/>
              <a:ext cx="1749038" cy="84813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CA" sz="320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Skills</a:t>
              </a:r>
              <a:r>
                <a:rPr lang="fr-CA" sz="32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CA" sz="3200" dirty="0" err="1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fr-CA" sz="320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obility</a:t>
              </a:r>
              <a:r>
                <a:rPr lang="fr-CA" sz="32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 Partnerships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602F314-8E14-421A-9AF3-C016FF837332}"/>
              </a:ext>
            </a:extLst>
          </p:cNvPr>
          <p:cNvGrpSpPr/>
          <p:nvPr/>
        </p:nvGrpSpPr>
        <p:grpSpPr>
          <a:xfrm>
            <a:off x="7355684" y="5136957"/>
            <a:ext cx="2283616" cy="1197972"/>
            <a:chOff x="0" y="2258880"/>
            <a:chExt cx="1801812" cy="900906"/>
          </a:xfrm>
          <a:solidFill>
            <a:srgbClr val="7AAFCE"/>
          </a:solidFill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945F0E26-04E3-48DF-A432-66A1E9A84FC1}"/>
                </a:ext>
              </a:extLst>
            </p:cNvPr>
            <p:cNvSpPr/>
            <p:nvPr/>
          </p:nvSpPr>
          <p:spPr>
            <a:xfrm>
              <a:off x="0" y="2258880"/>
              <a:ext cx="1801812" cy="90090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: Rounded Corners 4">
              <a:extLst>
                <a:ext uri="{FF2B5EF4-FFF2-40B4-BE49-F238E27FC236}">
                  <a16:creationId xmlns:a16="http://schemas.microsoft.com/office/drawing/2014/main" id="{B32FFD2C-A51F-4A9E-8F83-28DF8B103662}"/>
                </a:ext>
              </a:extLst>
            </p:cNvPr>
            <p:cNvSpPr txBox="1"/>
            <p:nvPr/>
          </p:nvSpPr>
          <p:spPr>
            <a:xfrm>
              <a:off x="26387" y="2285267"/>
              <a:ext cx="1749038" cy="84813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CA" sz="1600" dirty="0">
                  <a:latin typeface="Arial" panose="020B0604020202020204" pitchFamily="34" charset="0"/>
                  <a:cs typeface="Arial" panose="020B0604020202020204" pitchFamily="34" charset="0"/>
                </a:rPr>
                <a:t>One-</a:t>
              </a:r>
              <a:r>
                <a:rPr lang="fr-CA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year</a:t>
              </a:r>
              <a:r>
                <a:rPr lang="fr-CA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CA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university</a:t>
              </a:r>
              <a:r>
                <a:rPr lang="fr-CA" sz="1600" dirty="0">
                  <a:latin typeface="Arial" panose="020B0604020202020204" pitchFamily="34" charset="0"/>
                  <a:cs typeface="Arial" panose="020B0604020202020204" pitchFamily="34" charset="0"/>
                </a:rPr>
                <a:t> placement programmes</a:t>
              </a:r>
              <a:endParaRPr lang="fr-CA" sz="16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51FB5F8-3D1E-4F3C-99F2-91894167235C}"/>
              </a:ext>
            </a:extLst>
          </p:cNvPr>
          <p:cNvGrpSpPr/>
          <p:nvPr/>
        </p:nvGrpSpPr>
        <p:grpSpPr>
          <a:xfrm>
            <a:off x="1926238" y="5136956"/>
            <a:ext cx="2129631" cy="1160899"/>
            <a:chOff x="0" y="2258880"/>
            <a:chExt cx="1801812" cy="900906"/>
          </a:xfrm>
          <a:solidFill>
            <a:srgbClr val="8298A3"/>
          </a:solidFill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6FAEDB3-A4E7-488E-9F34-DFDCD20C8FC1}"/>
                </a:ext>
              </a:extLst>
            </p:cNvPr>
            <p:cNvSpPr/>
            <p:nvPr/>
          </p:nvSpPr>
          <p:spPr>
            <a:xfrm>
              <a:off x="0" y="2258880"/>
              <a:ext cx="1801812" cy="90090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: Rounded Corners 4">
              <a:extLst>
                <a:ext uri="{FF2B5EF4-FFF2-40B4-BE49-F238E27FC236}">
                  <a16:creationId xmlns:a16="http://schemas.microsoft.com/office/drawing/2014/main" id="{8036A412-844B-4385-910C-818E0738441A}"/>
                </a:ext>
              </a:extLst>
            </p:cNvPr>
            <p:cNvSpPr txBox="1"/>
            <p:nvPr/>
          </p:nvSpPr>
          <p:spPr>
            <a:xfrm>
              <a:off x="26387" y="2285267"/>
              <a:ext cx="1749038" cy="84813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CA" sz="160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Seasonal</a:t>
              </a:r>
              <a:r>
                <a:rPr lang="fr-CA" sz="16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CA" sz="160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work</a:t>
              </a:r>
              <a:r>
                <a:rPr lang="fr-CA" sz="16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CA" sz="160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mobility</a:t>
              </a:r>
              <a:r>
                <a:rPr lang="fr-CA" sz="16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 programmes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D5312C8-2467-4AED-BB96-18A32351112F}"/>
              </a:ext>
            </a:extLst>
          </p:cNvPr>
          <p:cNvGrpSpPr/>
          <p:nvPr/>
        </p:nvGrpSpPr>
        <p:grpSpPr>
          <a:xfrm>
            <a:off x="7355684" y="1457325"/>
            <a:ext cx="2207416" cy="1197972"/>
            <a:chOff x="0" y="2258880"/>
            <a:chExt cx="1801812" cy="900906"/>
          </a:xfrm>
          <a:solidFill>
            <a:srgbClr val="0B72B0"/>
          </a:solidFill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8C17C1A7-47DC-4575-A86A-08D196E9983B}"/>
                </a:ext>
              </a:extLst>
            </p:cNvPr>
            <p:cNvSpPr/>
            <p:nvPr/>
          </p:nvSpPr>
          <p:spPr>
            <a:xfrm>
              <a:off x="0" y="2258880"/>
              <a:ext cx="1801812" cy="90090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angle: Rounded Corners 4">
              <a:extLst>
                <a:ext uri="{FF2B5EF4-FFF2-40B4-BE49-F238E27FC236}">
                  <a16:creationId xmlns:a16="http://schemas.microsoft.com/office/drawing/2014/main" id="{0C13313D-A124-4B4B-8DA0-829DE23F3BD7}"/>
                </a:ext>
              </a:extLst>
            </p:cNvPr>
            <p:cNvSpPr txBox="1"/>
            <p:nvPr/>
          </p:nvSpPr>
          <p:spPr>
            <a:xfrm>
              <a:off x="26387" y="2285267"/>
              <a:ext cx="1749038" cy="84813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CA" sz="160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Education</a:t>
              </a:r>
              <a:r>
                <a:rPr lang="fr-CA" sz="16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 exchange programmes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B6D5BB5-FD2E-40FB-9E99-CBE5141B61E3}"/>
              </a:ext>
            </a:extLst>
          </p:cNvPr>
          <p:cNvGrpSpPr/>
          <p:nvPr/>
        </p:nvGrpSpPr>
        <p:grpSpPr>
          <a:xfrm>
            <a:off x="478631" y="3444682"/>
            <a:ext cx="2464593" cy="1288900"/>
            <a:chOff x="0" y="2258880"/>
            <a:chExt cx="1801812" cy="900906"/>
          </a:xfrm>
          <a:solidFill>
            <a:srgbClr val="97BF0D"/>
          </a:solidFill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9A46CEFE-FC0C-4216-AE93-78B59087CFDF}"/>
                </a:ext>
              </a:extLst>
            </p:cNvPr>
            <p:cNvSpPr/>
            <p:nvPr/>
          </p:nvSpPr>
          <p:spPr>
            <a:xfrm>
              <a:off x="0" y="2258880"/>
              <a:ext cx="1801812" cy="90090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ectangle: Rounded Corners 4">
              <a:extLst>
                <a:ext uri="{FF2B5EF4-FFF2-40B4-BE49-F238E27FC236}">
                  <a16:creationId xmlns:a16="http://schemas.microsoft.com/office/drawing/2014/main" id="{5EAAF1C7-043F-419A-8191-AECA3057CE42}"/>
                </a:ext>
              </a:extLst>
            </p:cNvPr>
            <p:cNvSpPr txBox="1"/>
            <p:nvPr/>
          </p:nvSpPr>
          <p:spPr>
            <a:xfrm>
              <a:off x="26387" y="2285267"/>
              <a:ext cx="1749038" cy="84813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CA" sz="16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Short-</a:t>
              </a:r>
              <a:r>
                <a:rPr lang="fr-CA" sz="160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term</a:t>
              </a:r>
              <a:r>
                <a:rPr lang="fr-CA" sz="16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CA" sz="160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employment</a:t>
              </a:r>
              <a:r>
                <a:rPr lang="fr-CA" sz="16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CA" sz="160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opportunities</a:t>
              </a:r>
              <a:r>
                <a:rPr lang="fr-CA" sz="16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 in </a:t>
              </a:r>
              <a:r>
                <a:rPr lang="fr-CA" sz="160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partner</a:t>
              </a:r>
              <a:r>
                <a:rPr lang="fr-CA" sz="16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 countries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CD5D245-CBAF-43FD-8B1A-7E6815A9B1C6}"/>
              </a:ext>
            </a:extLst>
          </p:cNvPr>
          <p:cNvGrpSpPr/>
          <p:nvPr/>
        </p:nvGrpSpPr>
        <p:grpSpPr>
          <a:xfrm>
            <a:off x="9270208" y="3429000"/>
            <a:ext cx="2394139" cy="1197972"/>
            <a:chOff x="0" y="2258880"/>
            <a:chExt cx="1801812" cy="900906"/>
          </a:xfrm>
          <a:solidFill>
            <a:srgbClr val="558CAC"/>
          </a:solidFill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7E4D0C48-E575-4ECF-802A-82DDBBCFBD30}"/>
                </a:ext>
              </a:extLst>
            </p:cNvPr>
            <p:cNvSpPr/>
            <p:nvPr/>
          </p:nvSpPr>
          <p:spPr>
            <a:xfrm>
              <a:off x="0" y="2258880"/>
              <a:ext cx="1801812" cy="90090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: Rounded Corners 4">
              <a:extLst>
                <a:ext uri="{FF2B5EF4-FFF2-40B4-BE49-F238E27FC236}">
                  <a16:creationId xmlns:a16="http://schemas.microsoft.com/office/drawing/2014/main" id="{137A6702-CFA6-4517-9EB4-E944FFE82EF3}"/>
                </a:ext>
              </a:extLst>
            </p:cNvPr>
            <p:cNvSpPr txBox="1"/>
            <p:nvPr/>
          </p:nvSpPr>
          <p:spPr>
            <a:xfrm>
              <a:off x="26387" y="2285267"/>
              <a:ext cx="1749038" cy="84813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CA" sz="160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Education</a:t>
              </a:r>
              <a:r>
                <a:rPr lang="fr-CA" sz="16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 qualification recognition </a:t>
              </a:r>
              <a:r>
                <a:rPr lang="fr-CA" sz="1600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frameworks</a:t>
              </a:r>
              <a:endParaRPr lang="fr-CA" sz="16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88769" y="82359"/>
            <a:ext cx="7968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 Narrow" panose="020B0606020202030204" pitchFamily="34" charset="0"/>
              </a:rPr>
              <a:t>BROADLY DEFINED SKILLS MOBILITY SCHEMES</a:t>
            </a:r>
          </a:p>
        </p:txBody>
      </p:sp>
    </p:spTree>
    <p:extLst>
      <p:ext uri="{BB962C8B-B14F-4D97-AF65-F5344CB8AC3E}">
        <p14:creationId xmlns:p14="http://schemas.microsoft.com/office/powerpoint/2010/main" val="146728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10FFEB2-DBAB-0C4B-9255-3A8FA79A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BB71-1AEC-4D92-8A51-969FF0A7CB17}" type="slidenum">
              <a:rPr lang="en-GB" noProof="0" smtClean="0"/>
              <a:pPr/>
              <a:t>6</a:t>
            </a:fld>
            <a:endParaRPr lang="en-GB" noProof="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C7F6BE-6417-414E-9DC1-39FD258148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A" b="0" dirty="0"/>
              <a:t>WHY CREATE SKILLS MOBILITY SCHEMES?</a:t>
            </a:r>
            <a:endParaRPr lang="en-US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42AA805-10E2-4144-BEB7-BC6D982F23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51125" y="629578"/>
            <a:ext cx="8761096" cy="2122964"/>
          </a:xfrm>
        </p:spPr>
        <p:txBody>
          <a:bodyPr>
            <a:normAutofit/>
          </a:bodyPr>
          <a:lstStyle/>
          <a:p>
            <a:pPr algn="just"/>
            <a:r>
              <a:rPr lang="en-GB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 mismatch in labour market is worsening </a:t>
            </a:r>
          </a:p>
          <a:p>
            <a:pPr lvl="1" algn="just"/>
            <a:r>
              <a:rPr lang="en-GB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SMSs can fill labour and skills shortages in specific sectors in both countries of origin and destination.</a:t>
            </a:r>
          </a:p>
          <a:p>
            <a:pPr algn="just"/>
            <a:r>
              <a:rPr lang="en-GB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Regularize migration</a:t>
            </a:r>
          </a:p>
          <a:p>
            <a:pPr lvl="1" algn="just"/>
            <a:r>
              <a:rPr lang="en-GB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 concerns about the impact of migration on both sides. </a:t>
            </a:r>
          </a:p>
        </p:txBody>
      </p:sp>
      <p:pic>
        <p:nvPicPr>
          <p:cNvPr id="6" name="Graphique 5" descr="Handshake avec un remplissage uni">
            <a:extLst>
              <a:ext uri="{FF2B5EF4-FFF2-40B4-BE49-F238E27FC236}">
                <a16:creationId xmlns:a16="http://schemas.microsoft.com/office/drawing/2014/main" id="{C6C24B1B-A9F0-A34E-8022-F1A583B580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8342" y="1185681"/>
            <a:ext cx="1101437" cy="1101437"/>
          </a:xfrm>
          <a:prstGeom prst="rect">
            <a:avLst/>
          </a:prstGeom>
        </p:spPr>
      </p:pic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B991F2B4-0D36-894E-B98E-E46BA3359B1B}"/>
              </a:ext>
            </a:extLst>
          </p:cNvPr>
          <p:cNvSpPr txBox="1">
            <a:spLocks/>
          </p:cNvSpPr>
          <p:nvPr/>
        </p:nvSpPr>
        <p:spPr>
          <a:xfrm>
            <a:off x="423145" y="2752542"/>
            <a:ext cx="8109189" cy="3756763"/>
          </a:xfrm>
          <a:prstGeom prst="rect">
            <a:avLst/>
          </a:prstGeom>
        </p:spPr>
        <p:txBody>
          <a:bodyPr anchor="ctr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Bahnschrift SemiBold SemiConden" panose="020B0502040204020203" pitchFamily="34" charset="0"/>
              <a:buChar char="&gt;"/>
              <a:defRPr sz="18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60000"/>
              <a:buFont typeface="Arial" panose="020B0604020202020204" pitchFamily="34" charset="0"/>
              <a:buChar char="&gt;"/>
              <a:defRPr sz="18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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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Font typeface="Bahnschrift SemiBold SemiConden" panose="020B0502040204020203" pitchFamily="34" charset="0"/>
              <a:buNone/>
            </a:pPr>
            <a:r>
              <a:rPr lang="en-GB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 mobility schemes (SMSs) allow for: </a:t>
            </a:r>
          </a:p>
          <a:p>
            <a:pPr lvl="1">
              <a:lnSpc>
                <a:spcPts val="3000"/>
              </a:lnSpc>
            </a:pPr>
            <a:r>
              <a:rPr lang="en-GB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 migration costs and benefits</a:t>
            </a:r>
          </a:p>
          <a:p>
            <a:pPr lvl="1">
              <a:lnSpc>
                <a:spcPts val="3000"/>
              </a:lnSpc>
            </a:pPr>
            <a:r>
              <a:rPr lang="en-GB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legal migration pathways</a:t>
            </a:r>
          </a:p>
          <a:p>
            <a:pPr lvl="1">
              <a:lnSpc>
                <a:spcPts val="3000"/>
              </a:lnSpc>
            </a:pPr>
            <a:r>
              <a:rPr lang="en-GB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Larger skills pool in both countries of origin and destination </a:t>
            </a:r>
          </a:p>
          <a:p>
            <a:pPr lvl="1">
              <a:lnSpc>
                <a:spcPts val="3000"/>
              </a:lnSpc>
            </a:pPr>
            <a:r>
              <a:rPr lang="en-GB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training capacity in countries of origin </a:t>
            </a:r>
          </a:p>
          <a:p>
            <a:pPr lvl="1">
              <a:lnSpc>
                <a:spcPts val="3000"/>
              </a:lnSpc>
            </a:pPr>
            <a:r>
              <a:rPr lang="en-GB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Flexibility</a:t>
            </a:r>
          </a:p>
          <a:p>
            <a:pPr lvl="1">
              <a:lnSpc>
                <a:spcPts val="3000"/>
              </a:lnSpc>
            </a:pPr>
            <a:r>
              <a:rPr lang="en-GB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Alignment of skills with labour markets (demand-driven)</a:t>
            </a:r>
          </a:p>
        </p:txBody>
      </p:sp>
      <p:pic>
        <p:nvPicPr>
          <p:cNvPr id="7" name="Graphique 6" descr="Scribble avec un remplissage uni">
            <a:extLst>
              <a:ext uri="{FF2B5EF4-FFF2-40B4-BE49-F238E27FC236}">
                <a16:creationId xmlns:a16="http://schemas.microsoft.com/office/drawing/2014/main" id="{85E77D37-0AD2-E649-8E32-5205584F343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44360" y="4173723"/>
            <a:ext cx="914400" cy="914400"/>
          </a:xfrm>
          <a:prstGeom prst="rect">
            <a:avLst/>
          </a:prstGeom>
        </p:spPr>
      </p:pic>
      <p:pic>
        <p:nvPicPr>
          <p:cNvPr id="9" name="Graphique 8" descr="Clipboard Checked avec un remplissage uni">
            <a:extLst>
              <a:ext uri="{FF2B5EF4-FFF2-40B4-BE49-F238E27FC236}">
                <a16:creationId xmlns:a16="http://schemas.microsoft.com/office/drawing/2014/main" id="{6E256646-3346-1948-B26B-0F8838C3602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51426" y="4087118"/>
            <a:ext cx="914400" cy="914400"/>
          </a:xfrm>
          <a:prstGeom prst="rect">
            <a:avLst/>
          </a:prstGeom>
        </p:spPr>
      </p:pic>
      <p:pic>
        <p:nvPicPr>
          <p:cNvPr id="12" name="Graphique 11" descr="Meeting avec un remplissage uni">
            <a:extLst>
              <a:ext uri="{FF2B5EF4-FFF2-40B4-BE49-F238E27FC236}">
                <a16:creationId xmlns:a16="http://schemas.microsoft.com/office/drawing/2014/main" id="{E411B2CF-68D7-4A46-85A8-D5182E984A4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237026" y="417372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30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0C527F00-D07E-48D4-A3EC-2FAADFF9A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160" y="135588"/>
            <a:ext cx="9261953" cy="958603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  <a:ea typeface="+mn-ea"/>
                <a:cs typeface="+mn-cs"/>
              </a:rPr>
              <a:t>BENEFITS OF SKILLS MOBILITY PARTNERSHIPS</a:t>
            </a: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19BC6-0880-47C9-AFF3-9A52278BC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8567"/>
            <a:ext cx="4743451" cy="17371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 labour market mismatch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 shortages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Regularising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migration: reap the benefits of labour migration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B25A54-FF00-415F-BE27-3DE5A328925E}"/>
              </a:ext>
            </a:extLst>
          </p:cNvPr>
          <p:cNvSpPr/>
          <p:nvPr/>
        </p:nvSpPr>
        <p:spPr>
          <a:xfrm>
            <a:off x="857250" y="1460717"/>
            <a:ext cx="4572000" cy="442913"/>
          </a:xfrm>
          <a:prstGeom prst="rect">
            <a:avLst/>
          </a:prstGeom>
          <a:solidFill>
            <a:srgbClr val="558C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Host Country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6D6E71-87BA-4602-887D-4F500E6F3CB3}"/>
              </a:ext>
            </a:extLst>
          </p:cNvPr>
          <p:cNvSpPr/>
          <p:nvPr/>
        </p:nvSpPr>
        <p:spPr>
          <a:xfrm>
            <a:off x="6610350" y="1459691"/>
            <a:ext cx="4572000" cy="442913"/>
          </a:xfrm>
          <a:prstGeom prst="rect">
            <a:avLst/>
          </a:prstGeom>
          <a:solidFill>
            <a:srgbClr val="7AAF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Country of Origin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6B71503-5401-4915-8FF1-B302ED5C3671}"/>
              </a:ext>
            </a:extLst>
          </p:cNvPr>
          <p:cNvSpPr txBox="1">
            <a:spLocks/>
          </p:cNvSpPr>
          <p:nvPr/>
        </p:nvSpPr>
        <p:spPr>
          <a:xfrm>
            <a:off x="6610350" y="2038567"/>
            <a:ext cx="5257800" cy="2079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 Unemployment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human capital through skills transfer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Remittances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B5ADC-80E1-40B6-9A6F-ED541F1A66BF}"/>
              </a:ext>
            </a:extLst>
          </p:cNvPr>
          <p:cNvSpPr/>
          <p:nvPr/>
        </p:nvSpPr>
        <p:spPr>
          <a:xfrm>
            <a:off x="3810000" y="4689332"/>
            <a:ext cx="4572000" cy="442913"/>
          </a:xfrm>
          <a:prstGeom prst="rect">
            <a:avLst/>
          </a:prstGeom>
          <a:solidFill>
            <a:srgbClr val="A6D0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Migrant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09E36F9-9BE9-4A8D-8C8C-6AD55569E3BE}"/>
              </a:ext>
            </a:extLst>
          </p:cNvPr>
          <p:cNvSpPr txBox="1">
            <a:spLocks/>
          </p:cNvSpPr>
          <p:nvPr/>
        </p:nvSpPr>
        <p:spPr>
          <a:xfrm>
            <a:off x="3810000" y="5331068"/>
            <a:ext cx="4572000" cy="1275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skills sets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career prospects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3B3017E-0CFE-465F-B6BE-93FE925F02EB}"/>
              </a:ext>
            </a:extLst>
          </p:cNvPr>
          <p:cNvSpPr txBox="1">
            <a:spLocks/>
          </p:cNvSpPr>
          <p:nvPr/>
        </p:nvSpPr>
        <p:spPr>
          <a:xfrm>
            <a:off x="838200" y="3775670"/>
            <a:ext cx="10429874" cy="700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Both:</a:t>
            </a: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Improved communication on public policy in the areas of migration, labour markets, education and training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639C28-F511-4E1C-9B88-31FECAB1EEC0}"/>
              </a:ext>
            </a:extLst>
          </p:cNvPr>
          <p:cNvSpPr/>
          <p:nvPr/>
        </p:nvSpPr>
        <p:spPr>
          <a:xfrm>
            <a:off x="857250" y="3775670"/>
            <a:ext cx="10429874" cy="714839"/>
          </a:xfrm>
          <a:prstGeom prst="rect">
            <a:avLst/>
          </a:prstGeom>
          <a:noFill/>
          <a:ln>
            <a:solidFill>
              <a:srgbClr val="0A64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/>
      <p:bldP spid="12" grpId="0" animBg="1"/>
      <p:bldP spid="13" grpId="0"/>
      <p:bldP spid="14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04000" y="174352"/>
            <a:ext cx="8064000" cy="1022400"/>
          </a:xfrm>
        </p:spPr>
        <p:txBody>
          <a:bodyPr/>
          <a:lstStyle/>
          <a:p>
            <a:pPr algn="ctr"/>
            <a:r>
              <a:rPr lang="en-GB" sz="2800" dirty="0">
                <a:latin typeface="Arial"/>
                <a:cs typeface="Arial"/>
              </a:rPr>
              <a:t>Migration can contribute to enhancing development in countries of destination</a:t>
            </a:r>
            <a:endParaRPr lang="en-GB" sz="2800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706254256"/>
              </p:ext>
            </p:extLst>
          </p:nvPr>
        </p:nvGraphicFramePr>
        <p:xfrm>
          <a:off x="3426835" y="1403925"/>
          <a:ext cx="5724128" cy="5154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40027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76551-FFF2-4445-BF8F-E80C71863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51" y="139495"/>
            <a:ext cx="9261953" cy="807590"/>
          </a:xfrm>
        </p:spPr>
        <p:txBody>
          <a:bodyPr>
            <a:noAutofit/>
          </a:bodyPr>
          <a:lstStyle/>
          <a:p>
            <a:r>
              <a:rPr lang="en-GB" sz="3600" dirty="0">
                <a:solidFill>
                  <a:schemeClr val="tx1"/>
                </a:solidFill>
                <a:ea typeface="+mn-ea"/>
                <a:cs typeface="+mn-cs"/>
              </a:rPr>
              <a:t>WHAT ARE THE PRACTICALITIES OF PUTTING TOGETHER AN SMP? </a:t>
            </a:r>
            <a:endParaRPr lang="en-US" sz="36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8C45874-D377-44C7-8C64-CDDC651B40AF}"/>
              </a:ext>
            </a:extLst>
          </p:cNvPr>
          <p:cNvSpPr/>
          <p:nvPr/>
        </p:nvSpPr>
        <p:spPr>
          <a:xfrm>
            <a:off x="755075" y="1258530"/>
            <a:ext cx="1767214" cy="404009"/>
          </a:xfrm>
          <a:prstGeom prst="roundRect">
            <a:avLst/>
          </a:prstGeom>
          <a:solidFill>
            <a:srgbClr val="0079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Pre-SMP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3FCF76-1B77-4FF6-9E78-29D858FFA45C}"/>
              </a:ext>
            </a:extLst>
          </p:cNvPr>
          <p:cNvSpPr/>
          <p:nvPr/>
        </p:nvSpPr>
        <p:spPr>
          <a:xfrm>
            <a:off x="755075" y="1662539"/>
            <a:ext cx="9170095" cy="404009"/>
          </a:xfrm>
          <a:prstGeom prst="rect">
            <a:avLst/>
          </a:prstGeom>
          <a:solidFill>
            <a:srgbClr val="BFDD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of labour market skills shortages and demand in CoO and CoD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37C1147-6BA1-4FD3-B35D-63C1B68F466B}"/>
              </a:ext>
            </a:extLst>
          </p:cNvPr>
          <p:cNvSpPr/>
          <p:nvPr/>
        </p:nvSpPr>
        <p:spPr>
          <a:xfrm>
            <a:off x="755074" y="2288277"/>
            <a:ext cx="2230677" cy="355946"/>
          </a:xfrm>
          <a:prstGeom prst="roundRect">
            <a:avLst/>
          </a:prstGeom>
          <a:solidFill>
            <a:srgbClr val="0079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Creation of SMP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331A7D-D0A6-4CB6-A278-1889639C3BC5}"/>
              </a:ext>
            </a:extLst>
          </p:cNvPr>
          <p:cNvSpPr/>
          <p:nvPr/>
        </p:nvSpPr>
        <p:spPr>
          <a:xfrm>
            <a:off x="755074" y="2655415"/>
            <a:ext cx="10998896" cy="1299607"/>
          </a:xfrm>
          <a:prstGeom prst="rect">
            <a:avLst/>
          </a:prstGeom>
          <a:solidFill>
            <a:srgbClr val="BFDD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Coordination between co-operation development agency and employment agencies in partner countries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Collaboration with private sector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 of diaspora organisations and communities in programme design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6508873-71DD-4303-B34E-D8B9AD73F01B}"/>
              </a:ext>
            </a:extLst>
          </p:cNvPr>
          <p:cNvSpPr/>
          <p:nvPr/>
        </p:nvSpPr>
        <p:spPr>
          <a:xfrm>
            <a:off x="755075" y="5516476"/>
            <a:ext cx="1767214" cy="404009"/>
          </a:xfrm>
          <a:prstGeom prst="roundRect">
            <a:avLst/>
          </a:prstGeom>
          <a:solidFill>
            <a:srgbClr val="0079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Post-SMP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5569A2A-87F7-4CCE-89EE-BFBEDC546D0F}"/>
              </a:ext>
            </a:extLst>
          </p:cNvPr>
          <p:cNvSpPr/>
          <p:nvPr/>
        </p:nvSpPr>
        <p:spPr>
          <a:xfrm>
            <a:off x="755075" y="4184433"/>
            <a:ext cx="1767214" cy="404009"/>
          </a:xfrm>
          <a:prstGeom prst="roundRect">
            <a:avLst/>
          </a:prstGeom>
          <a:solidFill>
            <a:srgbClr val="0079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During SMP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2D54CF-E1DB-444D-9874-9F6F56CF5A9D}"/>
              </a:ext>
            </a:extLst>
          </p:cNvPr>
          <p:cNvSpPr/>
          <p:nvPr/>
        </p:nvSpPr>
        <p:spPr>
          <a:xfrm>
            <a:off x="755075" y="4599635"/>
            <a:ext cx="8681581" cy="656577"/>
          </a:xfrm>
          <a:prstGeom prst="rect">
            <a:avLst/>
          </a:prstGeom>
          <a:solidFill>
            <a:srgbClr val="BFDD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Adjustment of migration systems (creation of new pathways for migrants)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communication between all stakeholders involved in the SMP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730E48-E6FE-4010-BA8A-8B32C5F672A6}"/>
              </a:ext>
            </a:extLst>
          </p:cNvPr>
          <p:cNvSpPr/>
          <p:nvPr/>
        </p:nvSpPr>
        <p:spPr>
          <a:xfrm>
            <a:off x="755075" y="5920485"/>
            <a:ext cx="5399762" cy="656577"/>
          </a:xfrm>
          <a:prstGeom prst="rect">
            <a:avLst/>
          </a:prstGeom>
          <a:solidFill>
            <a:srgbClr val="BFDD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Reintegration in </a:t>
            </a:r>
            <a:r>
              <a:rPr lang="en-GB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</a:t>
            </a:r>
            <a:endParaRPr lang="en-GB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and evaluation of SMP</a:t>
            </a:r>
          </a:p>
        </p:txBody>
      </p:sp>
    </p:spTree>
    <p:extLst>
      <p:ext uri="{BB962C8B-B14F-4D97-AF65-F5344CB8AC3E}">
        <p14:creationId xmlns:p14="http://schemas.microsoft.com/office/powerpoint/2010/main" val="381951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2822</Words>
  <Application>Microsoft Office PowerPoint</Application>
  <PresentationFormat>Widescreen</PresentationFormat>
  <Paragraphs>433</Paragraphs>
  <Slides>25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Arial Narrow</vt:lpstr>
      <vt:lpstr>Bahnschrift SemiBold SemiConden</vt:lpstr>
      <vt:lpstr>Calibri</vt:lpstr>
      <vt:lpstr>Calibri Light</vt:lpstr>
      <vt:lpstr>Symbol</vt:lpstr>
      <vt:lpstr>Wingdings</vt:lpstr>
      <vt:lpstr>Office Theme</vt:lpstr>
      <vt:lpstr>Skills in-need for the future of work and the role of human mobility  Guidelines for designing successful skills partnerships</vt:lpstr>
      <vt:lpstr>The global talent shortage risks the digital and green transitions</vt:lpstr>
      <vt:lpstr>Skilled labour is constrained in the GCC workforce</vt:lpstr>
      <vt:lpstr>There is room for growth through more investment in digital skills in GCC countries</vt:lpstr>
      <vt:lpstr>PowerPoint Presentation</vt:lpstr>
      <vt:lpstr>PowerPoint Presentation</vt:lpstr>
      <vt:lpstr>BENEFITS OF SKILLS MOBILITY PARTNERSHIPS</vt:lpstr>
      <vt:lpstr>Migration can contribute to enhancing development in countries of destination</vt:lpstr>
      <vt:lpstr>WHAT ARE THE PRACTICALITIES OF PUTTING TOGETHER AN SMP? </vt:lpstr>
      <vt:lpstr>REVIEW OF SKILLS MOBILITY SCHEMES</vt:lpstr>
      <vt:lpstr>Overview of the Database</vt:lpstr>
      <vt:lpstr>Distribution of SMSs by region of destination</vt:lpstr>
      <vt:lpstr>Distribution of SMSs by region of origin </vt:lpstr>
      <vt:lpstr>There is an increasing number of SMSs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does migration contribute to development in countries of origin?</vt:lpstr>
      <vt:lpstr>Integrating components of migration and development into SMSs</vt:lpstr>
      <vt:lpstr>Capacity Building</vt:lpstr>
      <vt:lpstr>Training in CoO</vt:lpstr>
      <vt:lpstr>National development strategies</vt:lpstr>
      <vt:lpstr>Biggest gap: Integrating SMSs into the broader picture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Shortages globally, in GCC countries, and Africa</dc:title>
  <dc:creator>ETTEJJARI Said, DEV/MS</dc:creator>
  <cp:lastModifiedBy>Jason Gagnon</cp:lastModifiedBy>
  <cp:revision>9</cp:revision>
  <dcterms:created xsi:type="dcterms:W3CDTF">2024-01-10T14:35:08Z</dcterms:created>
  <dcterms:modified xsi:type="dcterms:W3CDTF">2024-02-10T06:14:25Z</dcterms:modified>
</cp:coreProperties>
</file>